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9" r:id="rId6"/>
    <p:sldId id="262" r:id="rId7"/>
    <p:sldId id="261" r:id="rId8"/>
    <p:sldId id="268" r:id="rId9"/>
    <p:sldId id="263" r:id="rId10"/>
    <p:sldId id="264" r:id="rId11"/>
    <p:sldId id="265" r:id="rId12"/>
    <p:sldId id="266"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Fira Sans" panose="020B0503050000020004" pitchFamily="34" charset="0"/>
      <p:regular r:id="rId20"/>
      <p:bold r:id="rId21"/>
      <p:italic r:id="rId22"/>
      <p:boldItalic r:id="rId23"/>
    </p:embeddedFont>
    <p:embeddedFont>
      <p:font typeface="Fira Sans Medium" panose="020B06030500000200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6481" autoAdjust="0"/>
  </p:normalViewPr>
  <p:slideViewPr>
    <p:cSldViewPr snapToGrid="0">
      <p:cViewPr varScale="1">
        <p:scale>
          <a:sx n="75" d="100"/>
          <a:sy n="75" d="100"/>
        </p:scale>
        <p:origin x="192" y="48"/>
      </p:cViewPr>
      <p:guideLst>
        <p:guide orient="horz" pos="1620"/>
        <p:guide pos="2880"/>
      </p:guideLst>
    </p:cSldViewPr>
  </p:slideViewPr>
  <p:outlineViewPr>
    <p:cViewPr>
      <p:scale>
        <a:sx n="33" d="100"/>
        <a:sy n="33" d="100"/>
      </p:scale>
      <p:origin x="0" y="-11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a69a79d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a69a79d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3a69a79d5b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13a69a79d5b_0_4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52" name="Google Shape;252;g13a69a79d5b_0_4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3a69a79d5b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3a69a79d5b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a69a79d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a69a79d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09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69a79d5b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69a79d5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a69a79d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a69a79d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a69a79d5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a69a79d5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a69a79d5b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3a69a79d5b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200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a69a79d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3a69a79d5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a69a79d5b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a69a79d5b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a69a79d5b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3a69a79d5b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27" name="Google Shape;227;g13a69a79d5b_0_3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3a69a79d5b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3a69a79d5b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39" name="Google Shape;239;g13a69a79d5b_0_4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urfadhlina@upm.edu.m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nurfadhlina@upm.edu.m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descr="Module 1: Introduction to Learning Analytics">
            <a:extLst>
              <a:ext uri="{C183D7F6-B498-43B3-948B-1728B52AA6E4}">
                <adec:decorative xmlns:adec="http://schemas.microsoft.com/office/drawing/2017/decorative" val="0"/>
              </a:ext>
            </a:extLst>
          </p:cNvPr>
          <p:cNvSpPr txBox="1">
            <a:spLocks noGrp="1"/>
          </p:cNvSpPr>
          <p:nvPr>
            <p:ph type="ctrTitle"/>
          </p:nvPr>
        </p:nvSpPr>
        <p:spPr>
          <a:xfrm>
            <a:off x="311708" y="1509573"/>
            <a:ext cx="8520600" cy="1363801"/>
          </a:xfrm>
          <a:prstGeom prst="rect">
            <a:avLst/>
          </a:prstGeom>
          <a:solidFill>
            <a:srgbClr val="AEC7C2">
              <a:alpha val="16069"/>
            </a:srgbClr>
          </a:solidFill>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4900" dirty="0"/>
          </a:p>
          <a:p>
            <a:pPr marL="0" lvl="0" indent="0" algn="ctr" rtl="0">
              <a:spcBef>
                <a:spcPts val="0"/>
              </a:spcBef>
              <a:spcAft>
                <a:spcPts val="0"/>
              </a:spcAft>
              <a:buNone/>
            </a:pPr>
            <a:r>
              <a:rPr lang="en" sz="4455" dirty="0"/>
              <a:t>Module 1:</a:t>
            </a:r>
            <a:endParaRPr sz="4455" dirty="0"/>
          </a:p>
          <a:p>
            <a:pPr marL="0" lvl="0" indent="0" algn="ctr" rtl="0">
              <a:spcBef>
                <a:spcPts val="0"/>
              </a:spcBef>
              <a:spcAft>
                <a:spcPts val="0"/>
              </a:spcAft>
              <a:buNone/>
            </a:pPr>
            <a:r>
              <a:rPr lang="en" sz="4455" dirty="0"/>
              <a:t>Introduction to Learning Analytics</a:t>
            </a:r>
            <a:endParaRPr sz="4455" dirty="0"/>
          </a:p>
        </p:txBody>
      </p:sp>
      <p:sp>
        <p:nvSpPr>
          <p:cNvPr id="56" name="Google Shape;56;p13"/>
          <p:cNvSpPr txBox="1">
            <a:spLocks noGrp="1"/>
          </p:cNvSpPr>
          <p:nvPr>
            <p:ph type="subTitle" idx="1"/>
          </p:nvPr>
        </p:nvSpPr>
        <p:spPr>
          <a:xfrm>
            <a:off x="311700" y="3037325"/>
            <a:ext cx="8520600" cy="13638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688"/>
              <a:buNone/>
            </a:pPr>
            <a:r>
              <a:rPr lang="en" sz="1350" dirty="0"/>
              <a:t>By</a:t>
            </a:r>
            <a:endParaRPr sz="1350" dirty="0"/>
          </a:p>
          <a:p>
            <a:pPr marL="0" lvl="0" indent="0" algn="ctr" rtl="0">
              <a:lnSpc>
                <a:spcPct val="80000"/>
              </a:lnSpc>
              <a:spcBef>
                <a:spcPts val="0"/>
              </a:spcBef>
              <a:spcAft>
                <a:spcPts val="0"/>
              </a:spcAft>
              <a:buSzPts val="688"/>
              <a:buNone/>
            </a:pPr>
            <a:r>
              <a:rPr lang="en" sz="1350" dirty="0"/>
              <a:t>Associate Prof. Ts. Dr. Nurfadhlina Mohd Sharef</a:t>
            </a:r>
            <a:endParaRPr sz="1350" dirty="0"/>
          </a:p>
          <a:p>
            <a:pPr marL="0" lvl="0" indent="0" algn="ctr" rtl="0">
              <a:lnSpc>
                <a:spcPct val="80000"/>
              </a:lnSpc>
              <a:spcBef>
                <a:spcPts val="0"/>
              </a:spcBef>
              <a:spcAft>
                <a:spcPts val="0"/>
              </a:spcAft>
              <a:buSzPts val="688"/>
              <a:buNone/>
            </a:pPr>
            <a:r>
              <a:rPr lang="en" sz="1350" dirty="0"/>
              <a:t>Faculty of Computer Science and Information Technology</a:t>
            </a:r>
            <a:endParaRPr sz="1350" dirty="0"/>
          </a:p>
          <a:p>
            <a:pPr marL="0" lvl="0" indent="0" algn="ctr" rtl="0">
              <a:lnSpc>
                <a:spcPct val="80000"/>
              </a:lnSpc>
              <a:spcBef>
                <a:spcPts val="0"/>
              </a:spcBef>
              <a:spcAft>
                <a:spcPts val="0"/>
              </a:spcAft>
              <a:buSzPts val="688"/>
              <a:buNone/>
            </a:pPr>
            <a:r>
              <a:rPr lang="en" sz="1350" dirty="0"/>
              <a:t>Universiti Putra Malaysia</a:t>
            </a:r>
            <a:endParaRPr sz="1350" dirty="0"/>
          </a:p>
          <a:p>
            <a:pPr marL="0" lvl="0" indent="0" algn="ctr" rtl="0">
              <a:lnSpc>
                <a:spcPct val="80000"/>
              </a:lnSpc>
              <a:spcBef>
                <a:spcPts val="0"/>
              </a:spcBef>
              <a:spcAft>
                <a:spcPts val="0"/>
              </a:spcAft>
              <a:buSzPts val="688"/>
              <a:buNone/>
            </a:pPr>
            <a:r>
              <a:rPr lang="en" sz="1350" u="sng" dirty="0">
                <a:solidFill>
                  <a:schemeClr val="hlink"/>
                </a:solidFill>
                <a:hlinkClick r:id="rId3"/>
              </a:rPr>
              <a:t>nurfadhlina@upm.edu.my</a:t>
            </a:r>
            <a:r>
              <a:rPr lang="en" sz="1350" dirty="0"/>
              <a:t> </a:t>
            </a:r>
            <a:endParaRPr sz="1350" dirty="0"/>
          </a:p>
        </p:txBody>
      </p:sp>
      <p:pic>
        <p:nvPicPr>
          <p:cNvPr id="57" name="Google Shape;57;p1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607225" y="203099"/>
            <a:ext cx="4243475" cy="841950"/>
          </a:xfrm>
          <a:prstGeom prst="rect">
            <a:avLst/>
          </a:prstGeom>
          <a:noFill/>
          <a:ln>
            <a:noFill/>
          </a:ln>
        </p:spPr>
      </p:pic>
      <p:pic>
        <p:nvPicPr>
          <p:cNvPr id="1026" name="Picture 2">
            <a:extLst>
              <a:ext uri="{FF2B5EF4-FFF2-40B4-BE49-F238E27FC236}">
                <a16:creationId xmlns:a16="http://schemas.microsoft.com/office/drawing/2014/main" id="{BDBEA348-467C-5209-D10E-4666EE4774E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9129" y="4028115"/>
            <a:ext cx="1065742" cy="373010"/>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54;p13">
            <a:extLst>
              <a:ext uri="{FF2B5EF4-FFF2-40B4-BE49-F238E27FC236}">
                <a16:creationId xmlns:a16="http://schemas.microsoft.com/office/drawing/2014/main" id="{54DC28ED-EF8F-CC48-F089-7A6DF9FFFE2A}"/>
              </a:ext>
              <a:ext uri="{C183D7F6-B498-43B3-948B-1728B52AA6E4}">
                <adec:decorative xmlns:adec="http://schemas.microsoft.com/office/drawing/2017/decorative" val="1"/>
              </a:ext>
            </a:extLst>
          </p:cNvPr>
          <p:cNvPicPr preferRelativeResize="0"/>
          <p:nvPr/>
        </p:nvPicPr>
        <p:blipFill rotWithShape="1">
          <a:blip r:embed="rId6">
            <a:alphaModFix amt="18000"/>
          </a:blip>
          <a:srcRect t="24908"/>
          <a:stretch/>
        </p:blipFill>
        <p:spPr>
          <a:xfrm>
            <a:off x="630550" y="771550"/>
            <a:ext cx="8089800" cy="3925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1"/>
          <p:cNvSpPr txBox="1">
            <a:spLocks noGrp="1"/>
          </p:cNvSpPr>
          <p:nvPr>
            <p:ph type="title" idx="4294967295"/>
          </p:nvPr>
        </p:nvSpPr>
        <p:spPr>
          <a:xfrm>
            <a:off x="0" y="798513"/>
            <a:ext cx="3422700" cy="18495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3300"/>
              <a:buFont typeface="Calibri"/>
              <a:buNone/>
            </a:pPr>
            <a:r>
              <a:rPr lang="en" sz="3800" dirty="0">
                <a:latin typeface="Calibri"/>
                <a:ea typeface="Calibri"/>
                <a:cs typeface="Calibri"/>
                <a:sym typeface="Calibri"/>
              </a:rPr>
              <a:t>Learning Analytics Features for Instructors</a:t>
            </a:r>
            <a:endParaRPr sz="2600" dirty="0"/>
          </a:p>
        </p:txBody>
      </p:sp>
      <p:sp>
        <p:nvSpPr>
          <p:cNvPr id="243" name="Google Shape;243;p21"/>
          <p:cNvSpPr txBox="1">
            <a:spLocks noGrp="1"/>
          </p:cNvSpPr>
          <p:nvPr>
            <p:ph type="body" idx="4294967295"/>
          </p:nvPr>
        </p:nvSpPr>
        <p:spPr>
          <a:xfrm>
            <a:off x="4113225" y="781284"/>
            <a:ext cx="4522774" cy="3303300"/>
          </a:xfrm>
          <a:prstGeom prst="rect">
            <a:avLst/>
          </a:prstGeom>
          <a:solidFill>
            <a:schemeClr val="lt2"/>
          </a:solidFill>
          <a:ln>
            <a:noFill/>
          </a:ln>
        </p:spPr>
        <p:txBody>
          <a:bodyPr spcFirstLastPara="1" wrap="square" lIns="91425" tIns="45700" rIns="91425" bIns="45700" anchor="ctr" anchorCtr="0">
            <a:noAutofit/>
          </a:bodyPr>
          <a:lstStyle/>
          <a:p>
            <a:pPr marL="0" lvl="0" indent="0" algn="l" rtl="0">
              <a:lnSpc>
                <a:spcPct val="90000"/>
              </a:lnSpc>
              <a:spcBef>
                <a:spcPts val="800"/>
              </a:spcBef>
              <a:spcAft>
                <a:spcPts val="0"/>
              </a:spcAft>
              <a:buNone/>
            </a:pPr>
            <a:r>
              <a:rPr lang="en" sz="1400">
                <a:solidFill>
                  <a:srgbClr val="333333"/>
                </a:solidFill>
              </a:rPr>
              <a:t>Instructors can apply pedagogical action based on the insights from the analytics </a:t>
            </a:r>
            <a:endParaRPr sz="1400">
              <a:solidFill>
                <a:srgbClr val="333333"/>
              </a:solidFill>
            </a:endParaRPr>
          </a:p>
          <a:p>
            <a:pPr marL="457200" lvl="0" indent="-317500" algn="l" rtl="0">
              <a:lnSpc>
                <a:spcPct val="90000"/>
              </a:lnSpc>
              <a:spcBef>
                <a:spcPts val="1200"/>
              </a:spcBef>
              <a:spcAft>
                <a:spcPts val="0"/>
              </a:spcAft>
              <a:buClr>
                <a:srgbClr val="333333"/>
              </a:buClr>
              <a:buSzPts val="1400"/>
              <a:buChar char="●"/>
            </a:pPr>
            <a:r>
              <a:rPr lang="en" sz="1400">
                <a:solidFill>
                  <a:srgbClr val="333333"/>
                </a:solidFill>
              </a:rPr>
              <a:t>Monitors learners progress</a:t>
            </a:r>
            <a:endParaRPr sz="1400">
              <a:solidFill>
                <a:srgbClr val="333333"/>
              </a:solidFill>
            </a:endParaRPr>
          </a:p>
          <a:p>
            <a:pPr marL="457200" lvl="0" indent="-317500" algn="l" rtl="0">
              <a:lnSpc>
                <a:spcPct val="90000"/>
              </a:lnSpc>
              <a:spcBef>
                <a:spcPts val="800"/>
              </a:spcBef>
              <a:spcAft>
                <a:spcPts val="0"/>
              </a:spcAft>
              <a:buClr>
                <a:srgbClr val="333333"/>
              </a:buClr>
              <a:buSzPts val="1400"/>
              <a:buChar char="●"/>
            </a:pPr>
            <a:r>
              <a:rPr lang="en" sz="1400">
                <a:solidFill>
                  <a:srgbClr val="333333"/>
                </a:solidFill>
              </a:rPr>
              <a:t>Maneuver teaching strategies or improvise instructional design</a:t>
            </a:r>
            <a:endParaRPr sz="1400">
              <a:solidFill>
                <a:srgbClr val="333333"/>
              </a:solidFill>
            </a:endParaRPr>
          </a:p>
          <a:p>
            <a:pPr marL="457200" lvl="0" indent="-317500" algn="l" rtl="0">
              <a:lnSpc>
                <a:spcPct val="90000"/>
              </a:lnSpc>
              <a:spcBef>
                <a:spcPts val="800"/>
              </a:spcBef>
              <a:spcAft>
                <a:spcPts val="0"/>
              </a:spcAft>
              <a:buClr>
                <a:srgbClr val="333333"/>
              </a:buClr>
              <a:buSzPts val="1400"/>
              <a:buChar char="●"/>
            </a:pPr>
            <a:r>
              <a:rPr lang="en" sz="1400">
                <a:solidFill>
                  <a:srgbClr val="333333"/>
                </a:solidFill>
              </a:rPr>
              <a:t>Personalize student learning path </a:t>
            </a:r>
            <a:endParaRPr sz="1400">
              <a:solidFill>
                <a:srgbClr val="333333"/>
              </a:solidFill>
            </a:endParaRPr>
          </a:p>
          <a:p>
            <a:pPr marL="457200" lvl="0" indent="-317500" algn="l" rtl="0">
              <a:lnSpc>
                <a:spcPct val="90000"/>
              </a:lnSpc>
              <a:spcBef>
                <a:spcPts val="800"/>
              </a:spcBef>
              <a:spcAft>
                <a:spcPts val="0"/>
              </a:spcAft>
              <a:buClr>
                <a:srgbClr val="333333"/>
              </a:buClr>
              <a:buSzPts val="1400"/>
              <a:buChar char="●"/>
            </a:pPr>
            <a:r>
              <a:rPr lang="en" sz="1400">
                <a:solidFill>
                  <a:srgbClr val="333333"/>
                </a:solidFill>
              </a:rPr>
              <a:t>Identify individual student performance against class’s average</a:t>
            </a:r>
            <a:endParaRPr sz="1400">
              <a:solidFill>
                <a:srgbClr val="333333"/>
              </a:solidFill>
            </a:endParaRPr>
          </a:p>
          <a:p>
            <a:pPr marL="457200" lvl="0" indent="-317500" algn="l" rtl="0">
              <a:lnSpc>
                <a:spcPct val="90000"/>
              </a:lnSpc>
              <a:spcBef>
                <a:spcPts val="800"/>
              </a:spcBef>
              <a:spcAft>
                <a:spcPts val="0"/>
              </a:spcAft>
              <a:buClr>
                <a:srgbClr val="333333"/>
              </a:buClr>
              <a:buSzPts val="1400"/>
              <a:buChar char="●"/>
            </a:pPr>
            <a:r>
              <a:rPr lang="en" sz="1400">
                <a:solidFill>
                  <a:srgbClr val="333333"/>
                </a:solidFill>
              </a:rPr>
              <a:t>Identify students with similar performance or learning preferences</a:t>
            </a:r>
            <a:endParaRPr sz="1400">
              <a:solidFill>
                <a:srgbClr val="333333"/>
              </a:solidFill>
            </a:endParaRPr>
          </a:p>
          <a:p>
            <a:pPr marL="457200" lvl="0" indent="-317500" algn="l" rtl="0">
              <a:lnSpc>
                <a:spcPct val="90000"/>
              </a:lnSpc>
              <a:spcBef>
                <a:spcPts val="800"/>
              </a:spcBef>
              <a:spcAft>
                <a:spcPts val="0"/>
              </a:spcAft>
              <a:buClr>
                <a:srgbClr val="333333"/>
              </a:buClr>
              <a:buSzPts val="1400"/>
              <a:buChar char="●"/>
            </a:pPr>
            <a:r>
              <a:rPr lang="en" sz="1400">
                <a:solidFill>
                  <a:srgbClr val="333333"/>
                </a:solidFill>
              </a:rPr>
              <a:t>Mitigate students at risk</a:t>
            </a:r>
            <a:endParaRPr sz="1400">
              <a:solidFill>
                <a:srgbClr val="333333"/>
              </a:solidFill>
            </a:endParaRPr>
          </a:p>
        </p:txBody>
      </p:sp>
      <p:sp>
        <p:nvSpPr>
          <p:cNvPr id="241" name="Google Shape;241;p21">
            <a:extLst>
              <a:ext uri="{C183D7F6-B498-43B3-948B-1728B52AA6E4}">
                <adec:decorative xmlns:adec="http://schemas.microsoft.com/office/drawing/2017/decorative" val="1"/>
              </a:ext>
            </a:extLst>
          </p:cNvPr>
          <p:cNvSpPr/>
          <p:nvPr/>
        </p:nvSpPr>
        <p:spPr>
          <a:xfrm>
            <a:off x="241173" y="223097"/>
            <a:ext cx="8661600" cy="4663500"/>
          </a:xfrm>
          <a:prstGeom prst="rect">
            <a:avLst/>
          </a:prstGeom>
          <a:solidFill>
            <a:schemeClr val="lt2">
              <a:alpha val="70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44" name="Google Shape;244;p21">
            <a:extLst>
              <a:ext uri="{C183D7F6-B498-43B3-948B-1728B52AA6E4}">
                <adec:decorative xmlns:adec="http://schemas.microsoft.com/office/drawing/2017/decorative" val="1"/>
              </a:ext>
            </a:extLst>
          </p:cNvPr>
          <p:cNvCxnSpPr/>
          <p:nvPr/>
        </p:nvCxnSpPr>
        <p:spPr>
          <a:xfrm>
            <a:off x="3828332" y="1200150"/>
            <a:ext cx="0" cy="2057400"/>
          </a:xfrm>
          <a:prstGeom prst="straightConnector1">
            <a:avLst/>
          </a:prstGeom>
          <a:noFill/>
          <a:ln w="19050" cap="flat" cmpd="sng">
            <a:solidFill>
              <a:srgbClr val="262626"/>
            </a:solidFill>
            <a:prstDash val="solid"/>
            <a:round/>
            <a:headEnd type="none" w="sm" len="sm"/>
            <a:tailEnd type="none" w="sm" len="sm"/>
          </a:ln>
        </p:spPr>
      </p:cxnSp>
      <p:sp>
        <p:nvSpPr>
          <p:cNvPr id="245" name="Google Shape;245;p21">
            <a:extLst>
              <a:ext uri="{C183D7F6-B498-43B3-948B-1728B52AA6E4}">
                <adec:decorative xmlns:adec="http://schemas.microsoft.com/office/drawing/2017/decorative" val="1"/>
              </a:ext>
            </a:extLst>
          </p:cNvPr>
          <p:cNvSpPr txBox="1">
            <a:spLocks noGrp="1"/>
          </p:cNvSpPr>
          <p:nvPr>
            <p:ph type="sldNum" idx="12"/>
          </p:nvPr>
        </p:nvSpPr>
        <p:spPr>
          <a:xfrm>
            <a:off x="8491168" y="4675163"/>
            <a:ext cx="411600" cy="2952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247" name="Google Shape;247;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27301" y="132824"/>
            <a:ext cx="2300524" cy="456450"/>
          </a:xfrm>
          <a:prstGeom prst="rect">
            <a:avLst/>
          </a:prstGeom>
          <a:noFill/>
          <a:ln>
            <a:noFill/>
          </a:ln>
        </p:spPr>
      </p:pic>
      <p:pic>
        <p:nvPicPr>
          <p:cNvPr id="248" name="Google Shape;248;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02400" y="2846200"/>
            <a:ext cx="2813749" cy="1577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0830"/>
    </mc:Choice>
    <mc:Fallback xmlns="">
      <p:transition spd="slow" advTm="408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22"/>
          <p:cNvSpPr txBox="1">
            <a:spLocks noGrp="1"/>
          </p:cNvSpPr>
          <p:nvPr>
            <p:ph type="title" idx="4294967295"/>
          </p:nvPr>
        </p:nvSpPr>
        <p:spPr>
          <a:xfrm>
            <a:off x="0" y="722313"/>
            <a:ext cx="3422700" cy="18495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3300"/>
              <a:buFont typeface="Calibri"/>
              <a:buNone/>
            </a:pPr>
            <a:r>
              <a:rPr lang="en" sz="3800" dirty="0">
                <a:latin typeface="Calibri"/>
                <a:ea typeface="Calibri"/>
                <a:cs typeface="Calibri"/>
                <a:sym typeface="Calibri"/>
              </a:rPr>
              <a:t>Learning Analytics Features for Institutions</a:t>
            </a:r>
            <a:endParaRPr sz="2600" dirty="0"/>
          </a:p>
        </p:txBody>
      </p:sp>
      <p:sp>
        <p:nvSpPr>
          <p:cNvPr id="256" name="Google Shape;256;p22"/>
          <p:cNvSpPr txBox="1">
            <a:spLocks noGrp="1"/>
          </p:cNvSpPr>
          <p:nvPr>
            <p:ph type="body" idx="4294967295"/>
          </p:nvPr>
        </p:nvSpPr>
        <p:spPr>
          <a:xfrm>
            <a:off x="3930625" y="775800"/>
            <a:ext cx="4928400" cy="3303300"/>
          </a:xfrm>
          <a:prstGeom prst="rect">
            <a:avLst/>
          </a:prstGeom>
          <a:solidFill>
            <a:schemeClr val="lt2"/>
          </a:solidFill>
          <a:ln>
            <a:noFill/>
          </a:ln>
        </p:spPr>
        <p:txBody>
          <a:bodyPr spcFirstLastPara="1" wrap="square" lIns="91425" tIns="45700" rIns="91425" bIns="45700" anchor="ctr" anchorCtr="0">
            <a:noAutofit/>
          </a:bodyPr>
          <a:lstStyle/>
          <a:p>
            <a:pPr marL="0" lvl="0" indent="0" algn="l" rtl="0">
              <a:lnSpc>
                <a:spcPct val="90000"/>
              </a:lnSpc>
              <a:spcBef>
                <a:spcPts val="800"/>
              </a:spcBef>
              <a:spcAft>
                <a:spcPts val="0"/>
              </a:spcAft>
              <a:buNone/>
            </a:pPr>
            <a:r>
              <a:rPr lang="en" sz="1400">
                <a:solidFill>
                  <a:srgbClr val="333333"/>
                </a:solidFill>
              </a:rPr>
              <a:t>Administrators can perform data-driven decision making based on the gain insights:</a:t>
            </a:r>
            <a:endParaRPr sz="1400">
              <a:solidFill>
                <a:srgbClr val="333333"/>
              </a:solidFill>
            </a:endParaRPr>
          </a:p>
          <a:p>
            <a:pPr marL="457200" lvl="0" indent="-317500" algn="l" rtl="0">
              <a:lnSpc>
                <a:spcPct val="100000"/>
              </a:lnSpc>
              <a:spcBef>
                <a:spcPts val="1200"/>
              </a:spcBef>
              <a:spcAft>
                <a:spcPts val="0"/>
              </a:spcAft>
              <a:buClr>
                <a:schemeClr val="dk1"/>
              </a:buClr>
              <a:buSzPts val="1400"/>
              <a:buChar char="●"/>
            </a:pPr>
            <a:r>
              <a:rPr lang="en" sz="1400">
                <a:solidFill>
                  <a:schemeClr val="dk1"/>
                </a:solidFill>
              </a:rPr>
              <a:t>Monitor program and student completion</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Communicate with learner</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Improvise curriculum, promotion and student affairs strategy</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Improvise program learning path and system policy</a:t>
            </a:r>
            <a:endParaRPr sz="1400">
              <a:solidFill>
                <a:srgbClr val="333333"/>
              </a:solidFill>
            </a:endParaRPr>
          </a:p>
          <a:p>
            <a:pPr marL="0" lvl="0" indent="0" algn="l" rtl="0">
              <a:lnSpc>
                <a:spcPct val="90000"/>
              </a:lnSpc>
              <a:spcBef>
                <a:spcPts val="800"/>
              </a:spcBef>
              <a:spcAft>
                <a:spcPts val="1200"/>
              </a:spcAft>
              <a:buNone/>
            </a:pPr>
            <a:endParaRPr sz="1400">
              <a:solidFill>
                <a:srgbClr val="333333"/>
              </a:solidFill>
            </a:endParaRPr>
          </a:p>
        </p:txBody>
      </p:sp>
      <p:sp>
        <p:nvSpPr>
          <p:cNvPr id="254" name="Google Shape;254;p22">
            <a:extLst>
              <a:ext uri="{C183D7F6-B498-43B3-948B-1728B52AA6E4}">
                <adec:decorative xmlns:adec="http://schemas.microsoft.com/office/drawing/2017/decorative" val="1"/>
              </a:ext>
            </a:extLst>
          </p:cNvPr>
          <p:cNvSpPr/>
          <p:nvPr/>
        </p:nvSpPr>
        <p:spPr>
          <a:xfrm>
            <a:off x="241173" y="240030"/>
            <a:ext cx="8661600" cy="4663500"/>
          </a:xfrm>
          <a:prstGeom prst="rect">
            <a:avLst/>
          </a:prstGeom>
          <a:solidFill>
            <a:schemeClr val="lt2">
              <a:alpha val="70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57" name="Google Shape;257;p22">
            <a:extLst>
              <a:ext uri="{C183D7F6-B498-43B3-948B-1728B52AA6E4}">
                <adec:decorative xmlns:adec="http://schemas.microsoft.com/office/drawing/2017/decorative" val="1"/>
              </a:ext>
            </a:extLst>
          </p:cNvPr>
          <p:cNvCxnSpPr/>
          <p:nvPr/>
        </p:nvCxnSpPr>
        <p:spPr>
          <a:xfrm>
            <a:off x="3828332" y="1200150"/>
            <a:ext cx="0" cy="2057400"/>
          </a:xfrm>
          <a:prstGeom prst="straightConnector1">
            <a:avLst/>
          </a:prstGeom>
          <a:noFill/>
          <a:ln w="19050" cap="flat" cmpd="sng">
            <a:solidFill>
              <a:srgbClr val="262626"/>
            </a:solidFill>
            <a:prstDash val="solid"/>
            <a:round/>
            <a:headEnd type="none" w="sm" len="sm"/>
            <a:tailEnd type="none" w="sm" len="sm"/>
          </a:ln>
        </p:spPr>
      </p:cxnSp>
      <p:sp>
        <p:nvSpPr>
          <p:cNvPr id="258" name="Google Shape;258;p22">
            <a:extLst>
              <a:ext uri="{C183D7F6-B498-43B3-948B-1728B52AA6E4}">
                <adec:decorative xmlns:adec="http://schemas.microsoft.com/office/drawing/2017/decorative" val="1"/>
              </a:ext>
            </a:extLst>
          </p:cNvPr>
          <p:cNvSpPr txBox="1">
            <a:spLocks noGrp="1"/>
          </p:cNvSpPr>
          <p:nvPr>
            <p:ph type="sldNum" idx="12"/>
          </p:nvPr>
        </p:nvSpPr>
        <p:spPr>
          <a:xfrm>
            <a:off x="8491168" y="4675163"/>
            <a:ext cx="411600" cy="2952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259" name="Google Shape;259;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93025" y="2648025"/>
            <a:ext cx="2322350" cy="2322350"/>
          </a:xfrm>
          <a:prstGeom prst="rect">
            <a:avLst/>
          </a:prstGeom>
          <a:noFill/>
          <a:ln>
            <a:noFill/>
          </a:ln>
        </p:spPr>
      </p:pic>
      <p:pic>
        <p:nvPicPr>
          <p:cNvPr id="260" name="Google Shape;260;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32824"/>
            <a:ext cx="2300524" cy="456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3614"/>
    </mc:Choice>
    <mc:Fallback xmlns="">
      <p:transition spd="slow" advTm="336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 name="Title 1">
            <a:extLst>
              <a:ext uri="{FF2B5EF4-FFF2-40B4-BE49-F238E27FC236}">
                <a16:creationId xmlns:a16="http://schemas.microsoft.com/office/drawing/2014/main" id="{364689C4-CC76-69B8-DB95-6DACD1FA8C1C}"/>
              </a:ext>
            </a:extLst>
          </p:cNvPr>
          <p:cNvSpPr>
            <a:spLocks noGrp="1"/>
          </p:cNvSpPr>
          <p:nvPr>
            <p:ph type="title"/>
          </p:nvPr>
        </p:nvSpPr>
        <p:spPr/>
        <p:txBody>
          <a:bodyPr/>
          <a:lstStyle/>
          <a:p>
            <a:pPr rtl="0"/>
            <a:r>
              <a:rPr lang="en-US" sz="24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Summary</a:t>
            </a:r>
            <a:endParaRPr lang="en-US" dirty="0">
              <a:effectLst/>
            </a:endParaRPr>
          </a:p>
        </p:txBody>
      </p:sp>
      <p:sp>
        <p:nvSpPr>
          <p:cNvPr id="265" name="Google Shape;265;p23"/>
          <p:cNvSpPr txBox="1">
            <a:spLocks noGrp="1"/>
          </p:cNvSpPr>
          <p:nvPr>
            <p:ph type="body" idx="1"/>
          </p:nvPr>
        </p:nvSpPr>
        <p:spPr>
          <a:xfrm>
            <a:off x="311699" y="906948"/>
            <a:ext cx="4727439" cy="37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Learning analytics is a hybrid of pedagogical process and technological application which entails the understanding of learners and their context, by collecting, measuring, reporting and taking action to improve learners experience. </a:t>
            </a:r>
            <a:endParaRPr sz="1400" dirty="0"/>
          </a:p>
          <a:p>
            <a:pPr marL="0" lvl="0" indent="0" algn="l" rtl="0">
              <a:spcBef>
                <a:spcPts val="1200"/>
              </a:spcBef>
              <a:spcAft>
                <a:spcPts val="0"/>
              </a:spcAft>
              <a:buNone/>
            </a:pPr>
            <a:r>
              <a:rPr lang="en" sz="1400" dirty="0"/>
              <a:t>Learning analytics can be performed using descriptive, diagnostics, predictive and prescriptive analytics techniques.  </a:t>
            </a:r>
            <a:endParaRPr sz="1400" dirty="0"/>
          </a:p>
          <a:p>
            <a:pPr marL="0" lvl="0" indent="0" algn="l" rtl="0">
              <a:spcBef>
                <a:spcPts val="1200"/>
              </a:spcBef>
              <a:spcAft>
                <a:spcPts val="0"/>
              </a:spcAft>
              <a:buNone/>
            </a:pPr>
            <a:r>
              <a:rPr lang="en" sz="1400" dirty="0"/>
              <a:t>Instructors can trace and improve the teaching approach towards better educational program quality.</a:t>
            </a:r>
            <a:endParaRPr sz="1400" dirty="0"/>
          </a:p>
          <a:p>
            <a:pPr marL="0" lvl="0" indent="0" algn="l" rtl="0">
              <a:spcBef>
                <a:spcPts val="1200"/>
              </a:spcBef>
              <a:spcAft>
                <a:spcPts val="0"/>
              </a:spcAft>
              <a:buNone/>
            </a:pPr>
            <a:r>
              <a:rPr lang="en" sz="1400" dirty="0"/>
              <a:t>Students can get a guide of how to improve their learning strategies.</a:t>
            </a:r>
            <a:endParaRPr sz="1400" dirty="0"/>
          </a:p>
          <a:p>
            <a:pPr marL="0" lvl="0" indent="0" algn="l" rtl="0">
              <a:spcBef>
                <a:spcPts val="1200"/>
              </a:spcBef>
              <a:spcAft>
                <a:spcPts val="0"/>
              </a:spcAft>
              <a:buNone/>
            </a:pPr>
            <a:r>
              <a:rPr lang="en" sz="1400" dirty="0"/>
              <a:t>Institutions can get insight to improve their curriculum. </a:t>
            </a:r>
            <a:endParaRPr sz="1400" dirty="0"/>
          </a:p>
          <a:p>
            <a:pPr marL="0" lvl="0" indent="0" algn="l" rtl="0">
              <a:spcBef>
                <a:spcPts val="1200"/>
              </a:spcBef>
              <a:spcAft>
                <a:spcPts val="1200"/>
              </a:spcAft>
              <a:buNone/>
            </a:pPr>
            <a:endParaRPr sz="1400" dirty="0">
              <a:solidFill>
                <a:srgbClr val="333333"/>
              </a:solidFill>
            </a:endParaRPr>
          </a:p>
        </p:txBody>
      </p:sp>
      <p:pic>
        <p:nvPicPr>
          <p:cNvPr id="266" name="Google Shape;266;p23">
            <a:extLst>
              <a:ext uri="{C183D7F6-B498-43B3-948B-1728B52AA6E4}">
                <adec:decorative xmlns:adec="http://schemas.microsoft.com/office/drawing/2017/decorative" val="1"/>
              </a:ext>
            </a:extLst>
          </p:cNvPr>
          <p:cNvPicPr preferRelativeResize="0"/>
          <p:nvPr/>
        </p:nvPicPr>
        <p:blipFill rotWithShape="1">
          <a:blip r:embed="rId3">
            <a:alphaModFix/>
          </a:blip>
          <a:srcRect t="20584"/>
          <a:stretch/>
        </p:blipFill>
        <p:spPr>
          <a:xfrm>
            <a:off x="5039138" y="1329926"/>
            <a:ext cx="3936612" cy="2921074"/>
          </a:xfrm>
          <a:prstGeom prst="parallelogram">
            <a:avLst>
              <a:gd name="adj" fmla="val 25000"/>
            </a:avLst>
          </a:prstGeom>
          <a:noFill/>
          <a:ln>
            <a:noFill/>
          </a:ln>
        </p:spPr>
      </p:pic>
      <p:sp>
        <p:nvSpPr>
          <p:cNvPr id="267" name="Google Shape;267;p2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269" name="Google Shape;269;p2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32824"/>
            <a:ext cx="2300524" cy="456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0681"/>
    </mc:Choice>
    <mc:Fallback xmlns="">
      <p:transition spd="slow" advTm="506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Title and Presenter Name"/>
          <p:cNvPicPr preferRelativeResize="0"/>
          <p:nvPr/>
        </p:nvPicPr>
        <p:blipFill rotWithShape="1">
          <a:blip r:embed="rId3">
            <a:alphaModFix amt="18000"/>
          </a:blip>
          <a:srcRect t="24908"/>
          <a:stretch/>
        </p:blipFill>
        <p:spPr>
          <a:xfrm>
            <a:off x="630550" y="771550"/>
            <a:ext cx="8089800" cy="3925500"/>
          </a:xfrm>
          <a:prstGeom prst="rect">
            <a:avLst/>
          </a:prstGeom>
          <a:noFill/>
          <a:ln>
            <a:noFill/>
          </a:ln>
        </p:spPr>
      </p:pic>
      <p:sp>
        <p:nvSpPr>
          <p:cNvPr id="55" name="Google Shape;55;p13"/>
          <p:cNvSpPr txBox="1">
            <a:spLocks noGrp="1"/>
          </p:cNvSpPr>
          <p:nvPr>
            <p:ph type="ctrTitle"/>
          </p:nvPr>
        </p:nvSpPr>
        <p:spPr>
          <a:xfrm>
            <a:off x="311708" y="820775"/>
            <a:ext cx="8520600" cy="2052600"/>
          </a:xfrm>
          <a:prstGeom prst="rect">
            <a:avLst/>
          </a:prstGeom>
          <a:solidFill>
            <a:srgbClr val="AEC7C2">
              <a:alpha val="16069"/>
            </a:srgbClr>
          </a:solidFill>
        </p:spPr>
        <p:txBody>
          <a:bodyPr spcFirstLastPara="1" wrap="square" lIns="91425" tIns="91425" rIns="91425" bIns="91425" anchor="b" anchorCtr="0">
            <a:normAutofit/>
          </a:bodyPr>
          <a:lstStyle/>
          <a:p>
            <a:pPr marL="0" lvl="0" indent="0" algn="ctr" rtl="0">
              <a:spcBef>
                <a:spcPts val="0"/>
              </a:spcBef>
              <a:spcAft>
                <a:spcPts val="0"/>
              </a:spcAft>
              <a:buNone/>
            </a:pPr>
            <a:r>
              <a:rPr lang="en-MY" sz="4900" dirty="0"/>
              <a:t>Thank you</a:t>
            </a:r>
            <a:endParaRPr sz="4455" dirty="0"/>
          </a:p>
        </p:txBody>
      </p:sp>
      <p:sp>
        <p:nvSpPr>
          <p:cNvPr id="56" name="Google Shape;56;p13"/>
          <p:cNvSpPr txBox="1">
            <a:spLocks noGrp="1"/>
          </p:cNvSpPr>
          <p:nvPr>
            <p:ph type="subTitle" idx="1"/>
          </p:nvPr>
        </p:nvSpPr>
        <p:spPr>
          <a:xfrm>
            <a:off x="311700" y="3037325"/>
            <a:ext cx="8520600" cy="13638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688"/>
              <a:buNone/>
            </a:pPr>
            <a:r>
              <a:rPr lang="en" sz="1350" dirty="0"/>
              <a:t>By</a:t>
            </a:r>
            <a:endParaRPr sz="1350" dirty="0"/>
          </a:p>
          <a:p>
            <a:pPr marL="0" lvl="0" indent="0" algn="ctr" rtl="0">
              <a:lnSpc>
                <a:spcPct val="80000"/>
              </a:lnSpc>
              <a:spcBef>
                <a:spcPts val="0"/>
              </a:spcBef>
              <a:spcAft>
                <a:spcPts val="0"/>
              </a:spcAft>
              <a:buSzPts val="688"/>
              <a:buNone/>
            </a:pPr>
            <a:r>
              <a:rPr lang="en" sz="1350" dirty="0"/>
              <a:t>Assoc. Prof. Ts. Dr. Nurfadhlina Mohd Sharef</a:t>
            </a:r>
            <a:endParaRPr sz="1350" dirty="0"/>
          </a:p>
          <a:p>
            <a:pPr marL="0" lvl="0" indent="0" algn="ctr" rtl="0">
              <a:lnSpc>
                <a:spcPct val="80000"/>
              </a:lnSpc>
              <a:spcBef>
                <a:spcPts val="0"/>
              </a:spcBef>
              <a:spcAft>
                <a:spcPts val="0"/>
              </a:spcAft>
              <a:buSzPts val="688"/>
              <a:buNone/>
            </a:pPr>
            <a:r>
              <a:rPr lang="en" sz="1350" dirty="0"/>
              <a:t>Faculty of Computer Science and Information Technology</a:t>
            </a:r>
            <a:endParaRPr sz="1350" dirty="0"/>
          </a:p>
          <a:p>
            <a:pPr marL="0" lvl="0" indent="0" algn="ctr" rtl="0">
              <a:lnSpc>
                <a:spcPct val="80000"/>
              </a:lnSpc>
              <a:spcBef>
                <a:spcPts val="0"/>
              </a:spcBef>
              <a:spcAft>
                <a:spcPts val="0"/>
              </a:spcAft>
              <a:buSzPts val="688"/>
              <a:buNone/>
            </a:pPr>
            <a:r>
              <a:rPr lang="en" sz="1350" dirty="0"/>
              <a:t>Universiti Putra Malaysia</a:t>
            </a:r>
            <a:endParaRPr sz="1350" dirty="0"/>
          </a:p>
          <a:p>
            <a:pPr marL="0" lvl="0" indent="0" algn="ctr" rtl="0">
              <a:lnSpc>
                <a:spcPct val="80000"/>
              </a:lnSpc>
              <a:spcBef>
                <a:spcPts val="0"/>
              </a:spcBef>
              <a:spcAft>
                <a:spcPts val="0"/>
              </a:spcAft>
              <a:buSzPts val="688"/>
              <a:buNone/>
            </a:pPr>
            <a:r>
              <a:rPr lang="en" sz="1350" u="sng" dirty="0">
                <a:solidFill>
                  <a:schemeClr val="hlink"/>
                </a:solidFill>
                <a:hlinkClick r:id="rId4"/>
              </a:rPr>
              <a:t>nurfadhlina@upm.edu.my</a:t>
            </a:r>
            <a:r>
              <a:rPr lang="en" sz="1350" dirty="0"/>
              <a:t> </a:t>
            </a:r>
            <a:endParaRPr sz="1350" dirty="0"/>
          </a:p>
        </p:txBody>
      </p:sp>
      <p:pic>
        <p:nvPicPr>
          <p:cNvPr id="57" name="Google Shape;57;p13" descr="UPM Logo and Putra OER Logo"/>
          <p:cNvPicPr preferRelativeResize="0"/>
          <p:nvPr/>
        </p:nvPicPr>
        <p:blipFill>
          <a:blip r:embed="rId5">
            <a:alphaModFix/>
          </a:blip>
          <a:stretch>
            <a:fillRect/>
          </a:stretch>
        </p:blipFill>
        <p:spPr>
          <a:xfrm>
            <a:off x="2607225" y="203099"/>
            <a:ext cx="4243475" cy="841950"/>
          </a:xfrm>
          <a:prstGeom prst="rect">
            <a:avLst/>
          </a:prstGeom>
          <a:noFill/>
          <a:ln>
            <a:noFill/>
          </a:ln>
        </p:spPr>
      </p:pic>
      <p:pic>
        <p:nvPicPr>
          <p:cNvPr id="1026" name="Picture 2" descr="About CC Licenses - Creative Commons">
            <a:extLst>
              <a:ext uri="{FF2B5EF4-FFF2-40B4-BE49-F238E27FC236}">
                <a16:creationId xmlns:a16="http://schemas.microsoft.com/office/drawing/2014/main" id="{BDBEA348-467C-5209-D10E-4666EE477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129" y="4028115"/>
            <a:ext cx="1065742" cy="37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66682"/>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Title 1">
            <a:extLst>
              <a:ext uri="{FF2B5EF4-FFF2-40B4-BE49-F238E27FC236}">
                <a16:creationId xmlns:a16="http://schemas.microsoft.com/office/drawing/2014/main" id="{1D92F3C4-A707-2AA2-BB9F-F8128BF28FD4}"/>
              </a:ext>
            </a:extLst>
          </p:cNvPr>
          <p:cNvSpPr>
            <a:spLocks noGrp="1"/>
          </p:cNvSpPr>
          <p:nvPr>
            <p:ph type="title" idx="4294967295"/>
          </p:nvPr>
        </p:nvSpPr>
        <p:spPr/>
        <p:txBody>
          <a:bodyPr>
            <a:normAutofit fontScale="90000"/>
          </a:bodyPr>
          <a:lstStyle/>
          <a:p>
            <a:pPr algn="ctr"/>
            <a:r>
              <a:rPr lang="en-US" dirty="0"/>
              <a:t>Learning Outcomes and Outline</a:t>
            </a:r>
            <a:br>
              <a:rPr lang="en-US" dirty="0"/>
            </a:br>
            <a:endParaRPr lang="en-US" dirty="0"/>
          </a:p>
        </p:txBody>
      </p:sp>
      <p:sp>
        <p:nvSpPr>
          <p:cNvPr id="63" name="Google Shape;63;p14"/>
          <p:cNvSpPr txBox="1">
            <a:spLocks/>
          </p:cNvSpPr>
          <p:nvPr>
            <p:ph type="body" idx="4294967295"/>
          </p:nvPr>
        </p:nvSpPr>
        <p:spPr>
          <a:xfrm>
            <a:off x="400243" y="1759879"/>
            <a:ext cx="4088700" cy="2276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600" dirty="0"/>
              <a:t>At the end of this module, participants will be able to:</a:t>
            </a:r>
            <a:endParaRPr sz="1600" dirty="0"/>
          </a:p>
          <a:p>
            <a:pPr marL="457200" lvl="0" indent="-330200" algn="l" rtl="0">
              <a:spcBef>
                <a:spcPts val="1200"/>
              </a:spcBef>
              <a:spcAft>
                <a:spcPts val="0"/>
              </a:spcAft>
              <a:buSzPts val="1600"/>
              <a:buAutoNum type="arabicPeriod"/>
            </a:pPr>
            <a:r>
              <a:rPr lang="en" sz="1600" dirty="0"/>
              <a:t>Define learning analytics</a:t>
            </a:r>
            <a:endParaRPr sz="1600" dirty="0"/>
          </a:p>
          <a:p>
            <a:pPr marL="457200" lvl="0" indent="-330200" algn="l" rtl="0">
              <a:spcBef>
                <a:spcPts val="0"/>
              </a:spcBef>
              <a:spcAft>
                <a:spcPts val="0"/>
              </a:spcAft>
              <a:buSzPts val="1600"/>
              <a:buAutoNum type="arabicPeriod"/>
            </a:pPr>
            <a:r>
              <a:rPr lang="en" sz="1600" dirty="0"/>
              <a:t>Explain learning analytics advantages</a:t>
            </a:r>
            <a:endParaRPr sz="1600" dirty="0"/>
          </a:p>
          <a:p>
            <a:pPr marL="457200" lvl="0" indent="-330200" algn="l" rtl="0">
              <a:spcBef>
                <a:spcPts val="0"/>
              </a:spcBef>
              <a:spcAft>
                <a:spcPts val="0"/>
              </a:spcAft>
              <a:buSzPts val="1600"/>
              <a:buAutoNum type="arabicPeriod"/>
            </a:pPr>
            <a:r>
              <a:rPr lang="en" sz="1600" dirty="0"/>
              <a:t>Describe features of learning analytics</a:t>
            </a:r>
            <a:endParaRPr sz="1600" dirty="0"/>
          </a:p>
          <a:p>
            <a:pPr marL="0" lvl="0" indent="0" algn="l" rtl="0">
              <a:lnSpc>
                <a:spcPct val="100000"/>
              </a:lnSpc>
              <a:spcBef>
                <a:spcPts val="1200"/>
              </a:spcBef>
              <a:spcAft>
                <a:spcPts val="0"/>
              </a:spcAft>
              <a:buNone/>
            </a:pPr>
            <a:endParaRPr sz="1200" dirty="0"/>
          </a:p>
        </p:txBody>
      </p:sp>
      <p:sp>
        <p:nvSpPr>
          <p:cNvPr id="65" name="Google Shape;65;p14">
            <a:extLst>
              <a:ext uri="{C183D7F6-B498-43B3-948B-1728B52AA6E4}">
                <adec:decorative xmlns:adec="http://schemas.microsoft.com/office/drawing/2017/decorative" val="0"/>
              </a:ext>
            </a:extLst>
          </p:cNvPr>
          <p:cNvSpPr txBox="1">
            <a:spLocks/>
          </p:cNvSpPr>
          <p:nvPr>
            <p:ph type="body" idx="4294967295"/>
          </p:nvPr>
        </p:nvSpPr>
        <p:spPr>
          <a:xfrm>
            <a:off x="4670425" y="1759880"/>
            <a:ext cx="4165500" cy="2276099"/>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MY" sz="1600" dirty="0">
                <a:solidFill>
                  <a:srgbClr val="333333"/>
                </a:solidFill>
              </a:rPr>
              <a:t>This presentation contains the following outline:</a:t>
            </a:r>
            <a:endParaRPr sz="1600" dirty="0">
              <a:solidFill>
                <a:srgbClr val="333333"/>
              </a:solidFill>
            </a:endParaRPr>
          </a:p>
          <a:p>
            <a:pPr marL="457200" lvl="0" indent="-330200" algn="l" rtl="0">
              <a:lnSpc>
                <a:spcPct val="100000"/>
              </a:lnSpc>
              <a:spcBef>
                <a:spcPts val="1200"/>
              </a:spcBef>
              <a:spcAft>
                <a:spcPts val="0"/>
              </a:spcAft>
              <a:buClr>
                <a:srgbClr val="333333"/>
              </a:buClr>
              <a:buSzPts val="1600"/>
              <a:buAutoNum type="arabicPeriod"/>
            </a:pPr>
            <a:r>
              <a:rPr lang="en" sz="1600" dirty="0"/>
              <a:t>Background</a:t>
            </a:r>
            <a:endParaRPr sz="1600" dirty="0"/>
          </a:p>
          <a:p>
            <a:pPr marL="457200" lvl="0" indent="-330200" algn="l" rtl="0">
              <a:lnSpc>
                <a:spcPct val="100000"/>
              </a:lnSpc>
              <a:spcBef>
                <a:spcPts val="0"/>
              </a:spcBef>
              <a:spcAft>
                <a:spcPts val="0"/>
              </a:spcAft>
              <a:buClr>
                <a:srgbClr val="333333"/>
              </a:buClr>
              <a:buSzPts val="1600"/>
              <a:buAutoNum type="arabicPeriod"/>
            </a:pPr>
            <a:r>
              <a:rPr lang="en" sz="1600" dirty="0"/>
              <a:t>Types of learning analytics</a:t>
            </a:r>
            <a:endParaRPr sz="1600" dirty="0"/>
          </a:p>
          <a:p>
            <a:pPr marL="457200" lvl="0" indent="-330200" algn="l" rtl="0">
              <a:lnSpc>
                <a:spcPct val="100000"/>
              </a:lnSpc>
              <a:spcBef>
                <a:spcPts val="0"/>
              </a:spcBef>
              <a:spcAft>
                <a:spcPts val="0"/>
              </a:spcAft>
              <a:buClr>
                <a:srgbClr val="333333"/>
              </a:buClr>
              <a:buSzPts val="1600"/>
              <a:buAutoNum type="arabicPeriod"/>
            </a:pPr>
            <a:r>
              <a:rPr lang="en" sz="1600" dirty="0"/>
              <a:t>Learning analytics approaches</a:t>
            </a:r>
          </a:p>
          <a:p>
            <a:pPr marL="457200" lvl="0" indent="-330200" algn="l" rtl="0">
              <a:lnSpc>
                <a:spcPct val="100000"/>
              </a:lnSpc>
              <a:spcBef>
                <a:spcPts val="0"/>
              </a:spcBef>
              <a:spcAft>
                <a:spcPts val="0"/>
              </a:spcAft>
              <a:buClr>
                <a:srgbClr val="333333"/>
              </a:buClr>
              <a:buSzPts val="1600"/>
              <a:buAutoNum type="arabicPeriod"/>
            </a:pPr>
            <a:r>
              <a:rPr lang="en" sz="1600" dirty="0"/>
              <a:t>Data sources</a:t>
            </a:r>
            <a:endParaRPr sz="1600" dirty="0"/>
          </a:p>
          <a:p>
            <a:pPr marL="457200" lvl="0" indent="-330200" algn="l" rtl="0">
              <a:lnSpc>
                <a:spcPct val="100000"/>
              </a:lnSpc>
              <a:spcBef>
                <a:spcPts val="0"/>
              </a:spcBef>
              <a:spcAft>
                <a:spcPts val="0"/>
              </a:spcAft>
              <a:buClr>
                <a:srgbClr val="333333"/>
              </a:buClr>
              <a:buSzPts val="1600"/>
              <a:buAutoNum type="arabicPeriod"/>
            </a:pPr>
            <a:r>
              <a:rPr lang="en" sz="1600" dirty="0"/>
              <a:t>Features of learning analytics</a:t>
            </a:r>
            <a:endParaRPr sz="1600" dirty="0"/>
          </a:p>
          <a:p>
            <a:pPr marL="457200" lvl="0" indent="-330200" algn="l" rtl="0">
              <a:lnSpc>
                <a:spcPct val="100000"/>
              </a:lnSpc>
              <a:spcBef>
                <a:spcPts val="0"/>
              </a:spcBef>
              <a:spcAft>
                <a:spcPts val="0"/>
              </a:spcAft>
              <a:buClr>
                <a:srgbClr val="333333"/>
              </a:buClr>
              <a:buSzPts val="1600"/>
              <a:buAutoNum type="arabicPeriod"/>
            </a:pPr>
            <a:r>
              <a:rPr lang="en" sz="1600" dirty="0"/>
              <a:t>Summary</a:t>
            </a:r>
            <a:endParaRPr sz="1600" dirty="0"/>
          </a:p>
        </p:txBody>
      </p:sp>
      <p:sp>
        <p:nvSpPr>
          <p:cNvPr id="67" name="Google Shape;67;p1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14" name="Google Shape;66;p14">
            <a:extLst>
              <a:ext uri="{FF2B5EF4-FFF2-40B4-BE49-F238E27FC236}">
                <a16:creationId xmlns:a16="http://schemas.microsoft.com/office/drawing/2014/main" id="{E609C698-ADF7-4F23-9ABF-436A00B1C0C0}"/>
              </a:ext>
              <a:ext uri="{C183D7F6-B498-43B3-948B-1728B52AA6E4}">
                <adec:decorative xmlns:adec="http://schemas.microsoft.com/office/drawing/2017/decorative" val="1"/>
              </a:ext>
            </a:extLst>
          </p:cNvPr>
          <p:cNvSpPr txBox="1">
            <a:spLocks/>
          </p:cNvSpPr>
          <p:nvPr/>
        </p:nvSpPr>
        <p:spPr>
          <a:xfrm>
            <a:off x="4670424" y="1359679"/>
            <a:ext cx="4161875" cy="400200"/>
          </a:xfrm>
          <a:prstGeom prst="rect">
            <a:avLst/>
          </a:prstGeom>
          <a:solidFill>
            <a:schemeClr val="bg1">
              <a:lumMod val="85000"/>
            </a:schemeClr>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Outline</a:t>
            </a:r>
            <a:endParaRPr b="1">
              <a:solidFill>
                <a:schemeClr val="dk1"/>
              </a:solidFill>
              <a:latin typeface="Roboto"/>
              <a:ea typeface="Roboto"/>
              <a:cs typeface="Roboto"/>
              <a:sym typeface="Roboto"/>
            </a:endParaRPr>
          </a:p>
        </p:txBody>
      </p:sp>
      <p:sp>
        <p:nvSpPr>
          <p:cNvPr id="15" name="Google Shape;64;p14">
            <a:extLst>
              <a:ext uri="{FF2B5EF4-FFF2-40B4-BE49-F238E27FC236}">
                <a16:creationId xmlns:a16="http://schemas.microsoft.com/office/drawing/2014/main" id="{E09A2243-8512-8385-2649-418BCBE2F7A0}"/>
              </a:ext>
              <a:ext uri="{C183D7F6-B498-43B3-948B-1728B52AA6E4}">
                <adec:decorative xmlns:adec="http://schemas.microsoft.com/office/drawing/2017/decorative" val="1"/>
              </a:ext>
            </a:extLst>
          </p:cNvPr>
          <p:cNvSpPr txBox="1">
            <a:spLocks/>
          </p:cNvSpPr>
          <p:nvPr/>
        </p:nvSpPr>
        <p:spPr>
          <a:xfrm>
            <a:off x="400243" y="1359679"/>
            <a:ext cx="4088700" cy="400200"/>
          </a:xfrm>
          <a:prstGeom prst="rect">
            <a:avLst/>
          </a:prstGeom>
          <a:solidFill>
            <a:schemeClr val="bg1">
              <a:lumMod val="85000"/>
            </a:schemeClr>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b="1">
                <a:solidFill>
                  <a:schemeClr val="dk1"/>
                </a:solidFill>
                <a:latin typeface="Roboto"/>
                <a:ea typeface="Roboto"/>
                <a:cs typeface="Roboto"/>
                <a:sym typeface="Roboto"/>
              </a:rPr>
              <a:t>Learning Outcomes</a:t>
            </a:r>
            <a:endParaRPr b="1">
              <a:solidFill>
                <a:schemeClr val="dk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2000" advTm="30358"/>
    </mc:Choice>
    <mc:Fallback xmlns="">
      <p:transition spd="slow" advTm="3035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title"/>
          </p:nvPr>
        </p:nvSpPr>
        <p:spPr>
          <a:xfrm>
            <a:off x="368275" y="216425"/>
            <a:ext cx="5773200" cy="572700"/>
          </a:xfrm>
          <a:prstGeom prst="rect">
            <a:avLst/>
          </a:prstGeom>
          <a:solidFill>
            <a:schemeClr val="lt2"/>
          </a:solidFill>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None/>
            </a:pPr>
            <a:r>
              <a:rPr lang="en" sz="2400" b="1" dirty="0">
                <a:solidFill>
                  <a:srgbClr val="000000"/>
                </a:solidFill>
                <a:latin typeface="Roboto"/>
                <a:ea typeface="Roboto"/>
                <a:cs typeface="Roboto"/>
                <a:sym typeface="Roboto"/>
              </a:rPr>
              <a:t>Background</a:t>
            </a:r>
            <a:endParaRPr sz="2400" b="1" dirty="0">
              <a:solidFill>
                <a:srgbClr val="000000"/>
              </a:solidFill>
              <a:latin typeface="Roboto"/>
              <a:ea typeface="Roboto"/>
              <a:cs typeface="Roboto"/>
              <a:sym typeface="Roboto"/>
            </a:endParaRPr>
          </a:p>
        </p:txBody>
      </p:sp>
      <p:sp>
        <p:nvSpPr>
          <p:cNvPr id="72" name="Google Shape;72;p15"/>
          <p:cNvSpPr txBox="1">
            <a:spLocks noGrp="1"/>
          </p:cNvSpPr>
          <p:nvPr>
            <p:ph type="body" idx="1"/>
          </p:nvPr>
        </p:nvSpPr>
        <p:spPr>
          <a:xfrm>
            <a:off x="311700" y="984310"/>
            <a:ext cx="4776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a:solidFill>
                  <a:schemeClr val="dk1"/>
                </a:solidFill>
              </a:rPr>
              <a:t>Learning analytics</a:t>
            </a:r>
            <a:r>
              <a:rPr lang="en" sz="1400" b="1" dirty="0">
                <a:solidFill>
                  <a:schemeClr val="dk1"/>
                </a:solidFill>
              </a:rPr>
              <a:t> </a:t>
            </a:r>
            <a:r>
              <a:rPr lang="en" sz="1400" dirty="0">
                <a:solidFill>
                  <a:schemeClr val="dk1"/>
                </a:solidFill>
              </a:rPr>
              <a:t>is the measurement, collection, analysis, and reporting of data about learners and their contexts, for purposes of understanding and optimizing learning and the environments in which it occurs.</a:t>
            </a:r>
            <a:endParaRPr sz="1400" dirty="0">
              <a:solidFill>
                <a:schemeClr val="dk1"/>
              </a:solidFill>
            </a:endParaRPr>
          </a:p>
          <a:p>
            <a:pPr marL="0" lvl="0" indent="0" algn="l" rtl="0">
              <a:lnSpc>
                <a:spcPct val="100000"/>
              </a:lnSpc>
              <a:spcBef>
                <a:spcPts val="0"/>
              </a:spcBef>
              <a:spcAft>
                <a:spcPts val="0"/>
              </a:spcAft>
              <a:buNone/>
            </a:pPr>
            <a:endParaRPr sz="1400" dirty="0">
              <a:solidFill>
                <a:schemeClr val="dk1"/>
              </a:solidFill>
            </a:endParaRPr>
          </a:p>
          <a:p>
            <a:pPr marL="0" indent="0">
              <a:lnSpc>
                <a:spcPct val="100000"/>
              </a:lnSpc>
              <a:buNone/>
            </a:pPr>
            <a:r>
              <a:rPr lang="en" sz="1400" dirty="0">
                <a:solidFill>
                  <a:schemeClr val="dk1"/>
                </a:solidFill>
              </a:rPr>
              <a:t>Learning Analytics have been used to mainly visualize the data about learners, in order to track the learners learning completion and educational programs achievements. </a:t>
            </a:r>
            <a:r>
              <a:rPr lang="en-US" sz="1400" dirty="0">
                <a:solidFill>
                  <a:schemeClr val="dk1"/>
                </a:solidFill>
              </a:rPr>
              <a:t>Learning analytics could also predict student at risk, so instructors could perform intervention mechanisms such as facilitating extra tutorials or counselling. </a:t>
            </a:r>
          </a:p>
          <a:p>
            <a:pPr marL="0" lvl="0" indent="0" algn="l" rtl="0">
              <a:lnSpc>
                <a:spcPct val="100000"/>
              </a:lnSpc>
              <a:spcBef>
                <a:spcPts val="0"/>
              </a:spcBef>
              <a:spcAft>
                <a:spcPts val="0"/>
              </a:spcAft>
              <a:buNone/>
            </a:pPr>
            <a:endParaRPr sz="14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dirty="0">
                <a:solidFill>
                  <a:schemeClr val="dk1"/>
                </a:solidFill>
              </a:rPr>
              <a:t>Insights are derived based on the patterns identified through the analysis, which may utilize statistical, visualization and machine learning techniques. Decision making using pedagogical knowledge is needed for leveraging the advantage of learning analytics.</a:t>
            </a:r>
            <a:endParaRPr sz="1400" dirty="0">
              <a:solidFill>
                <a:schemeClr val="dk1"/>
              </a:solidFill>
            </a:endParaRPr>
          </a:p>
          <a:p>
            <a:pPr marL="0" lvl="0" indent="0" algn="l" rtl="0">
              <a:spcBef>
                <a:spcPts val="0"/>
              </a:spcBef>
              <a:spcAft>
                <a:spcPts val="0"/>
              </a:spcAft>
              <a:buNone/>
            </a:pPr>
            <a:endParaRPr sz="1400" dirty="0"/>
          </a:p>
          <a:p>
            <a:pPr marL="0" lvl="0" indent="0" algn="l" rtl="0">
              <a:lnSpc>
                <a:spcPct val="100000"/>
              </a:lnSpc>
              <a:spcBef>
                <a:spcPts val="1200"/>
              </a:spcBef>
              <a:spcAft>
                <a:spcPts val="0"/>
              </a:spcAft>
              <a:buClr>
                <a:schemeClr val="dk1"/>
              </a:buClr>
              <a:buSzPts val="1100"/>
              <a:buFont typeface="Arial"/>
              <a:buNone/>
            </a:pPr>
            <a:endParaRPr sz="1400" dirty="0"/>
          </a:p>
        </p:txBody>
      </p:sp>
      <p:pic>
        <p:nvPicPr>
          <p:cNvPr id="74" name="Google Shape;74;p15" descr="Figure illustrating visualization of data in the form of charts">
            <a:extLst>
              <a:ext uri="{C183D7F6-B498-43B3-948B-1728B52AA6E4}">
                <adec:decorative xmlns:adec="http://schemas.microsoft.com/office/drawing/2017/decorative" val="0"/>
              </a:ext>
            </a:extLst>
          </p:cNvPr>
          <p:cNvPicPr preferRelativeResize="0"/>
          <p:nvPr/>
        </p:nvPicPr>
        <p:blipFill rotWithShape="1">
          <a:blip r:embed="rId3">
            <a:alphaModFix/>
          </a:blip>
          <a:srcRect t="23623"/>
          <a:stretch/>
        </p:blipFill>
        <p:spPr>
          <a:xfrm>
            <a:off x="5088525" y="1388627"/>
            <a:ext cx="3984600" cy="2523600"/>
          </a:xfrm>
          <a:prstGeom prst="parallelogram">
            <a:avLst>
              <a:gd name="adj" fmla="val 25000"/>
            </a:avLst>
          </a:prstGeom>
          <a:noFill/>
          <a:ln>
            <a:noFill/>
          </a:ln>
        </p:spPr>
      </p:pic>
      <p:sp>
        <p:nvSpPr>
          <p:cNvPr id="75" name="Google Shape;75;p1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76" name="Google Shape;76;p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05700" y="209025"/>
            <a:ext cx="2622125" cy="520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71273"/>
    </mc:Choice>
    <mc:Fallback xmlns="">
      <p:transition spd="slow" advTm="712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Title 1">
            <a:extLst>
              <a:ext uri="{FF2B5EF4-FFF2-40B4-BE49-F238E27FC236}">
                <a16:creationId xmlns:a16="http://schemas.microsoft.com/office/drawing/2014/main" id="{DD160557-412D-D589-3F25-F32C3187DC35}"/>
              </a:ext>
            </a:extLst>
          </p:cNvPr>
          <p:cNvSpPr>
            <a:spLocks noGrp="1"/>
          </p:cNvSpPr>
          <p:nvPr>
            <p:ph type="title" idx="4294967295"/>
          </p:nvPr>
        </p:nvSpPr>
        <p:spPr>
          <a:xfrm>
            <a:off x="311700" y="276860"/>
            <a:ext cx="8520600" cy="572700"/>
          </a:xfrm>
        </p:spPr>
        <p:txBody>
          <a:bodyPr/>
          <a:lstStyle/>
          <a:p>
            <a:pPr rtl="0"/>
            <a:r>
              <a:rPr lang="en-US" sz="24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Learning Analytics as a Product</a:t>
            </a:r>
            <a:endParaRPr lang="en-US" dirty="0">
              <a:effectLst/>
            </a:endParaRPr>
          </a:p>
          <a:p>
            <a:endParaRPr lang="en-US" dirty="0"/>
          </a:p>
        </p:txBody>
      </p:sp>
      <p:sp>
        <p:nvSpPr>
          <p:cNvPr id="84" name="Google Shape;84;p16"/>
          <p:cNvSpPr txBox="1"/>
          <p:nvPr/>
        </p:nvSpPr>
        <p:spPr>
          <a:xfrm>
            <a:off x="417724" y="891325"/>
            <a:ext cx="8520599"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Arial"/>
                <a:ea typeface="Arial"/>
                <a:cs typeface="Arial"/>
                <a:sym typeface="Arial"/>
              </a:rPr>
              <a:t>Learning Analytics as a product refers to applications that are made free or commercially available, such as </a:t>
            </a:r>
            <a:r>
              <a:rPr lang="en-US" sz="1400" b="0" i="0" u="none" strike="noStrike" cap="none" dirty="0" err="1">
                <a:solidFill>
                  <a:schemeClr val="dk1"/>
                </a:solidFill>
                <a:latin typeface="Arial"/>
                <a:ea typeface="Arial"/>
                <a:cs typeface="Arial"/>
                <a:sym typeface="Arial"/>
              </a:rPr>
              <a:t>Intelliboard</a:t>
            </a:r>
            <a:r>
              <a:rPr lang="en-US" sz="1400" b="0" i="0" u="none" strike="noStrike" cap="none" dirty="0">
                <a:solidFill>
                  <a:schemeClr val="dk1"/>
                </a:solidFill>
                <a:latin typeface="Arial"/>
                <a:ea typeface="Arial"/>
                <a:cs typeface="Arial"/>
                <a:sym typeface="Arial"/>
              </a:rPr>
              <a:t> and Moodle. These software are available either as a plugin into a learning management system or as a stand-alone solution. The software collects, measures and reports analyzed data about learners such as the trend of their performance, participation and learning gaps.</a:t>
            </a:r>
            <a:endParaRPr lang="en-US" sz="1400" b="0" i="0" u="none" strike="noStrike" cap="none" dirty="0">
              <a:solidFill>
                <a:srgbClr val="000000"/>
              </a:solidFill>
              <a:latin typeface="Arial"/>
              <a:ea typeface="Arial"/>
              <a:cs typeface="Arial"/>
              <a:sym typeface="Arial"/>
            </a:endParaRPr>
          </a:p>
        </p:txBody>
      </p:sp>
      <p:pic>
        <p:nvPicPr>
          <p:cNvPr id="82" name="Google Shape;82;p16" descr="IntelliBoard is an example of commercial learning analytics product."/>
          <p:cNvPicPr preferRelativeResize="0"/>
          <p:nvPr/>
        </p:nvPicPr>
        <p:blipFill rotWithShape="1">
          <a:blip r:embed="rId3">
            <a:alphaModFix/>
          </a:blip>
          <a:srcRect t="30801" b="-12840"/>
          <a:stretch/>
        </p:blipFill>
        <p:spPr>
          <a:xfrm>
            <a:off x="862502" y="2023217"/>
            <a:ext cx="3006324" cy="1346424"/>
          </a:xfrm>
          <a:prstGeom prst="rect">
            <a:avLst/>
          </a:prstGeom>
          <a:noFill/>
          <a:ln>
            <a:noFill/>
          </a:ln>
        </p:spPr>
      </p:pic>
      <p:pic>
        <p:nvPicPr>
          <p:cNvPr id="83" name="Google Shape;83;p16" descr="The figure shows example of learning analytics interface in IntelliBoard software which shows visualization of number of students, number of items used in learning materials and graphs and charts representing students performance and activities. ">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75392" y="2465810"/>
            <a:ext cx="4284807" cy="2505583"/>
          </a:xfrm>
          <a:prstGeom prst="rect">
            <a:avLst/>
          </a:prstGeom>
          <a:noFill/>
          <a:ln>
            <a:noFill/>
          </a:ln>
        </p:spPr>
      </p:pic>
      <p:pic>
        <p:nvPicPr>
          <p:cNvPr id="10" name="Google Shape;85;p16" descr="Moodle is an open source learning management system and has learning analytics plugin">
            <a:extLst>
              <a:ext uri="{FF2B5EF4-FFF2-40B4-BE49-F238E27FC236}">
                <a16:creationId xmlns:a16="http://schemas.microsoft.com/office/drawing/2014/main" id="{48898E8E-E7BA-1506-BB6D-3EFCA8F105AB}"/>
              </a:ext>
            </a:extLst>
          </p:cNvPr>
          <p:cNvPicPr preferRelativeResize="0"/>
          <p:nvPr/>
        </p:nvPicPr>
        <p:blipFill>
          <a:blip r:embed="rId5">
            <a:alphaModFix/>
          </a:blip>
          <a:stretch>
            <a:fillRect/>
          </a:stretch>
        </p:blipFill>
        <p:spPr>
          <a:xfrm>
            <a:off x="5744948" y="1824598"/>
            <a:ext cx="2536550" cy="645550"/>
          </a:xfrm>
          <a:prstGeom prst="rect">
            <a:avLst/>
          </a:prstGeom>
          <a:noFill/>
          <a:ln>
            <a:noFill/>
          </a:ln>
        </p:spPr>
      </p:pic>
      <p:pic>
        <p:nvPicPr>
          <p:cNvPr id="86" name="Google Shape;86;p16" descr="The figure is an example of learning analytics interface in moodle, which shows the number of learners, the frequency of access, the number of access and graph that plots the trends of student access to learning materials.">
            <a:extLst>
              <a:ext uri="{C183D7F6-B498-43B3-948B-1728B52AA6E4}">
                <adec:decorative xmlns:adec="http://schemas.microsoft.com/office/drawing/2017/decorative" val="0"/>
              </a:ext>
            </a:extLst>
          </p:cNvPr>
          <p:cNvPicPr preferRelativeResize="0"/>
          <p:nvPr/>
        </p:nvPicPr>
        <p:blipFill>
          <a:blip r:embed="rId6">
            <a:alphaModFix/>
          </a:blip>
          <a:stretch>
            <a:fillRect/>
          </a:stretch>
        </p:blipFill>
        <p:spPr>
          <a:xfrm>
            <a:off x="4736353" y="2490951"/>
            <a:ext cx="4138321" cy="2172265"/>
          </a:xfrm>
          <a:prstGeom prst="rect">
            <a:avLst/>
          </a:prstGeom>
          <a:noFill/>
          <a:ln>
            <a:noFill/>
          </a:ln>
        </p:spPr>
      </p:pic>
      <p:sp>
        <p:nvSpPr>
          <p:cNvPr id="87" name="Google Shape;87;p1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88" name="Google Shape;88;p16">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727301" y="132824"/>
            <a:ext cx="2300524" cy="456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9049"/>
    </mc:Choice>
    <mc:Fallback xmlns="">
      <p:transition spd="slow" advTm="290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DF4FBA61-EF94-0E68-3CE6-7896788132B8}"/>
              </a:ext>
            </a:extLst>
          </p:cNvPr>
          <p:cNvSpPr>
            <a:spLocks noGrp="1"/>
          </p:cNvSpPr>
          <p:nvPr>
            <p:ph type="title" idx="4294967295"/>
          </p:nvPr>
        </p:nvSpPr>
        <p:spPr>
          <a:xfrm>
            <a:off x="311700" y="144319"/>
            <a:ext cx="8520600" cy="572700"/>
          </a:xfrm>
        </p:spPr>
        <p:txBody>
          <a:bodyPr/>
          <a:lstStyle/>
          <a:p>
            <a:pPr rtl="0"/>
            <a:r>
              <a:rPr lang="en-US" sz="24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Learning Analytics as a Process</a:t>
            </a:r>
            <a:endParaRPr lang="en-US" dirty="0">
              <a:effectLst/>
            </a:endParaRPr>
          </a:p>
          <a:p>
            <a:endParaRPr lang="en-US" dirty="0"/>
          </a:p>
        </p:txBody>
      </p:sp>
      <p:sp>
        <p:nvSpPr>
          <p:cNvPr id="4" name="TextBox 3">
            <a:extLst>
              <a:ext uri="{FF2B5EF4-FFF2-40B4-BE49-F238E27FC236}">
                <a16:creationId xmlns:a16="http://schemas.microsoft.com/office/drawing/2014/main" id="{A9C9080E-67F0-8003-D283-7A0CE99E6D84}"/>
              </a:ext>
            </a:extLst>
          </p:cNvPr>
          <p:cNvSpPr txBox="1"/>
          <p:nvPr/>
        </p:nvSpPr>
        <p:spPr>
          <a:xfrm>
            <a:off x="381000" y="728514"/>
            <a:ext cx="8520600" cy="2893100"/>
          </a:xfrm>
          <a:prstGeom prst="rect">
            <a:avLst/>
          </a:prstGeom>
          <a:noFill/>
        </p:spPr>
        <p:txBody>
          <a:bodyPr wrap="square" rtlCol="0">
            <a:spAutoFit/>
          </a:bodyPr>
          <a:lstStyle/>
          <a:p>
            <a:pPr marL="0" lvl="0" indent="0" algn="l" rtl="0">
              <a:spcBef>
                <a:spcPts val="0"/>
              </a:spcBef>
              <a:spcAft>
                <a:spcPts val="0"/>
              </a:spcAft>
              <a:buNone/>
            </a:pPr>
            <a:r>
              <a:rPr lang="en-US" dirty="0"/>
              <a:t>The previous slide explains about learning analytics products, where users benefit from the analyzed information produced by the software.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contrast, learning Analytics as a process entails its research, development and implementation in an </a:t>
            </a:r>
            <a:r>
              <a:rPr lang="en-US" dirty="0" err="1"/>
              <a:t>organisation</a:t>
            </a:r>
            <a:r>
              <a:rPr lang="en-US" dirty="0"/>
              <a:t> as a continual quality improvement process in educational programs.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Various initiatives have been conducted in learning analytics research, such as:</a:t>
            </a:r>
          </a:p>
          <a:p>
            <a:pPr marL="457200" lvl="0" indent="-317500" algn="l" rtl="0">
              <a:spcBef>
                <a:spcPts val="0"/>
              </a:spcBef>
              <a:spcAft>
                <a:spcPts val="0"/>
              </a:spcAft>
              <a:buSzPts val="1400"/>
              <a:buAutoNum type="alphaLcParenR"/>
            </a:pPr>
            <a:r>
              <a:rPr lang="en-US" dirty="0"/>
              <a:t>dashboard and apps design, </a:t>
            </a:r>
          </a:p>
          <a:p>
            <a:pPr marL="457200" lvl="0" indent="-317500" algn="l" rtl="0">
              <a:spcBef>
                <a:spcPts val="0"/>
              </a:spcBef>
              <a:spcAft>
                <a:spcPts val="0"/>
              </a:spcAft>
              <a:buSzPts val="1400"/>
              <a:buAutoNum type="alphaLcParenR"/>
            </a:pPr>
            <a:r>
              <a:rPr lang="en-US" dirty="0"/>
              <a:t>development of prediction models using machine learning, and </a:t>
            </a:r>
          </a:p>
          <a:p>
            <a:pPr marL="457200" lvl="0" indent="-317500" algn="l" rtl="0">
              <a:spcBef>
                <a:spcPts val="0"/>
              </a:spcBef>
              <a:spcAft>
                <a:spcPts val="0"/>
              </a:spcAft>
              <a:buSzPts val="1400"/>
              <a:buAutoNum type="alphaLcParenR"/>
            </a:pPr>
            <a:r>
              <a:rPr lang="en-US" dirty="0"/>
              <a:t>policy for academic advisory governance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Tools that can be used analyzing data about learning are Microsoft Excel, SPSS, NVIVO, Python, and Power BI; depending on the analysis needs. </a:t>
            </a:r>
          </a:p>
        </p:txBody>
      </p:sp>
      <p:sp>
        <p:nvSpPr>
          <p:cNvPr id="100" name="Google Shape;100;p1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101" name="Google Shape;101;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27301" y="132824"/>
            <a:ext cx="2300524" cy="456450"/>
          </a:xfrm>
          <a:prstGeom prst="rect">
            <a:avLst/>
          </a:prstGeom>
          <a:noFill/>
          <a:ln>
            <a:noFill/>
          </a:ln>
        </p:spPr>
      </p:pic>
      <p:pic>
        <p:nvPicPr>
          <p:cNvPr id="11" name="Google Shape;95;p17" descr="Microsoft Excel is an example of data analysis software which allows users to use functions and plot graphs easily">
            <a:extLst>
              <a:ext uri="{FF2B5EF4-FFF2-40B4-BE49-F238E27FC236}">
                <a16:creationId xmlns:a16="http://schemas.microsoft.com/office/drawing/2014/main" id="{C679F5BB-6DA6-AA34-6ED9-808111362806}"/>
              </a:ext>
            </a:extLst>
          </p:cNvPr>
          <p:cNvPicPr preferRelativeResize="0"/>
          <p:nvPr/>
        </p:nvPicPr>
        <p:blipFill>
          <a:blip r:embed="rId4">
            <a:alphaModFix/>
          </a:blip>
          <a:stretch>
            <a:fillRect/>
          </a:stretch>
        </p:blipFill>
        <p:spPr>
          <a:xfrm>
            <a:off x="311700" y="3756715"/>
            <a:ext cx="1476150" cy="771400"/>
          </a:xfrm>
          <a:prstGeom prst="rect">
            <a:avLst/>
          </a:prstGeom>
          <a:noFill/>
          <a:ln>
            <a:noFill/>
          </a:ln>
        </p:spPr>
      </p:pic>
      <p:pic>
        <p:nvPicPr>
          <p:cNvPr id="12" name="Google Shape;97;p17" descr="Python is a programming language that requires users to call suitable libraries for data processing purposes.">
            <a:extLst>
              <a:ext uri="{FF2B5EF4-FFF2-40B4-BE49-F238E27FC236}">
                <a16:creationId xmlns:a16="http://schemas.microsoft.com/office/drawing/2014/main" id="{4C254738-3D1A-9DB5-D5FB-789AF8C8E977}"/>
              </a:ext>
            </a:extLst>
          </p:cNvPr>
          <p:cNvPicPr preferRelativeResize="0"/>
          <p:nvPr/>
        </p:nvPicPr>
        <p:blipFill rotWithShape="1">
          <a:blip r:embed="rId5">
            <a:alphaModFix/>
          </a:blip>
          <a:srcRect l="23084"/>
          <a:stretch/>
        </p:blipFill>
        <p:spPr>
          <a:xfrm>
            <a:off x="1971038" y="3729323"/>
            <a:ext cx="1670378" cy="1219200"/>
          </a:xfrm>
          <a:prstGeom prst="rect">
            <a:avLst/>
          </a:prstGeom>
          <a:noFill/>
          <a:ln>
            <a:noFill/>
          </a:ln>
        </p:spPr>
      </p:pic>
      <p:pic>
        <p:nvPicPr>
          <p:cNvPr id="13" name="Google Shape;96;p17" descr="The SPSS software is a product by IBM that focuses on statistical techniques for data analysis.">
            <a:extLst>
              <a:ext uri="{FF2B5EF4-FFF2-40B4-BE49-F238E27FC236}">
                <a16:creationId xmlns:a16="http://schemas.microsoft.com/office/drawing/2014/main" id="{7D0289AB-E95A-50B5-2533-593CC17B64E0}"/>
              </a:ext>
            </a:extLst>
          </p:cNvPr>
          <p:cNvPicPr preferRelativeResize="0"/>
          <p:nvPr/>
        </p:nvPicPr>
        <p:blipFill>
          <a:blip r:embed="rId6">
            <a:alphaModFix/>
          </a:blip>
          <a:stretch>
            <a:fillRect/>
          </a:stretch>
        </p:blipFill>
        <p:spPr>
          <a:xfrm>
            <a:off x="3471151" y="3729323"/>
            <a:ext cx="1360509" cy="1012835"/>
          </a:xfrm>
          <a:prstGeom prst="rect">
            <a:avLst/>
          </a:prstGeom>
          <a:noFill/>
          <a:ln>
            <a:noFill/>
          </a:ln>
        </p:spPr>
      </p:pic>
      <p:pic>
        <p:nvPicPr>
          <p:cNvPr id="14" name="Google Shape;99;p17" descr="NVIVO is a software that allows users to analyze their data by using various functions">
            <a:extLst>
              <a:ext uri="{FF2B5EF4-FFF2-40B4-BE49-F238E27FC236}">
                <a16:creationId xmlns:a16="http://schemas.microsoft.com/office/drawing/2014/main" id="{AF13ABF6-30B7-BB33-CC88-97B60E66BD5E}"/>
              </a:ext>
            </a:extLst>
          </p:cNvPr>
          <p:cNvPicPr preferRelativeResize="0"/>
          <p:nvPr/>
        </p:nvPicPr>
        <p:blipFill>
          <a:blip r:embed="rId7">
            <a:alphaModFix/>
          </a:blip>
          <a:stretch>
            <a:fillRect/>
          </a:stretch>
        </p:blipFill>
        <p:spPr>
          <a:xfrm>
            <a:off x="5059950" y="3633109"/>
            <a:ext cx="1807218" cy="1069201"/>
          </a:xfrm>
          <a:prstGeom prst="rect">
            <a:avLst/>
          </a:prstGeom>
          <a:noFill/>
          <a:ln>
            <a:noFill/>
          </a:ln>
        </p:spPr>
      </p:pic>
      <p:pic>
        <p:nvPicPr>
          <p:cNvPr id="15" name="Google Shape;98;p17" descr="Power BI is a software product by Microsoft that allows users to manipulate, analyze and visualize data, through dashboards">
            <a:extLst>
              <a:ext uri="{FF2B5EF4-FFF2-40B4-BE49-F238E27FC236}">
                <a16:creationId xmlns:a16="http://schemas.microsoft.com/office/drawing/2014/main" id="{9E6AB929-C7B2-6B6B-D051-C0AB77047349}"/>
              </a:ext>
            </a:extLst>
          </p:cNvPr>
          <p:cNvPicPr preferRelativeResize="0"/>
          <p:nvPr/>
        </p:nvPicPr>
        <p:blipFill>
          <a:blip r:embed="rId8">
            <a:alphaModFix/>
          </a:blip>
          <a:stretch>
            <a:fillRect/>
          </a:stretch>
        </p:blipFill>
        <p:spPr>
          <a:xfrm>
            <a:off x="7095458" y="3920067"/>
            <a:ext cx="1807218" cy="608048"/>
          </a:xfrm>
          <a:prstGeom prst="rect">
            <a:avLst/>
          </a:prstGeom>
          <a:noFill/>
          <a:ln>
            <a:noFill/>
          </a:ln>
        </p:spPr>
      </p:pic>
    </p:spTree>
    <p:extLst>
      <p:ext uri="{BB962C8B-B14F-4D97-AF65-F5344CB8AC3E}">
        <p14:creationId xmlns:p14="http://schemas.microsoft.com/office/powerpoint/2010/main" val="3567739778"/>
      </p:ext>
    </p:extLst>
  </p:cSld>
  <p:clrMapOvr>
    <a:masterClrMapping/>
  </p:clrMapOvr>
  <mc:AlternateContent xmlns:mc="http://schemas.openxmlformats.org/markup-compatibility/2006">
    <mc:Choice xmlns:p14="http://schemas.microsoft.com/office/powerpoint/2010/main" Requires="p14">
      <p:transition spd="slow" p14:dur="2000" advTm="65429"/>
    </mc:Choice>
    <mc:Fallback>
      <p:transition spd="slow" advTm="654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Title 1">
            <a:extLst>
              <a:ext uri="{FF2B5EF4-FFF2-40B4-BE49-F238E27FC236}">
                <a16:creationId xmlns:a16="http://schemas.microsoft.com/office/drawing/2014/main" id="{A9EB2D34-1889-AD78-CDFB-60B3021256DA}"/>
              </a:ext>
            </a:extLst>
          </p:cNvPr>
          <p:cNvSpPr>
            <a:spLocks noGrp="1"/>
          </p:cNvSpPr>
          <p:nvPr>
            <p:ph type="title" idx="4294967295"/>
          </p:nvPr>
        </p:nvSpPr>
        <p:spPr>
          <a:xfrm>
            <a:off x="311700" y="140224"/>
            <a:ext cx="8520600" cy="572700"/>
          </a:xfrm>
        </p:spPr>
        <p:txBody>
          <a:bodyPr/>
          <a:lstStyle/>
          <a:p>
            <a:pPr rtl="0"/>
            <a:r>
              <a:rPr lang="en-US" sz="24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Learning Analytics Approaches</a:t>
            </a:r>
            <a:endParaRPr lang="en-US" dirty="0">
              <a:effectLst/>
            </a:endParaRPr>
          </a:p>
          <a:p>
            <a:endParaRPr lang="en-US" dirty="0"/>
          </a:p>
        </p:txBody>
      </p:sp>
      <p:sp>
        <p:nvSpPr>
          <p:cNvPr id="200" name="Google Shape;200;p19"/>
          <p:cNvSpPr txBox="1"/>
          <p:nvPr/>
        </p:nvSpPr>
        <p:spPr>
          <a:xfrm>
            <a:off x="4645103" y="1075033"/>
            <a:ext cx="1161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a:solidFill>
                  <a:srgbClr val="C00000"/>
                </a:solidFill>
                <a:latin typeface="Arial"/>
                <a:ea typeface="Arial"/>
                <a:cs typeface="Arial"/>
                <a:sym typeface="Arial"/>
              </a:rPr>
              <a:t>Descriptive</a:t>
            </a:r>
            <a:endParaRPr sz="1400">
              <a:solidFill>
                <a:srgbClr val="C00000"/>
              </a:solidFill>
              <a:latin typeface="Calibri"/>
              <a:ea typeface="Calibri"/>
              <a:cs typeface="Calibri"/>
              <a:sym typeface="Calibri"/>
            </a:endParaRPr>
          </a:p>
        </p:txBody>
      </p:sp>
      <p:sp>
        <p:nvSpPr>
          <p:cNvPr id="217" name="Google Shape;217;p19"/>
          <p:cNvSpPr txBox="1"/>
          <p:nvPr/>
        </p:nvSpPr>
        <p:spPr>
          <a:xfrm>
            <a:off x="3747270" y="2007681"/>
            <a:ext cx="1161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a:solidFill>
                  <a:srgbClr val="C00000"/>
                </a:solidFill>
                <a:latin typeface="Arial"/>
                <a:ea typeface="Arial"/>
                <a:cs typeface="Arial"/>
                <a:sym typeface="Arial"/>
              </a:rPr>
              <a:t>Diagnostics</a:t>
            </a:r>
            <a:endParaRPr sz="1400">
              <a:solidFill>
                <a:srgbClr val="C00000"/>
              </a:solidFill>
              <a:latin typeface="Calibri"/>
              <a:ea typeface="Calibri"/>
              <a:cs typeface="Calibri"/>
              <a:sym typeface="Calibri"/>
            </a:endParaRPr>
          </a:p>
        </p:txBody>
      </p:sp>
      <p:sp>
        <p:nvSpPr>
          <p:cNvPr id="201" name="Google Shape;201;p19"/>
          <p:cNvSpPr txBox="1"/>
          <p:nvPr/>
        </p:nvSpPr>
        <p:spPr>
          <a:xfrm>
            <a:off x="3766654" y="2985442"/>
            <a:ext cx="1161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a:solidFill>
                  <a:srgbClr val="C00000"/>
                </a:solidFill>
                <a:latin typeface="Arial"/>
                <a:ea typeface="Arial"/>
                <a:cs typeface="Arial"/>
                <a:sym typeface="Arial"/>
              </a:rPr>
              <a:t>Predictive</a:t>
            </a:r>
            <a:endParaRPr sz="1400">
              <a:solidFill>
                <a:srgbClr val="C00000"/>
              </a:solidFill>
              <a:latin typeface="Calibri"/>
              <a:ea typeface="Calibri"/>
              <a:cs typeface="Calibri"/>
              <a:sym typeface="Calibri"/>
            </a:endParaRPr>
          </a:p>
        </p:txBody>
      </p:sp>
      <p:sp>
        <p:nvSpPr>
          <p:cNvPr id="202" name="Google Shape;202;p19"/>
          <p:cNvSpPr txBox="1"/>
          <p:nvPr/>
        </p:nvSpPr>
        <p:spPr>
          <a:xfrm>
            <a:off x="4674017" y="4054041"/>
            <a:ext cx="1390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a:solidFill>
                  <a:srgbClr val="C00000"/>
                </a:solidFill>
                <a:latin typeface="Arial"/>
                <a:ea typeface="Arial"/>
                <a:cs typeface="Arial"/>
                <a:sym typeface="Arial"/>
              </a:rPr>
              <a:t>Prescriptive</a:t>
            </a:r>
            <a:endParaRPr sz="1400">
              <a:solidFill>
                <a:srgbClr val="C00000"/>
              </a:solidFill>
              <a:latin typeface="Calibri"/>
              <a:ea typeface="Calibri"/>
              <a:cs typeface="Calibri"/>
              <a:sym typeface="Calibri"/>
            </a:endParaRPr>
          </a:p>
        </p:txBody>
      </p:sp>
      <p:sp>
        <p:nvSpPr>
          <p:cNvPr id="194" name="Google Shape;194;p19"/>
          <p:cNvSpPr txBox="1"/>
          <p:nvPr/>
        </p:nvSpPr>
        <p:spPr>
          <a:xfrm>
            <a:off x="6512426" y="834658"/>
            <a:ext cx="1907100" cy="281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400">
                <a:solidFill>
                  <a:srgbClr val="000000"/>
                </a:solidFill>
                <a:latin typeface="Fira Sans Medium"/>
                <a:ea typeface="Fira Sans Medium"/>
                <a:cs typeface="Fira Sans Medium"/>
                <a:sym typeface="Fira Sans Medium"/>
              </a:rPr>
              <a:t>“What has already happened?”</a:t>
            </a:r>
            <a:endParaRPr sz="1400">
              <a:solidFill>
                <a:srgbClr val="000000"/>
              </a:solidFill>
              <a:latin typeface="Fira Sans Medium"/>
              <a:ea typeface="Fira Sans Medium"/>
              <a:cs typeface="Fira Sans Medium"/>
              <a:sym typeface="Fira Sans Medium"/>
            </a:endParaRPr>
          </a:p>
        </p:txBody>
      </p:sp>
      <p:sp>
        <p:nvSpPr>
          <p:cNvPr id="195" name="Google Shape;195;p19"/>
          <p:cNvSpPr txBox="1"/>
          <p:nvPr/>
        </p:nvSpPr>
        <p:spPr>
          <a:xfrm>
            <a:off x="6821176" y="1178233"/>
            <a:ext cx="1598400" cy="383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100">
                <a:solidFill>
                  <a:srgbClr val="000000"/>
                </a:solidFill>
                <a:latin typeface="Fira Sans"/>
                <a:ea typeface="Fira Sans"/>
                <a:cs typeface="Fira Sans"/>
                <a:sym typeface="Fira Sans"/>
              </a:rPr>
              <a:t>Visualization of learning patterns</a:t>
            </a:r>
            <a:endParaRPr sz="1100">
              <a:solidFill>
                <a:srgbClr val="000000"/>
              </a:solidFill>
              <a:latin typeface="Fira Sans"/>
              <a:ea typeface="Fira Sans"/>
              <a:cs typeface="Fira Sans"/>
              <a:sym typeface="Fira Sans"/>
            </a:endParaRPr>
          </a:p>
        </p:txBody>
      </p:sp>
      <p:sp>
        <p:nvSpPr>
          <p:cNvPr id="215" name="Google Shape;215;p19"/>
          <p:cNvSpPr txBox="1"/>
          <p:nvPr/>
        </p:nvSpPr>
        <p:spPr>
          <a:xfrm>
            <a:off x="6513195" y="1770766"/>
            <a:ext cx="1907100" cy="281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400">
                <a:solidFill>
                  <a:srgbClr val="000000"/>
                </a:solidFill>
                <a:latin typeface="Fira Sans Medium"/>
                <a:ea typeface="Fira Sans Medium"/>
                <a:cs typeface="Fira Sans Medium"/>
                <a:sym typeface="Fira Sans Medium"/>
              </a:rPr>
              <a:t>“Why something happen?”</a:t>
            </a:r>
            <a:endParaRPr sz="1100"/>
          </a:p>
        </p:txBody>
      </p:sp>
      <p:sp>
        <p:nvSpPr>
          <p:cNvPr id="216" name="Google Shape;216;p19"/>
          <p:cNvSpPr txBox="1"/>
          <p:nvPr/>
        </p:nvSpPr>
        <p:spPr>
          <a:xfrm>
            <a:off x="6414714" y="2150869"/>
            <a:ext cx="2011200" cy="383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100">
                <a:solidFill>
                  <a:srgbClr val="000000"/>
                </a:solidFill>
                <a:latin typeface="Fira Sans"/>
                <a:ea typeface="Fira Sans"/>
                <a:cs typeface="Fira Sans"/>
                <a:sym typeface="Fira Sans"/>
              </a:rPr>
              <a:t>Hypothesizing factors of performance and satisfaction</a:t>
            </a:r>
            <a:endParaRPr sz="1100">
              <a:solidFill>
                <a:srgbClr val="000000"/>
              </a:solidFill>
              <a:latin typeface="Fira Sans"/>
              <a:ea typeface="Fira Sans"/>
              <a:cs typeface="Fira Sans"/>
              <a:sym typeface="Fira Sans"/>
            </a:endParaRPr>
          </a:p>
        </p:txBody>
      </p:sp>
      <p:sp>
        <p:nvSpPr>
          <p:cNvPr id="196" name="Google Shape;196;p19"/>
          <p:cNvSpPr txBox="1"/>
          <p:nvPr/>
        </p:nvSpPr>
        <p:spPr>
          <a:xfrm>
            <a:off x="6614401" y="2901418"/>
            <a:ext cx="1907100" cy="281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400">
                <a:solidFill>
                  <a:srgbClr val="000000"/>
                </a:solidFill>
                <a:latin typeface="Fira Sans Medium"/>
                <a:ea typeface="Fira Sans Medium"/>
                <a:cs typeface="Fira Sans Medium"/>
                <a:sym typeface="Fira Sans Medium"/>
              </a:rPr>
              <a:t>“Who could be at risk?”</a:t>
            </a:r>
            <a:endParaRPr sz="1400">
              <a:solidFill>
                <a:srgbClr val="000000"/>
              </a:solidFill>
              <a:latin typeface="Fira Sans Medium"/>
              <a:ea typeface="Fira Sans Medium"/>
              <a:cs typeface="Fira Sans Medium"/>
              <a:sym typeface="Fira Sans Medium"/>
            </a:endParaRPr>
          </a:p>
        </p:txBody>
      </p:sp>
      <p:sp>
        <p:nvSpPr>
          <p:cNvPr id="197" name="Google Shape;197;p19"/>
          <p:cNvSpPr txBox="1"/>
          <p:nvPr/>
        </p:nvSpPr>
        <p:spPr>
          <a:xfrm>
            <a:off x="6515920" y="3228252"/>
            <a:ext cx="2011200" cy="383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100">
                <a:solidFill>
                  <a:srgbClr val="000000"/>
                </a:solidFill>
                <a:latin typeface="Fira Sans"/>
                <a:ea typeface="Fira Sans"/>
                <a:cs typeface="Fira Sans"/>
                <a:sym typeface="Fira Sans"/>
              </a:rPr>
              <a:t>Prediction of low achievement or engagement</a:t>
            </a:r>
            <a:endParaRPr sz="1100">
              <a:solidFill>
                <a:srgbClr val="000000"/>
              </a:solidFill>
              <a:latin typeface="Fira Sans"/>
              <a:ea typeface="Fira Sans"/>
              <a:cs typeface="Fira Sans"/>
              <a:sym typeface="Fira Sans"/>
            </a:endParaRPr>
          </a:p>
        </p:txBody>
      </p:sp>
      <p:sp>
        <p:nvSpPr>
          <p:cNvPr id="198" name="Google Shape;198;p19"/>
          <p:cNvSpPr txBox="1"/>
          <p:nvPr/>
        </p:nvSpPr>
        <p:spPr>
          <a:xfrm>
            <a:off x="6341423" y="3919191"/>
            <a:ext cx="2202600" cy="269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400">
                <a:solidFill>
                  <a:srgbClr val="000000"/>
                </a:solidFill>
                <a:latin typeface="Fira Sans Medium"/>
                <a:ea typeface="Fira Sans Medium"/>
                <a:cs typeface="Fira Sans Medium"/>
                <a:sym typeface="Fira Sans Medium"/>
              </a:rPr>
              <a:t>“What should we do?”</a:t>
            </a:r>
            <a:endParaRPr sz="1400">
              <a:solidFill>
                <a:srgbClr val="000000"/>
              </a:solidFill>
              <a:latin typeface="Fira Sans Medium"/>
              <a:ea typeface="Fira Sans Medium"/>
              <a:cs typeface="Fira Sans Medium"/>
              <a:sym typeface="Fira Sans Medium"/>
            </a:endParaRPr>
          </a:p>
        </p:txBody>
      </p:sp>
      <p:sp>
        <p:nvSpPr>
          <p:cNvPr id="199" name="Google Shape;199;p19"/>
          <p:cNvSpPr txBox="1"/>
          <p:nvPr/>
        </p:nvSpPr>
        <p:spPr>
          <a:xfrm>
            <a:off x="6623683" y="4171963"/>
            <a:ext cx="1912500" cy="383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r>
              <a:rPr lang="en" sz="1100">
                <a:solidFill>
                  <a:srgbClr val="000000"/>
                </a:solidFill>
                <a:latin typeface="Fira Sans"/>
                <a:ea typeface="Fira Sans"/>
                <a:cs typeface="Fira Sans"/>
                <a:sym typeface="Fira Sans"/>
              </a:rPr>
              <a:t>Recommended action for further teaching and learning</a:t>
            </a:r>
            <a:endParaRPr sz="1100">
              <a:solidFill>
                <a:srgbClr val="000000"/>
              </a:solidFill>
              <a:latin typeface="Fira Sans"/>
              <a:ea typeface="Fira Sans"/>
              <a:cs typeface="Fira Sans"/>
              <a:sym typeface="Fira Sans"/>
            </a:endParaRPr>
          </a:p>
        </p:txBody>
      </p:sp>
      <p:pic>
        <p:nvPicPr>
          <p:cNvPr id="116" name="Google Shape;116;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76639" y="1770766"/>
            <a:ext cx="537829" cy="537829"/>
          </a:xfrm>
          <a:prstGeom prst="rect">
            <a:avLst/>
          </a:prstGeom>
          <a:noFill/>
          <a:ln>
            <a:noFill/>
          </a:ln>
        </p:spPr>
      </p:pic>
      <p:sp>
        <p:nvSpPr>
          <p:cNvPr id="118" name="Google Shape;118;p19">
            <a:extLst>
              <a:ext uri="{C183D7F6-B498-43B3-948B-1728B52AA6E4}">
                <adec:decorative xmlns:adec="http://schemas.microsoft.com/office/drawing/2017/decorative" val="1"/>
              </a:ext>
            </a:extLst>
          </p:cNvPr>
          <p:cNvSpPr/>
          <p:nvPr/>
        </p:nvSpPr>
        <p:spPr>
          <a:xfrm>
            <a:off x="4743340" y="2731137"/>
            <a:ext cx="1236087" cy="1236087"/>
          </a:xfrm>
          <a:custGeom>
            <a:avLst/>
            <a:gdLst/>
            <a:ahLst/>
            <a:cxnLst/>
            <a:rect l="l" t="t" r="r" b="b"/>
            <a:pathLst>
              <a:path w="38764" h="38764" extrusionOk="0">
                <a:moveTo>
                  <a:pt x="19382" y="254"/>
                </a:moveTo>
                <a:cubicBezTo>
                  <a:pt x="29928" y="254"/>
                  <a:pt x="38510" y="8836"/>
                  <a:pt x="38510" y="19382"/>
                </a:cubicBezTo>
                <a:cubicBezTo>
                  <a:pt x="38510" y="29928"/>
                  <a:pt x="29928" y="38510"/>
                  <a:pt x="19382" y="38510"/>
                </a:cubicBezTo>
                <a:cubicBezTo>
                  <a:pt x="8836" y="38510"/>
                  <a:pt x="254" y="29928"/>
                  <a:pt x="254" y="19382"/>
                </a:cubicBezTo>
                <a:cubicBezTo>
                  <a:pt x="254" y="8836"/>
                  <a:pt x="8836" y="254"/>
                  <a:pt x="19382" y="254"/>
                </a:cubicBezTo>
                <a:close/>
                <a:moveTo>
                  <a:pt x="19382" y="1"/>
                </a:moveTo>
                <a:cubicBezTo>
                  <a:pt x="8709" y="1"/>
                  <a:pt x="0" y="8678"/>
                  <a:pt x="0" y="19382"/>
                </a:cubicBezTo>
                <a:cubicBezTo>
                  <a:pt x="0" y="30054"/>
                  <a:pt x="8709" y="38763"/>
                  <a:pt x="19382" y="38763"/>
                </a:cubicBezTo>
                <a:cubicBezTo>
                  <a:pt x="30054" y="38763"/>
                  <a:pt x="38763" y="30054"/>
                  <a:pt x="38763" y="19382"/>
                </a:cubicBezTo>
                <a:cubicBezTo>
                  <a:pt x="38763" y="8678"/>
                  <a:pt x="30054" y="1"/>
                  <a:pt x="19382" y="1"/>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9" name="Google Shape;119;p19">
            <a:extLst>
              <a:ext uri="{C183D7F6-B498-43B3-948B-1728B52AA6E4}">
                <adec:decorative xmlns:adec="http://schemas.microsoft.com/office/drawing/2017/decorative" val="1"/>
              </a:ext>
            </a:extLst>
          </p:cNvPr>
          <p:cNvSpPr/>
          <p:nvPr/>
        </p:nvSpPr>
        <p:spPr>
          <a:xfrm>
            <a:off x="4866522" y="2854350"/>
            <a:ext cx="989692" cy="989660"/>
          </a:xfrm>
          <a:custGeom>
            <a:avLst/>
            <a:gdLst/>
            <a:ahLst/>
            <a:cxnLst/>
            <a:rect l="l" t="t" r="r" b="b"/>
            <a:pathLst>
              <a:path w="31037" h="31036" extrusionOk="0">
                <a:moveTo>
                  <a:pt x="15519" y="3737"/>
                </a:moveTo>
                <a:cubicBezTo>
                  <a:pt x="22011" y="3737"/>
                  <a:pt x="27300" y="8994"/>
                  <a:pt x="27300" y="15518"/>
                </a:cubicBezTo>
                <a:cubicBezTo>
                  <a:pt x="27300" y="22010"/>
                  <a:pt x="22011" y="27299"/>
                  <a:pt x="15519" y="27299"/>
                </a:cubicBezTo>
                <a:cubicBezTo>
                  <a:pt x="9027" y="27299"/>
                  <a:pt x="3738" y="22010"/>
                  <a:pt x="3738" y="15518"/>
                </a:cubicBezTo>
                <a:cubicBezTo>
                  <a:pt x="3738" y="8994"/>
                  <a:pt x="9027" y="3737"/>
                  <a:pt x="15519" y="3737"/>
                </a:cubicBezTo>
                <a:close/>
                <a:moveTo>
                  <a:pt x="15519" y="0"/>
                </a:moveTo>
                <a:cubicBezTo>
                  <a:pt x="6936" y="0"/>
                  <a:pt x="1" y="6936"/>
                  <a:pt x="1" y="15518"/>
                </a:cubicBezTo>
                <a:cubicBezTo>
                  <a:pt x="1" y="24069"/>
                  <a:pt x="6936" y="31036"/>
                  <a:pt x="15519" y="31036"/>
                </a:cubicBezTo>
                <a:cubicBezTo>
                  <a:pt x="24069" y="31036"/>
                  <a:pt x="31037" y="24069"/>
                  <a:pt x="31037" y="15518"/>
                </a:cubicBezTo>
                <a:cubicBezTo>
                  <a:pt x="31037" y="6936"/>
                  <a:pt x="24101" y="0"/>
                  <a:pt x="15519" y="0"/>
                </a:cubicBezTo>
                <a:close/>
              </a:path>
            </a:pathLst>
          </a:custGeom>
          <a:solidFill>
            <a:srgbClr val="7030A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9" name="Google Shape;129;p19">
            <a:extLst>
              <a:ext uri="{C183D7F6-B498-43B3-948B-1728B52AA6E4}">
                <adec:decorative xmlns:adec="http://schemas.microsoft.com/office/drawing/2017/decorative" val="1"/>
              </a:ext>
            </a:extLst>
          </p:cNvPr>
          <p:cNvSpPr/>
          <p:nvPr/>
        </p:nvSpPr>
        <p:spPr>
          <a:xfrm>
            <a:off x="3138315" y="741496"/>
            <a:ext cx="1236087" cy="1237107"/>
          </a:xfrm>
          <a:custGeom>
            <a:avLst/>
            <a:gdLst/>
            <a:ahLst/>
            <a:cxnLst/>
            <a:rect l="l" t="t" r="r" b="b"/>
            <a:pathLst>
              <a:path w="38764" h="38796" extrusionOk="0">
                <a:moveTo>
                  <a:pt x="19382" y="286"/>
                </a:moveTo>
                <a:cubicBezTo>
                  <a:pt x="29928" y="286"/>
                  <a:pt x="38510" y="8868"/>
                  <a:pt x="38510" y="19414"/>
                </a:cubicBezTo>
                <a:cubicBezTo>
                  <a:pt x="38510" y="29960"/>
                  <a:pt x="29928" y="38542"/>
                  <a:pt x="19382" y="38542"/>
                </a:cubicBezTo>
                <a:cubicBezTo>
                  <a:pt x="8805" y="38542"/>
                  <a:pt x="222" y="29960"/>
                  <a:pt x="222" y="19414"/>
                </a:cubicBezTo>
                <a:cubicBezTo>
                  <a:pt x="222" y="8868"/>
                  <a:pt x="8805" y="286"/>
                  <a:pt x="19382" y="286"/>
                </a:cubicBezTo>
                <a:close/>
                <a:moveTo>
                  <a:pt x="19382" y="1"/>
                </a:moveTo>
                <a:cubicBezTo>
                  <a:pt x="8678" y="1"/>
                  <a:pt x="1" y="8710"/>
                  <a:pt x="1" y="19414"/>
                </a:cubicBezTo>
                <a:cubicBezTo>
                  <a:pt x="1" y="30086"/>
                  <a:pt x="8678" y="38795"/>
                  <a:pt x="19382" y="38795"/>
                </a:cubicBezTo>
                <a:cubicBezTo>
                  <a:pt x="30055" y="38795"/>
                  <a:pt x="38764" y="30086"/>
                  <a:pt x="38764" y="19414"/>
                </a:cubicBezTo>
                <a:cubicBezTo>
                  <a:pt x="38764" y="8710"/>
                  <a:pt x="30055" y="1"/>
                  <a:pt x="19382" y="1"/>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0" name="Google Shape;130;p19">
            <a:extLst>
              <a:ext uri="{C183D7F6-B498-43B3-948B-1728B52AA6E4}">
                <adec:decorative xmlns:adec="http://schemas.microsoft.com/office/drawing/2017/decorative" val="1"/>
              </a:ext>
            </a:extLst>
          </p:cNvPr>
          <p:cNvSpPr/>
          <p:nvPr/>
        </p:nvSpPr>
        <p:spPr>
          <a:xfrm>
            <a:off x="3260508" y="864709"/>
            <a:ext cx="990681" cy="990681"/>
          </a:xfrm>
          <a:custGeom>
            <a:avLst/>
            <a:gdLst/>
            <a:ahLst/>
            <a:cxnLst/>
            <a:rect l="l" t="t" r="r" b="b"/>
            <a:pathLst>
              <a:path w="31068" h="31068" extrusionOk="0">
                <a:moveTo>
                  <a:pt x="15550" y="3769"/>
                </a:moveTo>
                <a:cubicBezTo>
                  <a:pt x="22042" y="3769"/>
                  <a:pt x="27331" y="9058"/>
                  <a:pt x="27331" y="15550"/>
                </a:cubicBezTo>
                <a:cubicBezTo>
                  <a:pt x="27331" y="22042"/>
                  <a:pt x="22042" y="27331"/>
                  <a:pt x="15550" y="27331"/>
                </a:cubicBezTo>
                <a:cubicBezTo>
                  <a:pt x="9026" y="27331"/>
                  <a:pt x="3738" y="22042"/>
                  <a:pt x="3738" y="15550"/>
                </a:cubicBezTo>
                <a:cubicBezTo>
                  <a:pt x="3738" y="9026"/>
                  <a:pt x="9026" y="3769"/>
                  <a:pt x="15550" y="3769"/>
                </a:cubicBezTo>
                <a:close/>
                <a:moveTo>
                  <a:pt x="15550" y="1"/>
                </a:moveTo>
                <a:cubicBezTo>
                  <a:pt x="6968" y="1"/>
                  <a:pt x="1" y="6968"/>
                  <a:pt x="1" y="15550"/>
                </a:cubicBezTo>
                <a:cubicBezTo>
                  <a:pt x="1" y="24101"/>
                  <a:pt x="6968" y="31068"/>
                  <a:pt x="15550" y="31068"/>
                </a:cubicBezTo>
                <a:cubicBezTo>
                  <a:pt x="24101" y="31068"/>
                  <a:pt x="31068" y="24101"/>
                  <a:pt x="31068" y="15550"/>
                </a:cubicBezTo>
                <a:cubicBezTo>
                  <a:pt x="31068" y="6968"/>
                  <a:pt x="24101" y="1"/>
                  <a:pt x="15550" y="1"/>
                </a:cubicBezTo>
                <a:close/>
              </a:path>
            </a:pathLst>
          </a:custGeom>
          <a:solidFill>
            <a:srgbClr val="8DA9DB"/>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1" name="Google Shape;131;p19">
            <a:extLst>
              <a:ext uri="{C183D7F6-B498-43B3-948B-1728B52AA6E4}">
                <adec:decorative xmlns:adec="http://schemas.microsoft.com/office/drawing/2017/decorative" val="1"/>
              </a:ext>
            </a:extLst>
          </p:cNvPr>
          <p:cNvSpPr/>
          <p:nvPr/>
        </p:nvSpPr>
        <p:spPr>
          <a:xfrm>
            <a:off x="3768976" y="1914474"/>
            <a:ext cx="34289" cy="1798327"/>
          </a:xfrm>
          <a:custGeom>
            <a:avLst/>
            <a:gdLst/>
            <a:ahLst/>
            <a:cxnLst/>
            <a:rect l="l" t="t" r="r" b="b"/>
            <a:pathLst>
              <a:path w="318" h="39207" extrusionOk="0">
                <a:moveTo>
                  <a:pt x="0" y="0"/>
                </a:moveTo>
                <a:lnTo>
                  <a:pt x="0" y="39206"/>
                </a:lnTo>
                <a:lnTo>
                  <a:pt x="317" y="39206"/>
                </a:lnTo>
                <a:lnTo>
                  <a:pt x="317" y="0"/>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5" name="Google Shape;135;p19">
            <a:extLst>
              <a:ext uri="{C183D7F6-B498-43B3-948B-1728B52AA6E4}">
                <adec:decorative xmlns:adec="http://schemas.microsoft.com/office/drawing/2017/decorative" val="1"/>
              </a:ext>
            </a:extLst>
          </p:cNvPr>
          <p:cNvSpPr/>
          <p:nvPr/>
        </p:nvSpPr>
        <p:spPr>
          <a:xfrm>
            <a:off x="3157480" y="3686912"/>
            <a:ext cx="1236087" cy="1236055"/>
          </a:xfrm>
          <a:custGeom>
            <a:avLst/>
            <a:gdLst/>
            <a:ahLst/>
            <a:cxnLst/>
            <a:rect l="l" t="t" r="r" b="b"/>
            <a:pathLst>
              <a:path w="38764" h="38763" extrusionOk="0">
                <a:moveTo>
                  <a:pt x="19382" y="254"/>
                </a:moveTo>
                <a:cubicBezTo>
                  <a:pt x="29928" y="254"/>
                  <a:pt x="38510" y="8836"/>
                  <a:pt x="38510" y="19382"/>
                </a:cubicBezTo>
                <a:cubicBezTo>
                  <a:pt x="38510" y="29927"/>
                  <a:pt x="29928" y="38510"/>
                  <a:pt x="19382" y="38510"/>
                </a:cubicBezTo>
                <a:cubicBezTo>
                  <a:pt x="8836" y="38510"/>
                  <a:pt x="254" y="29927"/>
                  <a:pt x="254" y="19382"/>
                </a:cubicBezTo>
                <a:cubicBezTo>
                  <a:pt x="254" y="8836"/>
                  <a:pt x="8836" y="254"/>
                  <a:pt x="19382" y="254"/>
                </a:cubicBezTo>
                <a:close/>
                <a:moveTo>
                  <a:pt x="19382" y="0"/>
                </a:moveTo>
                <a:cubicBezTo>
                  <a:pt x="8678" y="0"/>
                  <a:pt x="0" y="8709"/>
                  <a:pt x="0" y="19382"/>
                </a:cubicBezTo>
                <a:cubicBezTo>
                  <a:pt x="0" y="30086"/>
                  <a:pt x="8678" y="38763"/>
                  <a:pt x="19382" y="38763"/>
                </a:cubicBezTo>
                <a:cubicBezTo>
                  <a:pt x="30054" y="38763"/>
                  <a:pt x="38763" y="30086"/>
                  <a:pt x="38763" y="19382"/>
                </a:cubicBezTo>
                <a:cubicBezTo>
                  <a:pt x="38763" y="8709"/>
                  <a:pt x="30054" y="0"/>
                  <a:pt x="19382"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6" name="Google Shape;136;p19">
            <a:extLst>
              <a:ext uri="{C183D7F6-B498-43B3-948B-1728B52AA6E4}">
                <adec:decorative xmlns:adec="http://schemas.microsoft.com/office/drawing/2017/decorative" val="1"/>
              </a:ext>
            </a:extLst>
          </p:cNvPr>
          <p:cNvSpPr/>
          <p:nvPr/>
        </p:nvSpPr>
        <p:spPr>
          <a:xfrm>
            <a:off x="3280662" y="3810094"/>
            <a:ext cx="989692" cy="989692"/>
          </a:xfrm>
          <a:custGeom>
            <a:avLst/>
            <a:gdLst/>
            <a:ahLst/>
            <a:cxnLst/>
            <a:rect l="l" t="t" r="r" b="b"/>
            <a:pathLst>
              <a:path w="31037" h="31037" extrusionOk="0">
                <a:moveTo>
                  <a:pt x="15519" y="3738"/>
                </a:moveTo>
                <a:cubicBezTo>
                  <a:pt x="22011" y="3738"/>
                  <a:pt x="27300" y="9027"/>
                  <a:pt x="27300" y="15519"/>
                </a:cubicBezTo>
                <a:cubicBezTo>
                  <a:pt x="27300" y="22042"/>
                  <a:pt x="22011" y="27299"/>
                  <a:pt x="15519" y="27299"/>
                </a:cubicBezTo>
                <a:cubicBezTo>
                  <a:pt x="9027" y="27299"/>
                  <a:pt x="3738" y="22011"/>
                  <a:pt x="3738" y="15519"/>
                </a:cubicBezTo>
                <a:cubicBezTo>
                  <a:pt x="3738" y="9027"/>
                  <a:pt x="9027" y="3738"/>
                  <a:pt x="15519" y="3738"/>
                </a:cubicBezTo>
                <a:close/>
                <a:moveTo>
                  <a:pt x="15519" y="1"/>
                </a:moveTo>
                <a:cubicBezTo>
                  <a:pt x="6936" y="1"/>
                  <a:pt x="1" y="6968"/>
                  <a:pt x="1" y="15519"/>
                </a:cubicBezTo>
                <a:cubicBezTo>
                  <a:pt x="1" y="24101"/>
                  <a:pt x="6936" y="31036"/>
                  <a:pt x="15519" y="31036"/>
                </a:cubicBezTo>
                <a:cubicBezTo>
                  <a:pt x="24069" y="31036"/>
                  <a:pt x="31037" y="24101"/>
                  <a:pt x="31037" y="15519"/>
                </a:cubicBezTo>
                <a:cubicBezTo>
                  <a:pt x="31037" y="6968"/>
                  <a:pt x="24069" y="1"/>
                  <a:pt x="15519" y="1"/>
                </a:cubicBezTo>
                <a:close/>
              </a:path>
            </a:pathLst>
          </a:custGeom>
          <a:solidFill>
            <a:srgbClr val="C4E0B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8" name="Google Shape;138;p19">
            <a:extLst>
              <a:ext uri="{C183D7F6-B498-43B3-948B-1728B52AA6E4}">
                <adec:decorative xmlns:adec="http://schemas.microsoft.com/office/drawing/2017/decorative" val="1"/>
              </a:ext>
            </a:extLst>
          </p:cNvPr>
          <p:cNvSpPr/>
          <p:nvPr/>
        </p:nvSpPr>
        <p:spPr>
          <a:xfrm>
            <a:off x="2471165" y="2926256"/>
            <a:ext cx="476686" cy="8099"/>
          </a:xfrm>
          <a:custGeom>
            <a:avLst/>
            <a:gdLst/>
            <a:ahLst/>
            <a:cxnLst/>
            <a:rect l="l" t="t" r="r" b="b"/>
            <a:pathLst>
              <a:path w="14949" h="254" extrusionOk="0">
                <a:moveTo>
                  <a:pt x="1" y="0"/>
                </a:moveTo>
                <a:lnTo>
                  <a:pt x="1" y="254"/>
                </a:lnTo>
                <a:lnTo>
                  <a:pt x="14949" y="254"/>
                </a:lnTo>
                <a:lnTo>
                  <a:pt x="14949" y="0"/>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6" name="Google Shape;186;p19">
            <a:extLst>
              <a:ext uri="{C183D7F6-B498-43B3-948B-1728B52AA6E4}">
                <adec:decorative xmlns:adec="http://schemas.microsoft.com/office/drawing/2017/decorative" val="1"/>
              </a:ext>
            </a:extLst>
          </p:cNvPr>
          <p:cNvSpPr/>
          <p:nvPr/>
        </p:nvSpPr>
        <p:spPr>
          <a:xfrm>
            <a:off x="2865008" y="2880817"/>
            <a:ext cx="109119" cy="110108"/>
          </a:xfrm>
          <a:custGeom>
            <a:avLst/>
            <a:gdLst/>
            <a:ahLst/>
            <a:cxnLst/>
            <a:rect l="l" t="t" r="r" b="b"/>
            <a:pathLst>
              <a:path w="3422" h="3453" extrusionOk="0">
                <a:moveTo>
                  <a:pt x="1711" y="0"/>
                </a:moveTo>
                <a:cubicBezTo>
                  <a:pt x="761" y="0"/>
                  <a:pt x="1" y="792"/>
                  <a:pt x="1" y="1742"/>
                </a:cubicBezTo>
                <a:cubicBezTo>
                  <a:pt x="1" y="2692"/>
                  <a:pt x="761" y="3452"/>
                  <a:pt x="1711" y="3452"/>
                </a:cubicBezTo>
                <a:cubicBezTo>
                  <a:pt x="2661" y="3452"/>
                  <a:pt x="3421" y="2692"/>
                  <a:pt x="3421" y="1742"/>
                </a:cubicBezTo>
                <a:cubicBezTo>
                  <a:pt x="3421" y="792"/>
                  <a:pt x="2661" y="0"/>
                  <a:pt x="1711"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7" name="Google Shape;187;p19">
            <a:extLst>
              <a:ext uri="{C183D7F6-B498-43B3-948B-1728B52AA6E4}">
                <adec:decorative xmlns:adec="http://schemas.microsoft.com/office/drawing/2017/decorative" val="1"/>
              </a:ext>
            </a:extLst>
          </p:cNvPr>
          <p:cNvSpPr/>
          <p:nvPr/>
        </p:nvSpPr>
        <p:spPr>
          <a:xfrm>
            <a:off x="6213673" y="1297933"/>
            <a:ext cx="111096" cy="111128"/>
          </a:xfrm>
          <a:custGeom>
            <a:avLst/>
            <a:gdLst/>
            <a:ahLst/>
            <a:cxnLst/>
            <a:rect l="l" t="t" r="r" b="b"/>
            <a:pathLst>
              <a:path w="3484" h="3485" extrusionOk="0">
                <a:moveTo>
                  <a:pt x="1742" y="0"/>
                </a:moveTo>
                <a:cubicBezTo>
                  <a:pt x="792" y="0"/>
                  <a:pt x="0" y="761"/>
                  <a:pt x="0" y="1742"/>
                </a:cubicBezTo>
                <a:cubicBezTo>
                  <a:pt x="0" y="2692"/>
                  <a:pt x="792" y="3484"/>
                  <a:pt x="1742" y="3484"/>
                </a:cubicBezTo>
                <a:cubicBezTo>
                  <a:pt x="2724" y="3484"/>
                  <a:pt x="3484" y="2692"/>
                  <a:pt x="3484" y="1742"/>
                </a:cubicBezTo>
                <a:cubicBezTo>
                  <a:pt x="3484" y="761"/>
                  <a:pt x="2724" y="0"/>
                  <a:pt x="1742"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8" name="Google Shape;188;p19">
            <a:extLst>
              <a:ext uri="{C183D7F6-B498-43B3-948B-1728B52AA6E4}">
                <adec:decorative xmlns:adec="http://schemas.microsoft.com/office/drawing/2017/decorative" val="1"/>
              </a:ext>
            </a:extLst>
          </p:cNvPr>
          <p:cNvSpPr/>
          <p:nvPr/>
        </p:nvSpPr>
        <p:spPr>
          <a:xfrm>
            <a:off x="4356814" y="1324262"/>
            <a:ext cx="1912478" cy="34289"/>
          </a:xfrm>
          <a:custGeom>
            <a:avLst/>
            <a:gdLst/>
            <a:ahLst/>
            <a:cxnLst/>
            <a:rect l="l" t="t" r="r" b="b"/>
            <a:pathLst>
              <a:path w="52065" h="318" extrusionOk="0">
                <a:moveTo>
                  <a:pt x="0" y="1"/>
                </a:moveTo>
                <a:lnTo>
                  <a:pt x="0" y="318"/>
                </a:lnTo>
                <a:lnTo>
                  <a:pt x="52064" y="318"/>
                </a:lnTo>
                <a:lnTo>
                  <a:pt x="52064" y="1"/>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9" name="Google Shape;189;p19">
            <a:extLst>
              <a:ext uri="{C183D7F6-B498-43B3-948B-1728B52AA6E4}">
                <adec:decorative xmlns:adec="http://schemas.microsoft.com/office/drawing/2017/decorative" val="1"/>
              </a:ext>
            </a:extLst>
          </p:cNvPr>
          <p:cNvSpPr/>
          <p:nvPr/>
        </p:nvSpPr>
        <p:spPr>
          <a:xfrm>
            <a:off x="6213673" y="4267552"/>
            <a:ext cx="111096" cy="111128"/>
          </a:xfrm>
          <a:custGeom>
            <a:avLst/>
            <a:gdLst/>
            <a:ahLst/>
            <a:cxnLst/>
            <a:rect l="l" t="t" r="r" b="b"/>
            <a:pathLst>
              <a:path w="3484" h="3485" extrusionOk="0">
                <a:moveTo>
                  <a:pt x="1742" y="1"/>
                </a:moveTo>
                <a:cubicBezTo>
                  <a:pt x="792" y="1"/>
                  <a:pt x="0" y="793"/>
                  <a:pt x="0" y="1743"/>
                </a:cubicBezTo>
                <a:cubicBezTo>
                  <a:pt x="0" y="2724"/>
                  <a:pt x="792" y="3484"/>
                  <a:pt x="1742" y="3484"/>
                </a:cubicBezTo>
                <a:cubicBezTo>
                  <a:pt x="2724" y="3484"/>
                  <a:pt x="3484" y="2724"/>
                  <a:pt x="3484" y="1743"/>
                </a:cubicBezTo>
                <a:cubicBezTo>
                  <a:pt x="3484" y="793"/>
                  <a:pt x="2724" y="1"/>
                  <a:pt x="1742" y="1"/>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0" name="Google Shape;190;p19">
            <a:extLst>
              <a:ext uri="{C183D7F6-B498-43B3-948B-1728B52AA6E4}">
                <adec:decorative xmlns:adec="http://schemas.microsoft.com/office/drawing/2017/decorative" val="1"/>
              </a:ext>
            </a:extLst>
          </p:cNvPr>
          <p:cNvSpPr/>
          <p:nvPr/>
        </p:nvSpPr>
        <p:spPr>
          <a:xfrm rot="10800000" flipH="1">
            <a:off x="4393536" y="4328201"/>
            <a:ext cx="1875766" cy="34289"/>
          </a:xfrm>
          <a:custGeom>
            <a:avLst/>
            <a:gdLst/>
            <a:ahLst/>
            <a:cxnLst/>
            <a:rect l="l" t="t" r="r" b="b"/>
            <a:pathLst>
              <a:path w="52414" h="318" extrusionOk="0">
                <a:moveTo>
                  <a:pt x="1" y="0"/>
                </a:moveTo>
                <a:lnTo>
                  <a:pt x="1" y="317"/>
                </a:lnTo>
                <a:lnTo>
                  <a:pt x="52413" y="317"/>
                </a:lnTo>
                <a:lnTo>
                  <a:pt x="52413" y="0"/>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1" name="Google Shape;191;p19">
            <a:extLst>
              <a:ext uri="{C183D7F6-B498-43B3-948B-1728B52AA6E4}">
                <adec:decorative xmlns:adec="http://schemas.microsoft.com/office/drawing/2017/decorative" val="1"/>
              </a:ext>
            </a:extLst>
          </p:cNvPr>
          <p:cNvSpPr/>
          <p:nvPr/>
        </p:nvSpPr>
        <p:spPr>
          <a:xfrm>
            <a:off x="6213673" y="3293633"/>
            <a:ext cx="111096" cy="111096"/>
          </a:xfrm>
          <a:custGeom>
            <a:avLst/>
            <a:gdLst/>
            <a:ahLst/>
            <a:cxnLst/>
            <a:rect l="l" t="t" r="r" b="b"/>
            <a:pathLst>
              <a:path w="3484" h="3484" extrusionOk="0">
                <a:moveTo>
                  <a:pt x="1742" y="0"/>
                </a:moveTo>
                <a:cubicBezTo>
                  <a:pt x="792" y="0"/>
                  <a:pt x="0" y="792"/>
                  <a:pt x="0" y="1742"/>
                </a:cubicBezTo>
                <a:cubicBezTo>
                  <a:pt x="0" y="2724"/>
                  <a:pt x="792" y="3484"/>
                  <a:pt x="1742" y="3484"/>
                </a:cubicBezTo>
                <a:cubicBezTo>
                  <a:pt x="2724" y="3484"/>
                  <a:pt x="3484" y="2724"/>
                  <a:pt x="3484" y="1742"/>
                </a:cubicBezTo>
                <a:cubicBezTo>
                  <a:pt x="3484" y="792"/>
                  <a:pt x="2724" y="0"/>
                  <a:pt x="1742"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2" name="Google Shape;192;p19">
            <a:extLst>
              <a:ext uri="{C183D7F6-B498-43B3-948B-1728B52AA6E4}">
                <adec:decorative xmlns:adec="http://schemas.microsoft.com/office/drawing/2017/decorative" val="1"/>
              </a:ext>
            </a:extLst>
          </p:cNvPr>
          <p:cNvSpPr/>
          <p:nvPr/>
        </p:nvSpPr>
        <p:spPr>
          <a:xfrm>
            <a:off x="5974326" y="3345130"/>
            <a:ext cx="294927" cy="9120"/>
          </a:xfrm>
          <a:custGeom>
            <a:avLst/>
            <a:gdLst/>
            <a:ahLst/>
            <a:cxnLst/>
            <a:rect l="l" t="t" r="r" b="b"/>
            <a:pathLst>
              <a:path w="9249" h="286" extrusionOk="0">
                <a:moveTo>
                  <a:pt x="1" y="0"/>
                </a:moveTo>
                <a:lnTo>
                  <a:pt x="1" y="285"/>
                </a:lnTo>
                <a:lnTo>
                  <a:pt x="9248" y="285"/>
                </a:lnTo>
                <a:lnTo>
                  <a:pt x="9248" y="0"/>
                </a:lnTo>
                <a:close/>
              </a:path>
            </a:pathLst>
          </a:custGeom>
          <a:solidFill>
            <a:srgbClr val="C4C4C4"/>
          </a:solidFill>
          <a:ln w="38100"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3" name="Google Shape;193;p19">
            <a:extLst>
              <a:ext uri="{C183D7F6-B498-43B3-948B-1728B52AA6E4}">
                <adec:decorative xmlns:adec="http://schemas.microsoft.com/office/drawing/2017/decorative" val="1"/>
              </a:ext>
            </a:extLst>
          </p:cNvPr>
          <p:cNvSpPr/>
          <p:nvPr/>
        </p:nvSpPr>
        <p:spPr>
          <a:xfrm>
            <a:off x="5187662" y="3306738"/>
            <a:ext cx="11129" cy="28316"/>
          </a:xfrm>
          <a:custGeom>
            <a:avLst/>
            <a:gdLst/>
            <a:ahLst/>
            <a:cxnLst/>
            <a:rect l="l" t="t" r="r" b="b"/>
            <a:pathLst>
              <a:path w="349" h="888" extrusionOk="0">
                <a:moveTo>
                  <a:pt x="1" y="1"/>
                </a:moveTo>
                <a:lnTo>
                  <a:pt x="1" y="888"/>
                </a:lnTo>
                <a:lnTo>
                  <a:pt x="349" y="888"/>
                </a:lnTo>
                <a:lnTo>
                  <a:pt x="349" y="1"/>
                </a:lnTo>
                <a:close/>
              </a:path>
            </a:pathLst>
          </a:custGeom>
          <a:solidFill>
            <a:srgbClr val="22283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3" name="Google Shape;203;p19">
            <a:extLst>
              <a:ext uri="{C183D7F6-B498-43B3-948B-1728B52AA6E4}">
                <adec:decorative xmlns:adec="http://schemas.microsoft.com/office/drawing/2017/decorative" val="1"/>
              </a:ext>
            </a:extLst>
          </p:cNvPr>
          <p:cNvSpPr txBox="1">
            <a:spLocks noGrp="1"/>
          </p:cNvSpPr>
          <p:nvPr>
            <p:ph type="sldNum" idx="4294967295"/>
          </p:nvPr>
        </p:nvSpPr>
        <p:spPr>
          <a:xfrm>
            <a:off x="8594725" y="4848920"/>
            <a:ext cx="549300" cy="3936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None/>
            </a:pPr>
            <a:fld id="{00000000-1234-1234-1234-123412341234}" type="slidenum">
              <a:rPr lang="en" sz="1400">
                <a:solidFill>
                  <a:srgbClr val="000000"/>
                </a:solidFill>
                <a:latin typeface="Arial"/>
                <a:ea typeface="Arial"/>
                <a:cs typeface="Arial"/>
                <a:sym typeface="Arial"/>
              </a:rPr>
              <a:t>6</a:t>
            </a:fld>
            <a:endParaRPr sz="1400">
              <a:solidFill>
                <a:srgbClr val="000000"/>
              </a:solidFill>
              <a:latin typeface="Arial"/>
              <a:ea typeface="Arial"/>
              <a:cs typeface="Arial"/>
              <a:sym typeface="Arial"/>
            </a:endParaRPr>
          </a:p>
        </p:txBody>
      </p:sp>
      <p:sp>
        <p:nvSpPr>
          <p:cNvPr id="204" name="Google Shape;204;p19">
            <a:extLst>
              <a:ext uri="{C183D7F6-B498-43B3-948B-1728B52AA6E4}">
                <adec:decorative xmlns:adec="http://schemas.microsoft.com/office/drawing/2017/decorative" val="1"/>
              </a:ext>
            </a:extLst>
          </p:cNvPr>
          <p:cNvSpPr/>
          <p:nvPr/>
        </p:nvSpPr>
        <p:spPr>
          <a:xfrm>
            <a:off x="2927666" y="2916823"/>
            <a:ext cx="831585" cy="34289"/>
          </a:xfrm>
          <a:custGeom>
            <a:avLst/>
            <a:gdLst/>
            <a:ahLst/>
            <a:cxnLst/>
            <a:rect l="l" t="t" r="r" b="b"/>
            <a:pathLst>
              <a:path w="55643" h="318" extrusionOk="0">
                <a:moveTo>
                  <a:pt x="0" y="1"/>
                </a:moveTo>
                <a:lnTo>
                  <a:pt x="0" y="317"/>
                </a:lnTo>
                <a:lnTo>
                  <a:pt x="55643" y="317"/>
                </a:lnTo>
                <a:lnTo>
                  <a:pt x="55643" y="1"/>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5" name="Google Shape;205;p19">
            <a:extLst>
              <a:ext uri="{C183D7F6-B498-43B3-948B-1728B52AA6E4}">
                <adec:decorative xmlns:adec="http://schemas.microsoft.com/office/drawing/2017/decorative" val="1"/>
              </a:ext>
            </a:extLst>
          </p:cNvPr>
          <p:cNvSpPr/>
          <p:nvPr/>
        </p:nvSpPr>
        <p:spPr>
          <a:xfrm>
            <a:off x="3914973" y="2242094"/>
            <a:ext cx="842435" cy="34289"/>
          </a:xfrm>
          <a:custGeom>
            <a:avLst/>
            <a:gdLst/>
            <a:ahLst/>
            <a:cxnLst/>
            <a:rect l="l" t="t" r="r" b="b"/>
            <a:pathLst>
              <a:path w="55643" h="318" extrusionOk="0">
                <a:moveTo>
                  <a:pt x="0" y="1"/>
                </a:moveTo>
                <a:lnTo>
                  <a:pt x="0" y="317"/>
                </a:lnTo>
                <a:lnTo>
                  <a:pt x="55643" y="317"/>
                </a:lnTo>
                <a:lnTo>
                  <a:pt x="55643" y="1"/>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6" name="Google Shape;206;p19">
            <a:extLst>
              <a:ext uri="{C183D7F6-B498-43B3-948B-1728B52AA6E4}">
                <adec:decorative xmlns:adec="http://schemas.microsoft.com/office/drawing/2017/decorative" val="1"/>
              </a:ext>
            </a:extLst>
          </p:cNvPr>
          <p:cNvSpPr/>
          <p:nvPr/>
        </p:nvSpPr>
        <p:spPr>
          <a:xfrm>
            <a:off x="3759288" y="3238953"/>
            <a:ext cx="1017710" cy="34289"/>
          </a:xfrm>
          <a:custGeom>
            <a:avLst/>
            <a:gdLst/>
            <a:ahLst/>
            <a:cxnLst/>
            <a:rect l="l" t="t" r="r" b="b"/>
            <a:pathLst>
              <a:path w="55643" h="318" extrusionOk="0">
                <a:moveTo>
                  <a:pt x="0" y="1"/>
                </a:moveTo>
                <a:lnTo>
                  <a:pt x="0" y="317"/>
                </a:lnTo>
                <a:lnTo>
                  <a:pt x="55643" y="317"/>
                </a:lnTo>
                <a:lnTo>
                  <a:pt x="55643" y="1"/>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7" name="Google Shape;207;p19">
            <a:extLst>
              <a:ext uri="{C183D7F6-B498-43B3-948B-1728B52AA6E4}">
                <adec:decorative xmlns:adec="http://schemas.microsoft.com/office/drawing/2017/decorative" val="1"/>
              </a:ext>
            </a:extLst>
          </p:cNvPr>
          <p:cNvSpPr/>
          <p:nvPr/>
        </p:nvSpPr>
        <p:spPr>
          <a:xfrm>
            <a:off x="5727029" y="2433295"/>
            <a:ext cx="96970" cy="95949"/>
          </a:xfrm>
          <a:custGeom>
            <a:avLst/>
            <a:gdLst/>
            <a:ahLst/>
            <a:cxnLst/>
            <a:rect l="l" t="t" r="r" b="b"/>
            <a:pathLst>
              <a:path w="3041" h="3009" extrusionOk="0">
                <a:moveTo>
                  <a:pt x="571" y="0"/>
                </a:moveTo>
                <a:lnTo>
                  <a:pt x="286" y="1521"/>
                </a:lnTo>
                <a:lnTo>
                  <a:pt x="1" y="3009"/>
                </a:lnTo>
                <a:lnTo>
                  <a:pt x="1521" y="2756"/>
                </a:lnTo>
                <a:lnTo>
                  <a:pt x="3041" y="2502"/>
                </a:lnTo>
                <a:lnTo>
                  <a:pt x="1806" y="1236"/>
                </a:lnTo>
                <a:lnTo>
                  <a:pt x="571" y="0"/>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8" name="Google Shape;208;p19">
            <a:extLst>
              <a:ext uri="{C183D7F6-B498-43B3-948B-1728B52AA6E4}">
                <adec:decorative xmlns:adec="http://schemas.microsoft.com/office/drawing/2017/decorative" val="1"/>
              </a:ext>
            </a:extLst>
          </p:cNvPr>
          <p:cNvSpPr/>
          <p:nvPr/>
        </p:nvSpPr>
        <p:spPr>
          <a:xfrm>
            <a:off x="4712145" y="1444655"/>
            <a:ext cx="1236087" cy="1236087"/>
          </a:xfrm>
          <a:custGeom>
            <a:avLst/>
            <a:gdLst/>
            <a:ahLst/>
            <a:cxnLst/>
            <a:rect l="l" t="t" r="r" b="b"/>
            <a:pathLst>
              <a:path w="38764" h="38764" extrusionOk="0">
                <a:moveTo>
                  <a:pt x="19382" y="254"/>
                </a:moveTo>
                <a:cubicBezTo>
                  <a:pt x="29928" y="254"/>
                  <a:pt x="38510" y="8836"/>
                  <a:pt x="38510" y="19382"/>
                </a:cubicBezTo>
                <a:cubicBezTo>
                  <a:pt x="38510" y="29928"/>
                  <a:pt x="29928" y="38510"/>
                  <a:pt x="19382" y="38510"/>
                </a:cubicBezTo>
                <a:cubicBezTo>
                  <a:pt x="8836" y="38510"/>
                  <a:pt x="254" y="29928"/>
                  <a:pt x="254" y="19382"/>
                </a:cubicBezTo>
                <a:cubicBezTo>
                  <a:pt x="254" y="8836"/>
                  <a:pt x="8836" y="254"/>
                  <a:pt x="19382" y="254"/>
                </a:cubicBezTo>
                <a:close/>
                <a:moveTo>
                  <a:pt x="19382" y="1"/>
                </a:moveTo>
                <a:cubicBezTo>
                  <a:pt x="8709" y="1"/>
                  <a:pt x="0" y="8678"/>
                  <a:pt x="0" y="19382"/>
                </a:cubicBezTo>
                <a:cubicBezTo>
                  <a:pt x="0" y="30054"/>
                  <a:pt x="8709" y="38763"/>
                  <a:pt x="19382" y="38763"/>
                </a:cubicBezTo>
                <a:cubicBezTo>
                  <a:pt x="30054" y="38763"/>
                  <a:pt x="38763" y="30054"/>
                  <a:pt x="38763" y="19382"/>
                </a:cubicBezTo>
                <a:cubicBezTo>
                  <a:pt x="38763" y="8678"/>
                  <a:pt x="30054" y="1"/>
                  <a:pt x="19382" y="1"/>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9" name="Google Shape;209;p19">
            <a:extLst>
              <a:ext uri="{C183D7F6-B498-43B3-948B-1728B52AA6E4}">
                <adec:decorative xmlns:adec="http://schemas.microsoft.com/office/drawing/2017/decorative" val="1"/>
              </a:ext>
            </a:extLst>
          </p:cNvPr>
          <p:cNvSpPr/>
          <p:nvPr/>
        </p:nvSpPr>
        <p:spPr>
          <a:xfrm>
            <a:off x="4835326" y="1567868"/>
            <a:ext cx="989692" cy="989660"/>
          </a:xfrm>
          <a:custGeom>
            <a:avLst/>
            <a:gdLst/>
            <a:ahLst/>
            <a:cxnLst/>
            <a:rect l="l" t="t" r="r" b="b"/>
            <a:pathLst>
              <a:path w="31037" h="31036" extrusionOk="0">
                <a:moveTo>
                  <a:pt x="15519" y="3737"/>
                </a:moveTo>
                <a:cubicBezTo>
                  <a:pt x="22011" y="3737"/>
                  <a:pt x="27300" y="8994"/>
                  <a:pt x="27300" y="15518"/>
                </a:cubicBezTo>
                <a:cubicBezTo>
                  <a:pt x="27300" y="22010"/>
                  <a:pt x="22011" y="27299"/>
                  <a:pt x="15519" y="27299"/>
                </a:cubicBezTo>
                <a:cubicBezTo>
                  <a:pt x="9027" y="27299"/>
                  <a:pt x="3738" y="22010"/>
                  <a:pt x="3738" y="15518"/>
                </a:cubicBezTo>
                <a:cubicBezTo>
                  <a:pt x="3738" y="8994"/>
                  <a:pt x="9027" y="3737"/>
                  <a:pt x="15519" y="3737"/>
                </a:cubicBezTo>
                <a:close/>
                <a:moveTo>
                  <a:pt x="15519" y="0"/>
                </a:moveTo>
                <a:cubicBezTo>
                  <a:pt x="6936" y="0"/>
                  <a:pt x="1" y="6936"/>
                  <a:pt x="1" y="15518"/>
                </a:cubicBezTo>
                <a:cubicBezTo>
                  <a:pt x="1" y="24069"/>
                  <a:pt x="6936" y="31036"/>
                  <a:pt x="15519" y="31036"/>
                </a:cubicBezTo>
                <a:cubicBezTo>
                  <a:pt x="24069" y="31036"/>
                  <a:pt x="31037" y="24069"/>
                  <a:pt x="31037" y="15518"/>
                </a:cubicBezTo>
                <a:cubicBezTo>
                  <a:pt x="31037" y="6936"/>
                  <a:pt x="24101" y="0"/>
                  <a:pt x="15519" y="0"/>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0" name="Google Shape;210;p19">
            <a:extLst>
              <a:ext uri="{C183D7F6-B498-43B3-948B-1728B52AA6E4}">
                <adec:decorative xmlns:adec="http://schemas.microsoft.com/office/drawing/2017/decorative" val="1"/>
              </a:ext>
            </a:extLst>
          </p:cNvPr>
          <p:cNvSpPr/>
          <p:nvPr/>
        </p:nvSpPr>
        <p:spPr>
          <a:xfrm>
            <a:off x="6175819" y="2007151"/>
            <a:ext cx="111096" cy="111096"/>
          </a:xfrm>
          <a:custGeom>
            <a:avLst/>
            <a:gdLst/>
            <a:ahLst/>
            <a:cxnLst/>
            <a:rect l="l" t="t" r="r" b="b"/>
            <a:pathLst>
              <a:path w="3484" h="3484" extrusionOk="0">
                <a:moveTo>
                  <a:pt x="1742" y="0"/>
                </a:moveTo>
                <a:cubicBezTo>
                  <a:pt x="792" y="0"/>
                  <a:pt x="0" y="792"/>
                  <a:pt x="0" y="1742"/>
                </a:cubicBezTo>
                <a:cubicBezTo>
                  <a:pt x="0" y="2724"/>
                  <a:pt x="792" y="3484"/>
                  <a:pt x="1742" y="3484"/>
                </a:cubicBezTo>
                <a:cubicBezTo>
                  <a:pt x="2724" y="3484"/>
                  <a:pt x="3484" y="2724"/>
                  <a:pt x="3484" y="1742"/>
                </a:cubicBezTo>
                <a:cubicBezTo>
                  <a:pt x="3484" y="792"/>
                  <a:pt x="2724" y="0"/>
                  <a:pt x="1742"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1" name="Google Shape;211;p19">
            <a:extLst>
              <a:ext uri="{C183D7F6-B498-43B3-948B-1728B52AA6E4}">
                <adec:decorative xmlns:adec="http://schemas.microsoft.com/office/drawing/2017/decorative" val="1"/>
              </a:ext>
            </a:extLst>
          </p:cNvPr>
          <p:cNvSpPr/>
          <p:nvPr/>
        </p:nvSpPr>
        <p:spPr>
          <a:xfrm>
            <a:off x="5943131" y="2058649"/>
            <a:ext cx="294927" cy="9120"/>
          </a:xfrm>
          <a:custGeom>
            <a:avLst/>
            <a:gdLst/>
            <a:ahLst/>
            <a:cxnLst/>
            <a:rect l="l" t="t" r="r" b="b"/>
            <a:pathLst>
              <a:path w="9249" h="286" extrusionOk="0">
                <a:moveTo>
                  <a:pt x="1" y="0"/>
                </a:moveTo>
                <a:lnTo>
                  <a:pt x="1" y="285"/>
                </a:lnTo>
                <a:lnTo>
                  <a:pt x="9248" y="285"/>
                </a:lnTo>
                <a:lnTo>
                  <a:pt x="9248" y="0"/>
                </a:lnTo>
                <a:close/>
              </a:path>
            </a:pathLst>
          </a:custGeom>
          <a:solidFill>
            <a:srgbClr val="C4C4C4"/>
          </a:solidFill>
          <a:ln w="38100"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2" name="Google Shape;212;p19">
            <a:extLst>
              <a:ext uri="{C183D7F6-B498-43B3-948B-1728B52AA6E4}">
                <adec:decorative xmlns:adec="http://schemas.microsoft.com/office/drawing/2017/decorative" val="1"/>
              </a:ext>
            </a:extLst>
          </p:cNvPr>
          <p:cNvSpPr/>
          <p:nvPr/>
        </p:nvSpPr>
        <p:spPr>
          <a:xfrm>
            <a:off x="4649954" y="2208657"/>
            <a:ext cx="111128" cy="111096"/>
          </a:xfrm>
          <a:custGeom>
            <a:avLst/>
            <a:gdLst/>
            <a:ahLst/>
            <a:cxnLst/>
            <a:rect l="l" t="t" r="r" b="b"/>
            <a:pathLst>
              <a:path w="3485" h="3484" extrusionOk="0">
                <a:moveTo>
                  <a:pt x="1742" y="0"/>
                </a:moveTo>
                <a:cubicBezTo>
                  <a:pt x="792" y="0"/>
                  <a:pt x="0" y="760"/>
                  <a:pt x="0" y="1742"/>
                </a:cubicBezTo>
                <a:cubicBezTo>
                  <a:pt x="0" y="2692"/>
                  <a:pt x="792" y="3484"/>
                  <a:pt x="1742" y="3484"/>
                </a:cubicBezTo>
                <a:cubicBezTo>
                  <a:pt x="2692" y="3484"/>
                  <a:pt x="3484" y="2692"/>
                  <a:pt x="3484" y="1742"/>
                </a:cubicBezTo>
                <a:cubicBezTo>
                  <a:pt x="3484" y="760"/>
                  <a:pt x="2724" y="0"/>
                  <a:pt x="1742"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3" name="Google Shape;213;p19">
            <a:extLst>
              <a:ext uri="{C183D7F6-B498-43B3-948B-1728B52AA6E4}">
                <adec:decorative xmlns:adec="http://schemas.microsoft.com/office/drawing/2017/decorative" val="1"/>
              </a:ext>
            </a:extLst>
          </p:cNvPr>
          <p:cNvSpPr/>
          <p:nvPr/>
        </p:nvSpPr>
        <p:spPr>
          <a:xfrm>
            <a:off x="3728535" y="2208181"/>
            <a:ext cx="111128" cy="111096"/>
          </a:xfrm>
          <a:custGeom>
            <a:avLst/>
            <a:gdLst/>
            <a:ahLst/>
            <a:cxnLst/>
            <a:rect l="l" t="t" r="r" b="b"/>
            <a:pathLst>
              <a:path w="3485" h="3484" extrusionOk="0">
                <a:moveTo>
                  <a:pt x="1743" y="0"/>
                </a:moveTo>
                <a:cubicBezTo>
                  <a:pt x="793" y="0"/>
                  <a:pt x="1" y="760"/>
                  <a:pt x="1" y="1742"/>
                </a:cubicBezTo>
                <a:cubicBezTo>
                  <a:pt x="1" y="2692"/>
                  <a:pt x="793" y="3484"/>
                  <a:pt x="1743" y="3484"/>
                </a:cubicBezTo>
                <a:cubicBezTo>
                  <a:pt x="2693" y="3484"/>
                  <a:pt x="3485" y="2692"/>
                  <a:pt x="3485" y="1742"/>
                </a:cubicBezTo>
                <a:cubicBezTo>
                  <a:pt x="3485" y="760"/>
                  <a:pt x="2693" y="0"/>
                  <a:pt x="1743"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4" name="Google Shape;214;p19">
            <a:extLst>
              <a:ext uri="{C183D7F6-B498-43B3-948B-1728B52AA6E4}">
                <adec:decorative xmlns:adec="http://schemas.microsoft.com/office/drawing/2017/decorative" val="1"/>
              </a:ext>
            </a:extLst>
          </p:cNvPr>
          <p:cNvSpPr/>
          <p:nvPr/>
        </p:nvSpPr>
        <p:spPr>
          <a:xfrm>
            <a:off x="3805121" y="2240895"/>
            <a:ext cx="944818" cy="34289"/>
          </a:xfrm>
          <a:custGeom>
            <a:avLst/>
            <a:gdLst/>
            <a:ahLst/>
            <a:cxnLst/>
            <a:rect l="l" t="t" r="r" b="b"/>
            <a:pathLst>
              <a:path w="55643" h="318" extrusionOk="0">
                <a:moveTo>
                  <a:pt x="0" y="1"/>
                </a:moveTo>
                <a:lnTo>
                  <a:pt x="0" y="317"/>
                </a:lnTo>
                <a:lnTo>
                  <a:pt x="55643" y="317"/>
                </a:lnTo>
                <a:lnTo>
                  <a:pt x="55643" y="1"/>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218" name="Google Shape;218;p1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12000" y="1603687"/>
            <a:ext cx="2606100" cy="2606100"/>
          </a:xfrm>
          <a:prstGeom prst="ellipse">
            <a:avLst/>
          </a:prstGeom>
          <a:noFill/>
          <a:ln w="76200" cap="flat" cmpd="sng">
            <a:solidFill>
              <a:srgbClr val="D9D9D9"/>
            </a:solidFill>
            <a:prstDash val="solid"/>
            <a:round/>
            <a:headEnd type="none" w="sm" len="sm"/>
            <a:tailEnd type="none" w="sm" len="sm"/>
          </a:ln>
        </p:spPr>
      </p:pic>
      <p:pic>
        <p:nvPicPr>
          <p:cNvPr id="219" name="Google Shape;219;p1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flipH="1">
            <a:off x="3482774" y="1082650"/>
            <a:ext cx="537826" cy="537826"/>
          </a:xfrm>
          <a:prstGeom prst="rect">
            <a:avLst/>
          </a:prstGeom>
          <a:noFill/>
          <a:ln>
            <a:noFill/>
          </a:ln>
        </p:spPr>
      </p:pic>
      <p:pic>
        <p:nvPicPr>
          <p:cNvPr id="220" name="Google Shape;220;p1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flipH="1">
            <a:off x="4953050" y="3042657"/>
            <a:ext cx="789725" cy="526267"/>
          </a:xfrm>
          <a:prstGeom prst="rect">
            <a:avLst/>
          </a:prstGeom>
          <a:noFill/>
          <a:ln>
            <a:noFill/>
          </a:ln>
        </p:spPr>
      </p:pic>
      <p:pic>
        <p:nvPicPr>
          <p:cNvPr id="221" name="Google Shape;221;p19">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3492051" y="3983174"/>
            <a:ext cx="549300" cy="549300"/>
          </a:xfrm>
          <a:prstGeom prst="rect">
            <a:avLst/>
          </a:prstGeom>
          <a:noFill/>
          <a:ln>
            <a:noFill/>
          </a:ln>
        </p:spPr>
      </p:pic>
      <p:pic>
        <p:nvPicPr>
          <p:cNvPr id="223" name="Google Shape;223;p19">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6727301" y="132824"/>
            <a:ext cx="2300524" cy="456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3037"/>
    </mc:Choice>
    <mc:Fallback xmlns="">
      <p:transition spd="slow" advTm="430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le 1">
            <a:extLst>
              <a:ext uri="{FF2B5EF4-FFF2-40B4-BE49-F238E27FC236}">
                <a16:creationId xmlns:a16="http://schemas.microsoft.com/office/drawing/2014/main" id="{9541AAEF-349C-588B-C316-BD122B5B20F4}"/>
              </a:ext>
            </a:extLst>
          </p:cNvPr>
          <p:cNvSpPr>
            <a:spLocks noGrp="1"/>
          </p:cNvSpPr>
          <p:nvPr>
            <p:ph type="title"/>
          </p:nvPr>
        </p:nvSpPr>
        <p:spPr>
          <a:xfrm>
            <a:off x="311700" y="156794"/>
            <a:ext cx="8520600" cy="572700"/>
          </a:xfrm>
        </p:spPr>
        <p:txBody>
          <a:bodyPr/>
          <a:lstStyle/>
          <a:p>
            <a:pPr rtl="0"/>
            <a:r>
              <a:rPr lang="en-US" sz="24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Data sources</a:t>
            </a:r>
            <a:endParaRPr lang="en-US" dirty="0">
              <a:effectLst/>
            </a:endParaRPr>
          </a:p>
        </p:txBody>
      </p:sp>
      <p:sp>
        <p:nvSpPr>
          <p:cNvPr id="108" name="Google Shape;108;p1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09" name="Google Shape;109;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27301" y="132824"/>
            <a:ext cx="2300524" cy="456450"/>
          </a:xfrm>
          <a:prstGeom prst="rect">
            <a:avLst/>
          </a:prstGeom>
          <a:noFill/>
          <a:ln>
            <a:noFill/>
          </a:ln>
        </p:spPr>
      </p:pic>
      <p:sp>
        <p:nvSpPr>
          <p:cNvPr id="5" name="Text Placeholder 4">
            <a:extLst>
              <a:ext uri="{FF2B5EF4-FFF2-40B4-BE49-F238E27FC236}">
                <a16:creationId xmlns:a16="http://schemas.microsoft.com/office/drawing/2014/main" id="{5C7359C6-F245-049C-F8B4-F3477FAC2597}"/>
              </a:ext>
            </a:extLst>
          </p:cNvPr>
          <p:cNvSpPr>
            <a:spLocks noGrp="1"/>
          </p:cNvSpPr>
          <p:nvPr>
            <p:ph type="body" idx="1"/>
          </p:nvPr>
        </p:nvSpPr>
        <p:spPr/>
        <p:txBody>
          <a:bodyPr/>
          <a:lstStyle/>
          <a:p>
            <a:endParaRPr lang="en-MY"/>
          </a:p>
        </p:txBody>
      </p:sp>
      <p:sp>
        <p:nvSpPr>
          <p:cNvPr id="10" name="Google Shape;107;p6">
            <a:extLst>
              <a:ext uri="{FF2B5EF4-FFF2-40B4-BE49-F238E27FC236}">
                <a16:creationId xmlns:a16="http://schemas.microsoft.com/office/drawing/2014/main" id="{6FEB4AF1-D689-04D6-9775-F4D3AFB02DB8}"/>
              </a:ext>
            </a:extLst>
          </p:cNvPr>
          <p:cNvSpPr txBox="1">
            <a:spLocks/>
          </p:cNvSpPr>
          <p:nvPr/>
        </p:nvSpPr>
        <p:spPr>
          <a:xfrm>
            <a:off x="260900" y="644475"/>
            <a:ext cx="2830440" cy="4191686"/>
          </a:xfrm>
          <a:prstGeom prst="rect">
            <a:avLst/>
          </a:prstGeom>
          <a:solidFill>
            <a:schemeClr val="bg1">
              <a:lumMod val="95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1400" dirty="0"/>
              <a:t>Various data can be used for learning analytics:</a:t>
            </a:r>
          </a:p>
          <a:p>
            <a:pPr indent="-317500">
              <a:lnSpc>
                <a:spcPct val="100000"/>
              </a:lnSpc>
              <a:buSzPts val="1400"/>
              <a:buFont typeface="Arial"/>
              <a:buAutoNum type="arabicPeriod"/>
            </a:pPr>
            <a:r>
              <a:rPr lang="en-US" sz="1400" dirty="0"/>
              <a:t>Marks and grades from assessments such as quiz and assignment</a:t>
            </a:r>
          </a:p>
          <a:p>
            <a:pPr indent="-317500">
              <a:lnSpc>
                <a:spcPct val="100000"/>
              </a:lnSpc>
              <a:buSzPts val="1400"/>
              <a:buFont typeface="Arial"/>
              <a:buAutoNum type="arabicPeriod"/>
            </a:pPr>
            <a:r>
              <a:rPr lang="en-US" sz="1400" dirty="0"/>
              <a:t>Time spent for learning activities</a:t>
            </a:r>
          </a:p>
          <a:p>
            <a:pPr indent="-317500">
              <a:lnSpc>
                <a:spcPct val="100000"/>
              </a:lnSpc>
              <a:buSzPts val="1400"/>
              <a:buFont typeface="Arial"/>
              <a:buAutoNum type="arabicPeriod"/>
            </a:pPr>
            <a:r>
              <a:rPr lang="en-US" sz="1400" dirty="0"/>
              <a:t>Choice of materials for learning</a:t>
            </a:r>
          </a:p>
          <a:p>
            <a:pPr indent="-317500">
              <a:lnSpc>
                <a:spcPct val="100000"/>
              </a:lnSpc>
              <a:buSzPts val="1400"/>
              <a:buFont typeface="Arial"/>
              <a:buAutoNum type="arabicPeriod"/>
            </a:pPr>
            <a:r>
              <a:rPr lang="en-US" sz="1400" dirty="0"/>
              <a:t>Frequency of access to digital educational resources  and tools</a:t>
            </a:r>
          </a:p>
          <a:p>
            <a:pPr indent="-317500">
              <a:lnSpc>
                <a:spcPct val="100000"/>
              </a:lnSpc>
              <a:buSzPts val="1400"/>
              <a:buFont typeface="Arial"/>
              <a:buAutoNum type="arabicPeriod"/>
            </a:pPr>
            <a:r>
              <a:rPr lang="en-US" sz="1400" dirty="0"/>
              <a:t>Participation in learning activities such as posts in forum</a:t>
            </a:r>
          </a:p>
          <a:p>
            <a:pPr indent="-317500">
              <a:lnSpc>
                <a:spcPct val="100000"/>
              </a:lnSpc>
              <a:buSzPts val="1400"/>
              <a:buFont typeface="Arial"/>
              <a:buAutoNum type="arabicPeriod"/>
            </a:pPr>
            <a:r>
              <a:rPr lang="en-US" sz="1400" dirty="0"/>
              <a:t>Teaching assessment and learning satisfaction survey</a:t>
            </a:r>
          </a:p>
          <a:p>
            <a:pPr indent="-317500">
              <a:lnSpc>
                <a:spcPct val="100000"/>
              </a:lnSpc>
              <a:buSzPts val="1400"/>
              <a:buFont typeface="Arial"/>
              <a:buAutoNum type="arabicPeriod"/>
            </a:pPr>
            <a:r>
              <a:rPr lang="en-US" sz="1400" dirty="0"/>
              <a:t>Student reflection</a:t>
            </a:r>
          </a:p>
          <a:p>
            <a:pPr marL="0" indent="0">
              <a:lnSpc>
                <a:spcPct val="100000"/>
              </a:lnSpc>
              <a:buClr>
                <a:schemeClr val="dk1"/>
              </a:buClr>
              <a:buSzPts val="1100"/>
              <a:buFont typeface="Arial"/>
              <a:buNone/>
            </a:pPr>
            <a:endParaRPr lang="en-US" sz="1400" dirty="0"/>
          </a:p>
          <a:p>
            <a:pPr marL="0" indent="0">
              <a:spcAft>
                <a:spcPts val="1200"/>
              </a:spcAft>
              <a:buFont typeface="Arial"/>
              <a:buNone/>
            </a:pPr>
            <a:endParaRPr lang="en-US" sz="1400" dirty="0"/>
          </a:p>
        </p:txBody>
      </p:sp>
      <p:pic>
        <p:nvPicPr>
          <p:cNvPr id="11" name="Picture 10" descr="The figure shows an example of interface for learning analytics by moodle, a learning management system. The learning analytics visualizes student achievement in each item, by access, views and submission to the learning management system. A status is shown by red-blue-green coding which indicates the level of students risk. Notifications is sent automatically to the student to alert them, based on the student status. ">
            <a:extLst>
              <a:ext uri="{FF2B5EF4-FFF2-40B4-BE49-F238E27FC236}">
                <a16:creationId xmlns:a16="http://schemas.microsoft.com/office/drawing/2014/main" id="{A5B51B4E-5CEB-B8A8-613A-3BBF94256ACD}"/>
              </a:ext>
            </a:extLst>
          </p:cNvPr>
          <p:cNvPicPr>
            <a:picLocks noChangeAspect="1"/>
          </p:cNvPicPr>
          <p:nvPr/>
        </p:nvPicPr>
        <p:blipFill>
          <a:blip r:embed="rId4"/>
          <a:stretch>
            <a:fillRect/>
          </a:stretch>
        </p:blipFill>
        <p:spPr>
          <a:xfrm>
            <a:off x="3172621" y="702765"/>
            <a:ext cx="5757442" cy="3368549"/>
          </a:xfrm>
          <a:prstGeom prst="rect">
            <a:avLst/>
          </a:prstGeom>
          <a:ln>
            <a:solidFill>
              <a:schemeClr val="accent3">
                <a:lumMod val="60000"/>
                <a:lumOff val="40000"/>
              </a:schemeClr>
            </a:solidFill>
          </a:ln>
        </p:spPr>
      </p:pic>
    </p:spTree>
  </p:cSld>
  <p:clrMapOvr>
    <a:masterClrMapping/>
  </p:clrMapOvr>
  <mc:AlternateContent xmlns:mc="http://schemas.openxmlformats.org/markup-compatibility/2006" xmlns:p14="http://schemas.microsoft.com/office/powerpoint/2010/main">
    <mc:Choice Requires="p14">
      <p:transition spd="slow" p14:dur="2000" advTm="62262"/>
    </mc:Choice>
    <mc:Fallback xmlns="">
      <p:transition spd="slow" advTm="622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05DC-A7D6-3F80-8CB5-DD238369984E}"/>
              </a:ext>
            </a:extLst>
          </p:cNvPr>
          <p:cNvSpPr>
            <a:spLocks noGrp="1"/>
          </p:cNvSpPr>
          <p:nvPr>
            <p:ph type="title"/>
          </p:nvPr>
        </p:nvSpPr>
        <p:spPr>
          <a:xfrm>
            <a:off x="311700" y="119206"/>
            <a:ext cx="8520600" cy="572700"/>
          </a:xfrm>
        </p:spPr>
        <p:txBody>
          <a:bodyPr>
            <a:normAutofit/>
          </a:bodyPr>
          <a:lstStyle/>
          <a:p>
            <a:r>
              <a:rPr lang="en-MY" sz="2400" b="1" dirty="0">
                <a:solidFill>
                  <a:srgbClr val="000000"/>
                </a:solidFill>
                <a:latin typeface="Roboto" panose="02000000000000000000" pitchFamily="2" charset="0"/>
                <a:ea typeface="Roboto" panose="02000000000000000000" pitchFamily="2" charset="0"/>
              </a:rPr>
              <a:t>Example analysis</a:t>
            </a:r>
          </a:p>
        </p:txBody>
      </p:sp>
      <p:pic>
        <p:nvPicPr>
          <p:cNvPr id="6" name="Picture 5" descr="Figure that plots the frequency of student's access to the learning management system against the final results of each student.">
            <a:extLst>
              <a:ext uri="{FF2B5EF4-FFF2-40B4-BE49-F238E27FC236}">
                <a16:creationId xmlns:a16="http://schemas.microsoft.com/office/drawing/2014/main" id="{90AE63E9-B286-A806-B0D7-E68AF6444986}"/>
              </a:ext>
            </a:extLst>
          </p:cNvPr>
          <p:cNvPicPr>
            <a:picLocks noChangeAspect="1"/>
          </p:cNvPicPr>
          <p:nvPr/>
        </p:nvPicPr>
        <p:blipFill rotWithShape="1">
          <a:blip r:embed="rId2"/>
          <a:srcRect r="-543"/>
          <a:stretch/>
        </p:blipFill>
        <p:spPr>
          <a:xfrm>
            <a:off x="330470" y="691907"/>
            <a:ext cx="8702883" cy="2442784"/>
          </a:xfrm>
          <a:prstGeom prst="rect">
            <a:avLst/>
          </a:prstGeom>
        </p:spPr>
      </p:pic>
      <p:sp>
        <p:nvSpPr>
          <p:cNvPr id="8" name="Text Placeholder 7">
            <a:extLst>
              <a:ext uri="{FF2B5EF4-FFF2-40B4-BE49-F238E27FC236}">
                <a16:creationId xmlns:a16="http://schemas.microsoft.com/office/drawing/2014/main" id="{52B8C8F6-8AD6-E73A-F29D-37B47EFBAD55}"/>
              </a:ext>
            </a:extLst>
          </p:cNvPr>
          <p:cNvSpPr txBox="1">
            <a:spLocks noGrp="1"/>
          </p:cNvSpPr>
          <p:nvPr>
            <p:ph type="body" idx="1"/>
          </p:nvPr>
        </p:nvSpPr>
        <p:spPr>
          <a:xfrm>
            <a:off x="311699" y="3141130"/>
            <a:ext cx="8702883" cy="1918957"/>
          </a:xfrm>
          <a:prstGeom prst="rect">
            <a:avLst/>
          </a:prstGeom>
          <a:noFill/>
        </p:spPr>
        <p:txBody>
          <a:bodyPr wrap="square" rtlCol="0">
            <a:spAutoFit/>
          </a:bodyPr>
          <a:lstStyle/>
          <a:p>
            <a:r>
              <a:rPr lang="en" sz="1400" dirty="0"/>
              <a:t>Data for learning analytics can be obtained from the learning management system, records by the instructors, student information system, sensors and student reflection. </a:t>
            </a:r>
          </a:p>
          <a:p>
            <a:r>
              <a:rPr lang="en" sz="1400" dirty="0"/>
              <a:t>Data analysis techniques include visualizing graphs, finding correlation, calculating scores and metrics, and deducing patterns. </a:t>
            </a:r>
          </a:p>
          <a:p>
            <a:r>
              <a:rPr lang="en" sz="1400" dirty="0"/>
              <a:t>For example, from the graph we can deduce that there is no correlation between the frequency of access and final results. This process can be repeated and more information can be digged to further understand about the student’s learning behavior and good recipe of learning styles. </a:t>
            </a:r>
          </a:p>
        </p:txBody>
      </p:sp>
      <p:sp>
        <p:nvSpPr>
          <p:cNvPr id="4" name="Slide Number Placeholder 3">
            <a:extLst>
              <a:ext uri="{FF2B5EF4-FFF2-40B4-BE49-F238E27FC236}">
                <a16:creationId xmlns:a16="http://schemas.microsoft.com/office/drawing/2014/main" id="{D4DCAB9C-EA56-F0AF-BE54-3BF5FEF31EA6}"/>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7" name="Google Shape;109;p18">
            <a:extLst>
              <a:ext uri="{FF2B5EF4-FFF2-40B4-BE49-F238E27FC236}">
                <a16:creationId xmlns:a16="http://schemas.microsoft.com/office/drawing/2014/main" id="{FADD2733-DBCF-B3D3-CEC3-24F5FDAFDBF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27301" y="132824"/>
            <a:ext cx="2300524" cy="456450"/>
          </a:xfrm>
          <a:prstGeom prst="rect">
            <a:avLst/>
          </a:prstGeom>
          <a:noFill/>
          <a:ln>
            <a:noFill/>
          </a:ln>
        </p:spPr>
      </p:pic>
    </p:spTree>
    <p:extLst>
      <p:ext uri="{BB962C8B-B14F-4D97-AF65-F5344CB8AC3E}">
        <p14:creationId xmlns:p14="http://schemas.microsoft.com/office/powerpoint/2010/main" val="192345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a:extLst>
              <a:ext uri="{C183D7F6-B498-43B3-948B-1728B52AA6E4}">
                <adec:decorative xmlns:adec="http://schemas.microsoft.com/office/drawing/2017/decorative" val="1"/>
              </a:ext>
            </a:extLst>
          </p:cNvPr>
          <p:cNvSpPr/>
          <p:nvPr/>
        </p:nvSpPr>
        <p:spPr>
          <a:xfrm>
            <a:off x="241173" y="240030"/>
            <a:ext cx="8661600" cy="4663500"/>
          </a:xfrm>
          <a:prstGeom prst="rect">
            <a:avLst/>
          </a:prstGeom>
          <a:solidFill>
            <a:schemeClr val="lt2">
              <a:alpha val="70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20"/>
          <p:cNvSpPr txBox="1">
            <a:spLocks noGrp="1"/>
          </p:cNvSpPr>
          <p:nvPr>
            <p:ph type="title" idx="4294967295"/>
          </p:nvPr>
        </p:nvSpPr>
        <p:spPr>
          <a:xfrm>
            <a:off x="0" y="722313"/>
            <a:ext cx="3422700" cy="18495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3300"/>
              <a:buFont typeface="Calibri"/>
              <a:buNone/>
            </a:pPr>
            <a:r>
              <a:rPr lang="en" sz="3800" dirty="0">
                <a:latin typeface="Calibri"/>
                <a:ea typeface="Calibri"/>
                <a:cs typeface="Calibri"/>
                <a:sym typeface="Calibri"/>
              </a:rPr>
              <a:t>Learning Analytics Features for Students </a:t>
            </a:r>
            <a:endParaRPr sz="2600" dirty="0"/>
          </a:p>
        </p:txBody>
      </p:sp>
      <p:sp>
        <p:nvSpPr>
          <p:cNvPr id="231" name="Google Shape;231;p20"/>
          <p:cNvSpPr txBox="1">
            <a:spLocks noGrp="1"/>
          </p:cNvSpPr>
          <p:nvPr>
            <p:ph type="body" idx="4294967295"/>
          </p:nvPr>
        </p:nvSpPr>
        <p:spPr>
          <a:xfrm>
            <a:off x="4113225" y="490075"/>
            <a:ext cx="4789500" cy="4386600"/>
          </a:xfrm>
          <a:prstGeom prst="rect">
            <a:avLst/>
          </a:prstGeom>
          <a:solidFill>
            <a:schemeClr val="lt2"/>
          </a:solidFill>
          <a:ln>
            <a:noFill/>
          </a:ln>
        </p:spPr>
        <p:txBody>
          <a:bodyPr spcFirstLastPara="1" wrap="square" lIns="91425" tIns="45700" rIns="91425" bIns="45700" anchor="ctr" anchorCtr="0">
            <a:noAutofit/>
          </a:bodyPr>
          <a:lstStyle/>
          <a:p>
            <a:pPr marL="342900" lvl="0" indent="-127000" algn="l" rtl="0">
              <a:lnSpc>
                <a:spcPct val="90000"/>
              </a:lnSpc>
              <a:spcBef>
                <a:spcPts val="800"/>
              </a:spcBef>
              <a:spcAft>
                <a:spcPts val="0"/>
              </a:spcAft>
              <a:buClr>
                <a:srgbClr val="333333"/>
              </a:buClr>
              <a:buSzPts val="800"/>
              <a:buChar char="●"/>
            </a:pPr>
            <a:r>
              <a:rPr lang="en" sz="1100">
                <a:solidFill>
                  <a:srgbClr val="333333"/>
                </a:solidFill>
              </a:rPr>
              <a:t>time spent online</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collaborative learning with friends and colleagues</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learning recommendation for successful course completion</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prefer self/independent learning rather than conventional classroom setting</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timeline showing current status and goal</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time needed to complete a task or read a text</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prompts for self-assessments</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further learning recommendations</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comparison with fellow students</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considering the students personal calendar for appropriate learning recommendations</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newsfeed with relevant news matching the learning content</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revision of former learning content</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feedback for assignments</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reminder for deadlines</a:t>
            </a:r>
            <a:endParaRPr sz="1100">
              <a:solidFill>
                <a:srgbClr val="333333"/>
              </a:solidFill>
            </a:endParaRPr>
          </a:p>
          <a:p>
            <a:pPr marL="342900" lvl="0" indent="-127000" algn="l" rtl="0">
              <a:lnSpc>
                <a:spcPct val="90000"/>
              </a:lnSpc>
              <a:spcBef>
                <a:spcPts val="800"/>
              </a:spcBef>
              <a:spcAft>
                <a:spcPts val="0"/>
              </a:spcAft>
              <a:buClr>
                <a:srgbClr val="333333"/>
              </a:buClr>
              <a:buSzPts val="800"/>
              <a:buChar char="●"/>
            </a:pPr>
            <a:r>
              <a:rPr lang="en" sz="1100">
                <a:solidFill>
                  <a:srgbClr val="333333"/>
                </a:solidFill>
              </a:rPr>
              <a:t>term scheduler, recommending relevant courses</a:t>
            </a:r>
            <a:endParaRPr sz="1100">
              <a:solidFill>
                <a:srgbClr val="333333"/>
              </a:solidFill>
            </a:endParaRPr>
          </a:p>
          <a:p>
            <a:pPr marL="0" lvl="0" indent="0" algn="l" rtl="0">
              <a:lnSpc>
                <a:spcPct val="90000"/>
              </a:lnSpc>
              <a:spcBef>
                <a:spcPts val="1200"/>
              </a:spcBef>
              <a:spcAft>
                <a:spcPts val="1200"/>
              </a:spcAft>
              <a:buNone/>
            </a:pPr>
            <a:r>
              <a:rPr lang="en" sz="700">
                <a:solidFill>
                  <a:srgbClr val="333333"/>
                </a:solidFill>
              </a:rPr>
              <a:t>Reference: Schumacher, C., Ifenthaler, D., (2018), "Features students really expect from learning analytics", Computers in Human Behavior, 78, 397-407</a:t>
            </a:r>
            <a:endParaRPr sz="1100">
              <a:solidFill>
                <a:srgbClr val="333333"/>
              </a:solidFill>
            </a:endParaRPr>
          </a:p>
        </p:txBody>
      </p:sp>
      <p:cxnSp>
        <p:nvCxnSpPr>
          <p:cNvPr id="232" name="Google Shape;232;p20">
            <a:extLst>
              <a:ext uri="{C183D7F6-B498-43B3-948B-1728B52AA6E4}">
                <adec:decorative xmlns:adec="http://schemas.microsoft.com/office/drawing/2017/decorative" val="1"/>
              </a:ext>
            </a:extLst>
          </p:cNvPr>
          <p:cNvCxnSpPr/>
          <p:nvPr/>
        </p:nvCxnSpPr>
        <p:spPr>
          <a:xfrm>
            <a:off x="3828332" y="514350"/>
            <a:ext cx="0" cy="2057400"/>
          </a:xfrm>
          <a:prstGeom prst="straightConnector1">
            <a:avLst/>
          </a:prstGeom>
          <a:noFill/>
          <a:ln w="19050" cap="flat" cmpd="sng">
            <a:solidFill>
              <a:srgbClr val="262626"/>
            </a:solidFill>
            <a:prstDash val="solid"/>
            <a:round/>
            <a:headEnd type="none" w="sm" len="sm"/>
            <a:tailEnd type="none" w="sm" len="sm"/>
          </a:ln>
        </p:spPr>
      </p:cxnSp>
      <p:sp>
        <p:nvSpPr>
          <p:cNvPr id="233" name="Google Shape;233;p20"/>
          <p:cNvSpPr txBox="1">
            <a:spLocks noGrp="1"/>
          </p:cNvSpPr>
          <p:nvPr>
            <p:ph type="sldNum" idx="12"/>
          </p:nvPr>
        </p:nvSpPr>
        <p:spPr>
          <a:xfrm>
            <a:off x="6354343" y="3497413"/>
            <a:ext cx="411600" cy="2952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234" name="Google Shape;234;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51150" y="2661800"/>
            <a:ext cx="2430674" cy="2430674"/>
          </a:xfrm>
          <a:prstGeom prst="rect">
            <a:avLst/>
          </a:prstGeom>
          <a:noFill/>
          <a:ln>
            <a:noFill/>
          </a:ln>
        </p:spPr>
      </p:pic>
      <p:pic>
        <p:nvPicPr>
          <p:cNvPr id="235" name="Google Shape;235;p20" descr="UPM and Putra OER Logo"/>
          <p:cNvPicPr preferRelativeResize="0"/>
          <p:nvPr/>
        </p:nvPicPr>
        <p:blipFill>
          <a:blip r:embed="rId4">
            <a:alphaModFix/>
          </a:blip>
          <a:stretch>
            <a:fillRect/>
          </a:stretch>
        </p:blipFill>
        <p:spPr>
          <a:xfrm>
            <a:off x="6727301" y="132824"/>
            <a:ext cx="2300524" cy="456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74244"/>
    </mc:Choice>
    <mc:Fallback xmlns="">
      <p:transition spd="slow" advTm="74244"/>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949</Words>
  <Application>Microsoft Office PowerPoint</Application>
  <PresentationFormat>On-screen Show (16:9)</PresentationFormat>
  <Paragraphs>124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Fira Sans</vt:lpstr>
      <vt:lpstr>Roboto</vt:lpstr>
      <vt:lpstr>Fira Sans Medium</vt:lpstr>
      <vt:lpstr>Simple Light</vt:lpstr>
      <vt:lpstr> Module 1: Introduction to Learning Analytics</vt:lpstr>
      <vt:lpstr>Learning Outcomes and Outline </vt:lpstr>
      <vt:lpstr>Background</vt:lpstr>
      <vt:lpstr>Learning Analytics as a Product </vt:lpstr>
      <vt:lpstr>Learning Analytics as a Process </vt:lpstr>
      <vt:lpstr>Learning Analytics Approaches </vt:lpstr>
      <vt:lpstr>Data sources</vt:lpstr>
      <vt:lpstr>Example analysis</vt:lpstr>
      <vt:lpstr>Learning Analytics Features for Students </vt:lpstr>
      <vt:lpstr>Learning Analytics Features for Instructors</vt:lpstr>
      <vt:lpstr>Learning Analytics Features for Institutions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to Learning Analytics</dc:title>
  <dc:creator>Nurfadhlina Mohd Sharef</dc:creator>
  <cp:keywords>Learning Analytics, Data Science</cp:keywords>
  <cp:lastModifiedBy>Nurfadhlina Mohd Sharef</cp:lastModifiedBy>
  <cp:revision>17</cp:revision>
  <dcterms:modified xsi:type="dcterms:W3CDTF">2022-07-17T08:27:12Z</dcterms:modified>
  <cp:category>Education</cp:category>
</cp:coreProperties>
</file>