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77" r:id="rId7"/>
    <p:sldId id="276" r:id="rId8"/>
    <p:sldId id="279" r:id="rId9"/>
    <p:sldId id="261" r:id="rId10"/>
    <p:sldId id="280"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81" r:id="rId26"/>
  </p:sldIdLst>
  <p:sldSz cx="9144000" cy="5143500" type="screen16x9"/>
  <p:notesSz cx="6858000" cy="9144000"/>
  <p:embeddedFontLst>
    <p:embeddedFont>
      <p:font typeface="Roboto"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C3D078-F398-4A7D-BCD2-71952890D4B8}">
  <a:tblStyle styleId="{00C3D078-F398-4A7D-BCD2-71952890D4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6" autoAdjust="0"/>
    <p:restoredTop sz="94026" autoAdjust="0"/>
  </p:normalViewPr>
  <p:slideViewPr>
    <p:cSldViewPr snapToGrid="0">
      <p:cViewPr varScale="1">
        <p:scale>
          <a:sx n="81" d="100"/>
          <a:sy n="81" d="100"/>
        </p:scale>
        <p:origin x="56" y="72"/>
      </p:cViewPr>
      <p:guideLst>
        <p:guide orient="horz" pos="1620"/>
        <p:guide pos="2880"/>
      </p:guideLst>
    </p:cSldViewPr>
  </p:slideViewPr>
  <p:outlineViewPr>
    <p:cViewPr>
      <p:scale>
        <a:sx n="33" d="100"/>
        <a:sy n="33" d="100"/>
      </p:scale>
      <p:origin x="0" y="-72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3cadd55fb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3cadd55fb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08864221b2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08864221b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08a9f3cbf1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08a9f3cbf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07f316a19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07f316a19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07f316a191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07f316a19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08a9f3cbf1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08a9f3cbf1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08a9f3cbf1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08a9f3cbf1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08a9f3cbf1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08a9f3cbf1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d1e19044dfbd84a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d1e19044dfbd84a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093a7c14a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093a7c14a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093a7c14ad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093a7c14ad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3cadd55fb0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3cadd55fb0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08a9f3cbf1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08a9f3cbf1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08a9f3cbf1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108a9f3cbf1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07f316a19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107f316a19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08a9f3cbf1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108a9f3cbf1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3cadd55fb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3cadd55fb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2867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3cadd55fb0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3cadd55fb0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d1e19044dfbd84a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d1e19044dfbd84a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d1e19044dfbd84a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d1e19044dfbd84a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d1e19044dfbd84a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d1e19044dfbd84a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8463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d1e19044dfbd84a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d1e19044dfbd84a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1554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d1e19044dfbd84a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d1e19044dfbd84a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0934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093a7c14ad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093a7c14ad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nurfadhlina@upm.edu.my"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hyperlink" Target="http://putraoer.upm.edu.my/id/eprint/37"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33.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nurfadhlina@upm.edu.m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https://support.microsoft.com/en-us/excel"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a:extLst>
              <a:ext uri="{C183D7F6-B498-43B3-948B-1728B52AA6E4}">
                <adec:decorative xmlns:adec="http://schemas.microsoft.com/office/drawing/2017/decorative" val="1"/>
              </a:ext>
            </a:extLst>
          </p:cNvPr>
          <p:cNvPicPr preferRelativeResize="0"/>
          <p:nvPr/>
        </p:nvPicPr>
        <p:blipFill rotWithShape="1">
          <a:blip r:embed="rId3">
            <a:alphaModFix amt="18000"/>
          </a:blip>
          <a:srcRect t="24908"/>
          <a:stretch/>
        </p:blipFill>
        <p:spPr>
          <a:xfrm>
            <a:off x="630550" y="771550"/>
            <a:ext cx="8089800" cy="3925500"/>
          </a:xfrm>
          <a:prstGeom prst="rect">
            <a:avLst/>
          </a:prstGeom>
          <a:noFill/>
          <a:ln>
            <a:noFill/>
          </a:ln>
        </p:spPr>
      </p:pic>
      <p:sp>
        <p:nvSpPr>
          <p:cNvPr id="55" name="Google Shape;55;p13"/>
          <p:cNvSpPr txBox="1">
            <a:spLocks noGrp="1"/>
          </p:cNvSpPr>
          <p:nvPr>
            <p:ph type="ctrTitle"/>
          </p:nvPr>
        </p:nvSpPr>
        <p:spPr>
          <a:xfrm>
            <a:off x="311708" y="973175"/>
            <a:ext cx="8520600" cy="2052600"/>
          </a:xfrm>
          <a:prstGeom prst="rect">
            <a:avLst/>
          </a:prstGeom>
          <a:solidFill>
            <a:srgbClr val="AEC7C2">
              <a:alpha val="16069"/>
            </a:srgbClr>
          </a:solidFill>
        </p:spPr>
        <p:txBody>
          <a:bodyPr spcFirstLastPara="1" wrap="square" lIns="91425" tIns="91425" rIns="91425" bIns="91425" anchor="b" anchorCtr="0">
            <a:noAutofit/>
          </a:bodyPr>
          <a:lstStyle/>
          <a:p>
            <a:pPr marL="0" lvl="0" indent="0" algn="ctr" rtl="0">
              <a:spcBef>
                <a:spcPts val="0"/>
              </a:spcBef>
              <a:spcAft>
                <a:spcPts val="0"/>
              </a:spcAft>
              <a:buSzPts val="990"/>
              <a:buNone/>
            </a:pPr>
            <a:endParaRPr sz="4310" dirty="0"/>
          </a:p>
          <a:p>
            <a:pPr marL="0" lvl="0" indent="0" algn="ctr" rtl="0">
              <a:spcBef>
                <a:spcPts val="0"/>
              </a:spcBef>
              <a:spcAft>
                <a:spcPts val="0"/>
              </a:spcAft>
              <a:buSzPts val="990"/>
              <a:buNone/>
            </a:pPr>
            <a:r>
              <a:rPr lang="en" sz="3909" dirty="0"/>
              <a:t>Module 2:</a:t>
            </a:r>
            <a:endParaRPr sz="3909" dirty="0"/>
          </a:p>
          <a:p>
            <a:pPr marL="0" lvl="0" indent="0" algn="ctr" rtl="0">
              <a:spcBef>
                <a:spcPts val="0"/>
              </a:spcBef>
              <a:spcAft>
                <a:spcPts val="0"/>
              </a:spcAft>
              <a:buSzPts val="990"/>
              <a:buNone/>
            </a:pPr>
            <a:r>
              <a:rPr lang="en" sz="3909" dirty="0"/>
              <a:t>Exploratory Data Analysis on Assessment Records using Excel</a:t>
            </a:r>
            <a:endParaRPr sz="3909" dirty="0"/>
          </a:p>
        </p:txBody>
      </p:sp>
      <p:sp>
        <p:nvSpPr>
          <p:cNvPr id="56" name="Google Shape;56;p13"/>
          <p:cNvSpPr txBox="1">
            <a:spLocks noGrp="1"/>
          </p:cNvSpPr>
          <p:nvPr>
            <p:ph type="subTitle" idx="1"/>
          </p:nvPr>
        </p:nvSpPr>
        <p:spPr>
          <a:xfrm>
            <a:off x="311700" y="3037325"/>
            <a:ext cx="8520600" cy="1363800"/>
          </a:xfrm>
          <a:prstGeom prst="rect">
            <a:avLst/>
          </a:prstGeom>
        </p:spPr>
        <p:txBody>
          <a:bodyPr spcFirstLastPara="1" wrap="square" lIns="91425" tIns="91425" rIns="91425" bIns="91425" anchor="t" anchorCtr="0">
            <a:normAutofit/>
          </a:bodyPr>
          <a:lstStyle/>
          <a:p>
            <a:pPr marL="0" lvl="0" indent="0" algn="ctr" rtl="0">
              <a:lnSpc>
                <a:spcPct val="80000"/>
              </a:lnSpc>
              <a:spcBef>
                <a:spcPts val="0"/>
              </a:spcBef>
              <a:spcAft>
                <a:spcPts val="0"/>
              </a:spcAft>
              <a:buSzPts val="688"/>
              <a:buNone/>
            </a:pPr>
            <a:r>
              <a:rPr lang="en" sz="1350" dirty="0"/>
              <a:t>By</a:t>
            </a:r>
            <a:endParaRPr sz="1350" dirty="0"/>
          </a:p>
          <a:p>
            <a:pPr marL="0" lvl="0" indent="0" algn="ctr" rtl="0">
              <a:lnSpc>
                <a:spcPct val="80000"/>
              </a:lnSpc>
              <a:spcBef>
                <a:spcPts val="0"/>
              </a:spcBef>
              <a:spcAft>
                <a:spcPts val="0"/>
              </a:spcAft>
              <a:buSzPts val="688"/>
              <a:buNone/>
            </a:pPr>
            <a:r>
              <a:rPr lang="en" sz="1350"/>
              <a:t>Associate </a:t>
            </a:r>
            <a:r>
              <a:rPr lang="en" sz="1350" dirty="0"/>
              <a:t>Prof. Ts. Dr. Nurfadhlina Mohd Sharef</a:t>
            </a:r>
            <a:endParaRPr sz="1350" dirty="0"/>
          </a:p>
          <a:p>
            <a:pPr marL="0" lvl="0" indent="0" algn="ctr" rtl="0">
              <a:lnSpc>
                <a:spcPct val="80000"/>
              </a:lnSpc>
              <a:spcBef>
                <a:spcPts val="0"/>
              </a:spcBef>
              <a:spcAft>
                <a:spcPts val="0"/>
              </a:spcAft>
              <a:buSzPts val="688"/>
              <a:buNone/>
            </a:pPr>
            <a:r>
              <a:rPr lang="en" sz="1350" dirty="0"/>
              <a:t>Faculty of Computer Science and Information Technology</a:t>
            </a:r>
            <a:endParaRPr sz="1350" dirty="0"/>
          </a:p>
          <a:p>
            <a:pPr marL="0" lvl="0" indent="0" algn="ctr" rtl="0">
              <a:lnSpc>
                <a:spcPct val="80000"/>
              </a:lnSpc>
              <a:spcBef>
                <a:spcPts val="0"/>
              </a:spcBef>
              <a:spcAft>
                <a:spcPts val="0"/>
              </a:spcAft>
              <a:buSzPts val="688"/>
              <a:buNone/>
            </a:pPr>
            <a:r>
              <a:rPr lang="en" sz="1350" dirty="0"/>
              <a:t>Universiti Putra Malaysia</a:t>
            </a:r>
            <a:endParaRPr sz="1350" dirty="0"/>
          </a:p>
          <a:p>
            <a:pPr marL="0" lvl="0" indent="0" algn="ctr" rtl="0">
              <a:lnSpc>
                <a:spcPct val="80000"/>
              </a:lnSpc>
              <a:spcBef>
                <a:spcPts val="0"/>
              </a:spcBef>
              <a:spcAft>
                <a:spcPts val="0"/>
              </a:spcAft>
              <a:buSzPts val="688"/>
              <a:buNone/>
            </a:pPr>
            <a:r>
              <a:rPr lang="en" sz="1350" u="sng" dirty="0">
                <a:solidFill>
                  <a:schemeClr val="hlink"/>
                </a:solidFill>
                <a:hlinkClick r:id="rId4"/>
              </a:rPr>
              <a:t>nurfadhlina@upm.edu.my</a:t>
            </a:r>
            <a:r>
              <a:rPr lang="en" sz="1350" dirty="0"/>
              <a:t> </a:t>
            </a:r>
            <a:endParaRPr sz="1350" dirty="0"/>
          </a:p>
        </p:txBody>
      </p:sp>
      <p:pic>
        <p:nvPicPr>
          <p:cNvPr id="57" name="Google Shape;57;p13" descr="UPM Logo and Putra OER Logo"/>
          <p:cNvPicPr preferRelativeResize="0"/>
          <p:nvPr/>
        </p:nvPicPr>
        <p:blipFill>
          <a:blip r:embed="rId5">
            <a:alphaModFix/>
          </a:blip>
          <a:stretch>
            <a:fillRect/>
          </a:stretch>
        </p:blipFill>
        <p:spPr>
          <a:xfrm>
            <a:off x="2607225" y="304701"/>
            <a:ext cx="4243475" cy="841950"/>
          </a:xfrm>
          <a:prstGeom prst="rect">
            <a:avLst/>
          </a:prstGeom>
          <a:noFill/>
          <a:ln>
            <a:noFill/>
          </a:ln>
        </p:spPr>
      </p:pic>
      <p:pic>
        <p:nvPicPr>
          <p:cNvPr id="6" name="Picture 2" descr="About CC Licenses - Creative Commons">
            <a:extLst>
              <a:ext uri="{FF2B5EF4-FFF2-40B4-BE49-F238E27FC236}">
                <a16:creationId xmlns:a16="http://schemas.microsoft.com/office/drawing/2014/main" id="{8C5A5E57-27F6-51D0-9028-4DC507BD07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9129" y="4028115"/>
            <a:ext cx="1065742" cy="3730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14EF80-ACE1-A4C1-E975-A0768DB96EC5}"/>
              </a:ext>
            </a:extLst>
          </p:cNvPr>
          <p:cNvSpPr>
            <a:spLocks noGrp="1"/>
          </p:cNvSpPr>
          <p:nvPr>
            <p:ph type="title"/>
          </p:nvPr>
        </p:nvSpPr>
        <p:spPr>
          <a:xfrm>
            <a:off x="311700" y="1205454"/>
            <a:ext cx="8520600" cy="841800"/>
          </a:xfrm>
        </p:spPr>
        <p:txBody>
          <a:bodyPr/>
          <a:lstStyle/>
          <a:p>
            <a:r>
              <a:rPr lang="en-MY" dirty="0"/>
              <a:t>Activity Time!</a:t>
            </a:r>
          </a:p>
        </p:txBody>
      </p:sp>
      <p:sp>
        <p:nvSpPr>
          <p:cNvPr id="4" name="Slide Number Placeholder 3">
            <a:extLst>
              <a:ext uri="{FF2B5EF4-FFF2-40B4-BE49-F238E27FC236}">
                <a16:creationId xmlns:a16="http://schemas.microsoft.com/office/drawing/2014/main" id="{953DECAD-F4DD-7D01-CDB0-4A04CA6DDE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pic>
        <p:nvPicPr>
          <p:cNvPr id="5" name="Google Shape;119;p18">
            <a:extLst>
              <a:ext uri="{FF2B5EF4-FFF2-40B4-BE49-F238E27FC236}">
                <a16:creationId xmlns:a16="http://schemas.microsoft.com/office/drawing/2014/main" id="{9CECECB1-AF42-EB90-A40D-77C4148CCC34}"/>
              </a:ext>
              <a:ext uri="{C183D7F6-B498-43B3-948B-1728B52AA6E4}">
                <adec:decorative xmlns:adec="http://schemas.microsoft.com/office/drawing/2017/decorative" val="1"/>
              </a:ext>
            </a:extLst>
          </p:cNvPr>
          <p:cNvPicPr preferRelativeResize="0"/>
          <p:nvPr/>
        </p:nvPicPr>
        <p:blipFill>
          <a:blip r:embed="rId2">
            <a:alphaModFix/>
          </a:blip>
          <a:stretch>
            <a:fillRect/>
          </a:stretch>
        </p:blipFill>
        <p:spPr>
          <a:xfrm>
            <a:off x="6720634" y="121392"/>
            <a:ext cx="2300524" cy="456450"/>
          </a:xfrm>
          <a:prstGeom prst="rect">
            <a:avLst/>
          </a:prstGeom>
          <a:noFill/>
          <a:ln>
            <a:noFill/>
          </a:ln>
        </p:spPr>
      </p:pic>
      <p:sp>
        <p:nvSpPr>
          <p:cNvPr id="7" name="TextBox 6">
            <a:extLst>
              <a:ext uri="{FF2B5EF4-FFF2-40B4-BE49-F238E27FC236}">
                <a16:creationId xmlns:a16="http://schemas.microsoft.com/office/drawing/2014/main" id="{9A6F53CF-8154-9DC9-8C30-56598B70A3D8}"/>
              </a:ext>
            </a:extLst>
          </p:cNvPr>
          <p:cNvSpPr txBox="1"/>
          <p:nvPr/>
        </p:nvSpPr>
        <p:spPr>
          <a:xfrm>
            <a:off x="612183" y="2316997"/>
            <a:ext cx="8338088" cy="1169551"/>
          </a:xfrm>
          <a:prstGeom prst="rect">
            <a:avLst/>
          </a:prstGeom>
          <a:solidFill>
            <a:schemeClr val="accent1">
              <a:lumMod val="20000"/>
              <a:lumOff val="80000"/>
            </a:schemeClr>
          </a:solidFill>
        </p:spPr>
        <p:txBody>
          <a:bodyPr wrap="square" rtlCol="0">
            <a:spAutoFit/>
          </a:bodyPr>
          <a:lstStyle/>
          <a:p>
            <a:r>
              <a:rPr lang="en-MY" dirty="0"/>
              <a:t>Now that you are familiar with the functions that can be used in Microsoft Excel for data analysis, let’s do some activities using Microsoft Excel!</a:t>
            </a:r>
          </a:p>
          <a:p>
            <a:endParaRPr lang="en-MY" dirty="0"/>
          </a:p>
          <a:p>
            <a:r>
              <a:rPr lang="en-MY" dirty="0"/>
              <a:t>12 activities have been prepared for you, as basic learning analytics task. The remaining of this slide presentation contains step-by-step activities based on an example assessment records. </a:t>
            </a:r>
          </a:p>
        </p:txBody>
      </p:sp>
    </p:spTree>
    <p:extLst>
      <p:ext uri="{BB962C8B-B14F-4D97-AF65-F5344CB8AC3E}">
        <p14:creationId xmlns:p14="http://schemas.microsoft.com/office/powerpoint/2010/main" val="1096450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Example data 1: Assessment Record</a:t>
            </a:r>
            <a:endParaRPr dirty="0"/>
          </a:p>
        </p:txBody>
      </p:sp>
      <p:pic>
        <p:nvPicPr>
          <p:cNvPr id="126" name="Google Shape;126;p19" descr="Example Excel Data"/>
          <p:cNvPicPr preferRelativeResize="0"/>
          <p:nvPr/>
        </p:nvPicPr>
        <p:blipFill rotWithShape="1">
          <a:blip r:embed="rId3">
            <a:alphaModFix/>
          </a:blip>
          <a:srcRect r="71382" b="46740"/>
          <a:stretch/>
        </p:blipFill>
        <p:spPr>
          <a:xfrm>
            <a:off x="311700" y="1017725"/>
            <a:ext cx="4005176" cy="3084601"/>
          </a:xfrm>
          <a:prstGeom prst="rect">
            <a:avLst/>
          </a:prstGeom>
          <a:noFill/>
          <a:ln w="9525" cap="flat" cmpd="sng">
            <a:solidFill>
              <a:schemeClr val="dk2"/>
            </a:solidFill>
            <a:prstDash val="solid"/>
            <a:round/>
            <a:headEnd type="none" w="sm" len="sm"/>
            <a:tailEnd type="none" w="sm" len="sm"/>
          </a:ln>
        </p:spPr>
      </p:pic>
      <p:sp>
        <p:nvSpPr>
          <p:cNvPr id="125" name="Google Shape;125;p19"/>
          <p:cNvSpPr txBox="1">
            <a:spLocks noGrp="1"/>
          </p:cNvSpPr>
          <p:nvPr>
            <p:ph type="body" idx="1"/>
          </p:nvPr>
        </p:nvSpPr>
        <p:spPr>
          <a:xfrm>
            <a:off x="4477600" y="1000075"/>
            <a:ext cx="4354800" cy="3084600"/>
          </a:xfrm>
          <a:prstGeom prst="rect">
            <a:avLst/>
          </a:prstGeom>
          <a:solidFill>
            <a:srgbClr val="351C75"/>
          </a:solidFill>
        </p:spPr>
        <p:txBody>
          <a:bodyPr spcFirstLastPara="1" wrap="square" lIns="91425" tIns="91425" rIns="91425" bIns="91425" anchor="t" anchorCtr="0">
            <a:noAutofit/>
          </a:bodyPr>
          <a:lstStyle/>
          <a:p>
            <a:pPr marL="0" lvl="0" indent="0" algn="l" rtl="0">
              <a:lnSpc>
                <a:spcPct val="95000"/>
              </a:lnSpc>
              <a:spcBef>
                <a:spcPts val="0"/>
              </a:spcBef>
              <a:spcAft>
                <a:spcPts val="0"/>
              </a:spcAft>
              <a:buNone/>
            </a:pPr>
            <a:r>
              <a:rPr lang="en" sz="1300">
                <a:solidFill>
                  <a:schemeClr val="lt1"/>
                </a:solidFill>
              </a:rPr>
              <a:t>Assessment record is one of the most common forms of data used for learning analytics because academic institutions usually keep the scores information. The scores are also used as the key performance indicator, not just for the learner, but also the instructor and the institution. </a:t>
            </a:r>
            <a:endParaRPr sz="1300">
              <a:solidFill>
                <a:schemeClr val="lt1"/>
              </a:solidFill>
            </a:endParaRPr>
          </a:p>
          <a:p>
            <a:pPr marL="0" lvl="0" indent="0" algn="l" rtl="0">
              <a:lnSpc>
                <a:spcPct val="95000"/>
              </a:lnSpc>
              <a:spcBef>
                <a:spcPts val="1200"/>
              </a:spcBef>
              <a:spcAft>
                <a:spcPts val="0"/>
              </a:spcAft>
              <a:buNone/>
            </a:pPr>
            <a:r>
              <a:rPr lang="en" sz="1300">
                <a:solidFill>
                  <a:schemeClr val="lt1"/>
                </a:solidFill>
              </a:rPr>
              <a:t>Therefore, typically some analytics mechanism is adopted such as using Excel template, developing a dedicated system or subscribing to a service. </a:t>
            </a:r>
            <a:endParaRPr sz="1300">
              <a:solidFill>
                <a:schemeClr val="lt1"/>
              </a:solidFill>
            </a:endParaRPr>
          </a:p>
          <a:p>
            <a:pPr marL="0" lvl="0" indent="0" algn="l" rtl="0">
              <a:lnSpc>
                <a:spcPct val="95000"/>
              </a:lnSpc>
              <a:spcBef>
                <a:spcPts val="1200"/>
              </a:spcBef>
              <a:spcAft>
                <a:spcPts val="1200"/>
              </a:spcAft>
              <a:buNone/>
            </a:pPr>
            <a:r>
              <a:rPr lang="en" sz="1300">
                <a:solidFill>
                  <a:schemeClr val="lt1"/>
                </a:solidFill>
              </a:rPr>
              <a:t>The figure on the left shows a snippet of recorded scores by a batch of anonymised students in the PutraMOOC data analytics course. The columns are the assessment types and weight, while the rows are the scores for each student.</a:t>
            </a:r>
            <a:endParaRPr sz="1300">
              <a:solidFill>
                <a:schemeClr val="lt1"/>
              </a:solidFill>
            </a:endParaRPr>
          </a:p>
        </p:txBody>
      </p:sp>
      <p:sp>
        <p:nvSpPr>
          <p:cNvPr id="127" name="Google Shape;127;p19"/>
          <p:cNvSpPr txBox="1"/>
          <p:nvPr/>
        </p:nvSpPr>
        <p:spPr>
          <a:xfrm>
            <a:off x="311700" y="4236500"/>
            <a:ext cx="4879500" cy="76325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200" dirty="0">
                <a:solidFill>
                  <a:schemeClr val="tx1"/>
                </a:solidFill>
              </a:rPr>
              <a:t>Download the </a:t>
            </a:r>
            <a:r>
              <a:rPr lang="en" sz="1200" b="1" dirty="0">
                <a:solidFill>
                  <a:schemeClr val="tx1"/>
                </a:solidFill>
              </a:rPr>
              <a:t>raw and processed assessment records using the activities in this file at </a:t>
            </a:r>
            <a:r>
              <a:rPr lang="en" sz="1200" u="sng" dirty="0">
                <a:solidFill>
                  <a:schemeClr val="tx1"/>
                </a:solidFill>
                <a:hlinkClick r:id="rId4">
                  <a:extLst>
                    <a:ext uri="{A12FA001-AC4F-418D-AE19-62706E023703}">
                      <ahyp:hlinkClr xmlns:ahyp="http://schemas.microsoft.com/office/drawing/2018/hyperlinkcolor" val="tx"/>
                    </a:ext>
                  </a:extLst>
                </a:hlinkClick>
              </a:rPr>
              <a:t>http://putraoer.upm.edu.my/id/eprint/37</a:t>
            </a:r>
            <a:r>
              <a:rPr lang="en" sz="1200" dirty="0">
                <a:solidFill>
                  <a:schemeClr val="tx1"/>
                </a:solidFill>
              </a:rPr>
              <a:t> </a:t>
            </a:r>
            <a:endParaRPr dirty="0">
              <a:solidFill>
                <a:schemeClr val="tx1"/>
              </a:solidFill>
            </a:endParaRPr>
          </a:p>
        </p:txBody>
      </p:sp>
      <p:sp>
        <p:nvSpPr>
          <p:cNvPr id="128" name="Google Shape;128;p19">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pic>
        <p:nvPicPr>
          <p:cNvPr id="129" name="Google Shape;129;p19">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727301" y="132824"/>
            <a:ext cx="2300524" cy="456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Activity 1: Questioning techniques</a:t>
            </a:r>
            <a:endParaRPr dirty="0"/>
          </a:p>
        </p:txBody>
      </p:sp>
      <p:sp>
        <p:nvSpPr>
          <p:cNvPr id="135" name="Google Shape;135;p20"/>
          <p:cNvSpPr txBox="1">
            <a:spLocks noGrp="1"/>
          </p:cNvSpPr>
          <p:nvPr>
            <p:ph type="body" idx="1"/>
          </p:nvPr>
        </p:nvSpPr>
        <p:spPr>
          <a:xfrm>
            <a:off x="311700" y="10762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Create questions as a driver of your exploration. Identify possible visualization and insights to be gained. Examples are as shown below.</a:t>
            </a:r>
            <a:endParaRPr/>
          </a:p>
        </p:txBody>
      </p:sp>
      <p:graphicFrame>
        <p:nvGraphicFramePr>
          <p:cNvPr id="136" name="Google Shape;136;p20"/>
          <p:cNvGraphicFramePr/>
          <p:nvPr>
            <p:extLst>
              <p:ext uri="{D42A27DB-BD31-4B8C-83A1-F6EECF244321}">
                <p14:modId xmlns:p14="http://schemas.microsoft.com/office/powerpoint/2010/main" val="737572824"/>
              </p:ext>
            </p:extLst>
          </p:nvPr>
        </p:nvGraphicFramePr>
        <p:xfrm>
          <a:off x="311700" y="1996340"/>
          <a:ext cx="4244575" cy="2910720"/>
        </p:xfrm>
        <a:graphic>
          <a:graphicData uri="http://schemas.openxmlformats.org/drawingml/2006/table">
            <a:tbl>
              <a:tblPr firstRow="1">
                <a:noFill/>
                <a:tableStyleId>{00C3D078-F398-4A7D-BCD2-71952890D4B8}</a:tableStyleId>
              </a:tblPr>
              <a:tblGrid>
                <a:gridCol w="1953425">
                  <a:extLst>
                    <a:ext uri="{9D8B030D-6E8A-4147-A177-3AD203B41FA5}">
                      <a16:colId xmlns:a16="http://schemas.microsoft.com/office/drawing/2014/main" val="20000"/>
                    </a:ext>
                  </a:extLst>
                </a:gridCol>
                <a:gridCol w="1105400">
                  <a:extLst>
                    <a:ext uri="{9D8B030D-6E8A-4147-A177-3AD203B41FA5}">
                      <a16:colId xmlns:a16="http://schemas.microsoft.com/office/drawing/2014/main" val="20001"/>
                    </a:ext>
                  </a:extLst>
                </a:gridCol>
                <a:gridCol w="1185750">
                  <a:extLst>
                    <a:ext uri="{9D8B030D-6E8A-4147-A177-3AD203B41FA5}">
                      <a16:colId xmlns:a16="http://schemas.microsoft.com/office/drawing/2014/main" val="20002"/>
                    </a:ext>
                  </a:extLst>
                </a:gridCol>
              </a:tblGrid>
              <a:tr h="315325">
                <a:tc>
                  <a:txBody>
                    <a:bodyPr/>
                    <a:lstStyle/>
                    <a:p>
                      <a:pPr marL="0" lvl="0" indent="0" algn="ctr" rtl="0">
                        <a:spcBef>
                          <a:spcPts val="0"/>
                        </a:spcBef>
                        <a:spcAft>
                          <a:spcPts val="0"/>
                        </a:spcAft>
                        <a:buNone/>
                      </a:pPr>
                      <a:r>
                        <a:rPr lang="en" sz="1100" b="1"/>
                        <a:t>Questions</a:t>
                      </a:r>
                      <a:endParaRPr sz="1100" b="1"/>
                    </a:p>
                  </a:txBody>
                  <a:tcPr marL="91425" marR="91425" marT="91425" marB="91425">
                    <a:solidFill>
                      <a:srgbClr val="BDE9FC">
                        <a:alpha val="37250"/>
                      </a:srgbClr>
                    </a:solidFill>
                  </a:tcPr>
                </a:tc>
                <a:tc>
                  <a:txBody>
                    <a:bodyPr/>
                    <a:lstStyle/>
                    <a:p>
                      <a:pPr marL="0" lvl="0" indent="0" algn="ctr" rtl="0">
                        <a:spcBef>
                          <a:spcPts val="0"/>
                        </a:spcBef>
                        <a:spcAft>
                          <a:spcPts val="0"/>
                        </a:spcAft>
                        <a:buNone/>
                      </a:pPr>
                      <a:r>
                        <a:rPr lang="en" sz="1100" b="1">
                          <a:solidFill>
                            <a:srgbClr val="111111"/>
                          </a:solidFill>
                        </a:rPr>
                        <a:t>Metrics</a:t>
                      </a:r>
                      <a:endParaRPr sz="1100" b="1"/>
                    </a:p>
                  </a:txBody>
                  <a:tcPr marL="91425" marR="91425" marT="91425" marB="91425">
                    <a:solidFill>
                      <a:srgbClr val="BDE9FC">
                        <a:alpha val="37250"/>
                      </a:srgbClr>
                    </a:solidFill>
                  </a:tcPr>
                </a:tc>
                <a:tc>
                  <a:txBody>
                    <a:bodyPr/>
                    <a:lstStyle/>
                    <a:p>
                      <a:pPr marL="0" lvl="0" indent="0" algn="ctr" rtl="0">
                        <a:spcBef>
                          <a:spcPts val="0"/>
                        </a:spcBef>
                        <a:spcAft>
                          <a:spcPts val="0"/>
                        </a:spcAft>
                        <a:buNone/>
                      </a:pPr>
                      <a:r>
                        <a:rPr lang="en" sz="1100" b="1"/>
                        <a:t>Visualization</a:t>
                      </a:r>
                      <a:endParaRPr sz="1100" b="1"/>
                    </a:p>
                  </a:txBody>
                  <a:tcPr marL="91425" marR="91425" marT="91425" marB="91425">
                    <a:solidFill>
                      <a:srgbClr val="BDE9FC">
                        <a:alpha val="37250"/>
                      </a:srgbClr>
                    </a:solidFill>
                  </a:tcPr>
                </a:tc>
                <a:extLst>
                  <a:ext uri="{0D108BD9-81ED-4DB2-BD59-A6C34878D82A}">
                    <a16:rowId xmlns:a16="http://schemas.microsoft.com/office/drawing/2014/main" val="10000"/>
                  </a:ext>
                </a:extLst>
              </a:tr>
              <a:tr h="777200">
                <a:tc>
                  <a:txBody>
                    <a:bodyPr/>
                    <a:lstStyle/>
                    <a:p>
                      <a:pPr marL="0" lvl="0" indent="0" algn="l" rtl="0">
                        <a:spcBef>
                          <a:spcPts val="0"/>
                        </a:spcBef>
                        <a:spcAft>
                          <a:spcPts val="0"/>
                        </a:spcAft>
                        <a:buNone/>
                      </a:pPr>
                      <a:r>
                        <a:rPr lang="en" sz="1100">
                          <a:solidFill>
                            <a:srgbClr val="111111"/>
                          </a:solidFill>
                        </a:rPr>
                        <a:t>What is the average, maximum, minimum, variance and stdev marks in each assessment?</a:t>
                      </a:r>
                      <a:endParaRPr sz="11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100">
                          <a:solidFill>
                            <a:schemeClr val="dk1"/>
                          </a:solidFill>
                        </a:rPr>
                        <a:t>Average, Max, Min, var, Stdev</a:t>
                      </a:r>
                      <a:endParaRPr sz="1100"/>
                    </a:p>
                  </a:txBody>
                  <a:tcPr marL="91425" marR="91425" marT="91425" marB="91425"/>
                </a:tc>
                <a:tc>
                  <a:txBody>
                    <a:bodyPr/>
                    <a:lstStyle/>
                    <a:p>
                      <a:pPr marL="0" lvl="0" indent="0" algn="l" rtl="0">
                        <a:spcBef>
                          <a:spcPts val="0"/>
                        </a:spcBef>
                        <a:spcAft>
                          <a:spcPts val="0"/>
                        </a:spcAft>
                        <a:buNone/>
                      </a:pPr>
                      <a:r>
                        <a:rPr lang="en" sz="1100"/>
                        <a:t>Table</a:t>
                      </a:r>
                      <a:endParaRPr sz="1100"/>
                    </a:p>
                  </a:txBody>
                  <a:tcPr marL="91425" marR="91425" marT="91425" marB="91425"/>
                </a:tc>
                <a:extLst>
                  <a:ext uri="{0D108BD9-81ED-4DB2-BD59-A6C34878D82A}">
                    <a16:rowId xmlns:a16="http://schemas.microsoft.com/office/drawing/2014/main" val="10001"/>
                  </a:ext>
                </a:extLst>
              </a:tr>
              <a:tr h="731500">
                <a:tc>
                  <a:txBody>
                    <a:bodyPr/>
                    <a:lstStyle/>
                    <a:p>
                      <a:pPr marL="0" lvl="0" indent="0" algn="l" rtl="0">
                        <a:spcBef>
                          <a:spcPts val="0"/>
                        </a:spcBef>
                        <a:spcAft>
                          <a:spcPts val="0"/>
                        </a:spcAft>
                        <a:buNone/>
                      </a:pPr>
                      <a:r>
                        <a:rPr lang="en" sz="1100">
                          <a:solidFill>
                            <a:srgbClr val="111111"/>
                          </a:solidFill>
                        </a:rPr>
                        <a:t>How many students have scored more than the average score in each assessment?</a:t>
                      </a:r>
                      <a:endParaRPr sz="1100"/>
                    </a:p>
                  </a:txBody>
                  <a:tcPr marL="91425" marR="91425" marT="91425" marB="91425"/>
                </a:tc>
                <a:tc>
                  <a:txBody>
                    <a:bodyPr/>
                    <a:lstStyle/>
                    <a:p>
                      <a:pPr marL="0" lvl="0" indent="0" algn="l" rtl="0">
                        <a:spcBef>
                          <a:spcPts val="0"/>
                        </a:spcBef>
                        <a:spcAft>
                          <a:spcPts val="0"/>
                        </a:spcAft>
                        <a:buNone/>
                      </a:pPr>
                      <a:r>
                        <a:rPr lang="en" sz="1100"/>
                        <a:t>Frequency</a:t>
                      </a:r>
                      <a:endParaRPr sz="1100"/>
                    </a:p>
                  </a:txBody>
                  <a:tcPr marL="91425" marR="91425" marT="91425" marB="91425"/>
                </a:tc>
                <a:tc>
                  <a:txBody>
                    <a:bodyPr/>
                    <a:lstStyle/>
                    <a:p>
                      <a:pPr marL="0" lvl="0" indent="0" algn="l" rtl="0">
                        <a:spcBef>
                          <a:spcPts val="0"/>
                        </a:spcBef>
                        <a:spcAft>
                          <a:spcPts val="0"/>
                        </a:spcAft>
                        <a:buNone/>
                      </a:pPr>
                      <a:r>
                        <a:rPr lang="en" sz="1100"/>
                        <a:t>Bar chart</a:t>
                      </a:r>
                      <a:endParaRPr sz="1100"/>
                    </a:p>
                  </a:txBody>
                  <a:tcPr marL="91425" marR="91425" marT="91425" marB="91425"/>
                </a:tc>
                <a:extLst>
                  <a:ext uri="{0D108BD9-81ED-4DB2-BD59-A6C34878D82A}">
                    <a16:rowId xmlns:a16="http://schemas.microsoft.com/office/drawing/2014/main" val="10002"/>
                  </a:ext>
                </a:extLst>
              </a:tr>
              <a:tr h="579100">
                <a:tc>
                  <a:txBody>
                    <a:bodyPr/>
                    <a:lstStyle/>
                    <a:p>
                      <a:pPr marL="0" lvl="0" indent="0" algn="l" rtl="0">
                        <a:spcBef>
                          <a:spcPts val="0"/>
                        </a:spcBef>
                        <a:spcAft>
                          <a:spcPts val="0"/>
                        </a:spcAft>
                        <a:buNone/>
                      </a:pPr>
                      <a:r>
                        <a:rPr lang="en" sz="1100">
                          <a:solidFill>
                            <a:srgbClr val="111111"/>
                          </a:solidFill>
                        </a:rPr>
                        <a:t>How many students obtained more than 65% of each assessment’s maximum score?</a:t>
                      </a:r>
                      <a:endParaRPr sz="1100"/>
                    </a:p>
                  </a:txBody>
                  <a:tcPr marL="91425" marR="91425" marT="91425" marB="91425"/>
                </a:tc>
                <a:tc>
                  <a:txBody>
                    <a:bodyPr/>
                    <a:lstStyle/>
                    <a:p>
                      <a:pPr marL="0" lvl="0" indent="0" algn="l" rtl="0">
                        <a:spcBef>
                          <a:spcPts val="0"/>
                        </a:spcBef>
                        <a:spcAft>
                          <a:spcPts val="0"/>
                        </a:spcAft>
                        <a:buNone/>
                      </a:pPr>
                      <a:r>
                        <a:rPr lang="en" sz="1100"/>
                        <a:t>Frequency, Percentage</a:t>
                      </a:r>
                      <a:endParaRPr sz="11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100" dirty="0">
                          <a:solidFill>
                            <a:schemeClr val="dk1"/>
                          </a:solidFill>
                        </a:rPr>
                        <a:t>Bar chart</a:t>
                      </a:r>
                      <a:endParaRPr sz="1100" dirty="0"/>
                    </a:p>
                  </a:txBody>
                  <a:tcPr marL="91425" marR="91425" marT="91425" marB="91425"/>
                </a:tc>
                <a:extLst>
                  <a:ext uri="{0D108BD9-81ED-4DB2-BD59-A6C34878D82A}">
                    <a16:rowId xmlns:a16="http://schemas.microsoft.com/office/drawing/2014/main" val="10003"/>
                  </a:ext>
                </a:extLst>
              </a:tr>
            </a:tbl>
          </a:graphicData>
        </a:graphic>
      </p:graphicFrame>
      <p:graphicFrame>
        <p:nvGraphicFramePr>
          <p:cNvPr id="137" name="Google Shape;137;p20"/>
          <p:cNvGraphicFramePr/>
          <p:nvPr>
            <p:extLst>
              <p:ext uri="{D42A27DB-BD31-4B8C-83A1-F6EECF244321}">
                <p14:modId xmlns:p14="http://schemas.microsoft.com/office/powerpoint/2010/main" val="1521297371"/>
              </p:ext>
            </p:extLst>
          </p:nvPr>
        </p:nvGraphicFramePr>
        <p:xfrm>
          <a:off x="4742250" y="2001245"/>
          <a:ext cx="4244575" cy="2712600"/>
        </p:xfrm>
        <a:graphic>
          <a:graphicData uri="http://schemas.openxmlformats.org/drawingml/2006/table">
            <a:tbl>
              <a:tblPr firstRow="1">
                <a:noFill/>
                <a:tableStyleId>{00C3D078-F398-4A7D-BCD2-71952890D4B8}</a:tableStyleId>
              </a:tblPr>
              <a:tblGrid>
                <a:gridCol w="1953425">
                  <a:extLst>
                    <a:ext uri="{9D8B030D-6E8A-4147-A177-3AD203B41FA5}">
                      <a16:colId xmlns:a16="http://schemas.microsoft.com/office/drawing/2014/main" val="20000"/>
                    </a:ext>
                  </a:extLst>
                </a:gridCol>
                <a:gridCol w="1105400">
                  <a:extLst>
                    <a:ext uri="{9D8B030D-6E8A-4147-A177-3AD203B41FA5}">
                      <a16:colId xmlns:a16="http://schemas.microsoft.com/office/drawing/2014/main" val="20001"/>
                    </a:ext>
                  </a:extLst>
                </a:gridCol>
                <a:gridCol w="1185750">
                  <a:extLst>
                    <a:ext uri="{9D8B030D-6E8A-4147-A177-3AD203B41FA5}">
                      <a16:colId xmlns:a16="http://schemas.microsoft.com/office/drawing/2014/main" val="20002"/>
                    </a:ext>
                  </a:extLst>
                </a:gridCol>
              </a:tblGrid>
              <a:tr h="315325">
                <a:tc>
                  <a:txBody>
                    <a:bodyPr/>
                    <a:lstStyle/>
                    <a:p>
                      <a:pPr marL="0" lvl="0" indent="0" algn="ctr" rtl="0">
                        <a:spcBef>
                          <a:spcPts val="0"/>
                        </a:spcBef>
                        <a:spcAft>
                          <a:spcPts val="0"/>
                        </a:spcAft>
                        <a:buNone/>
                      </a:pPr>
                      <a:r>
                        <a:rPr lang="en" sz="1100" b="1"/>
                        <a:t>Questions</a:t>
                      </a:r>
                      <a:endParaRPr sz="1100" b="1"/>
                    </a:p>
                  </a:txBody>
                  <a:tcPr marL="91425" marR="91425" marT="91425" marB="91425">
                    <a:solidFill>
                      <a:srgbClr val="BDE9FC">
                        <a:alpha val="37250"/>
                      </a:srgbClr>
                    </a:solidFill>
                  </a:tcPr>
                </a:tc>
                <a:tc>
                  <a:txBody>
                    <a:bodyPr/>
                    <a:lstStyle/>
                    <a:p>
                      <a:pPr marL="0" lvl="0" indent="0" algn="ctr" rtl="0">
                        <a:spcBef>
                          <a:spcPts val="0"/>
                        </a:spcBef>
                        <a:spcAft>
                          <a:spcPts val="0"/>
                        </a:spcAft>
                        <a:buNone/>
                      </a:pPr>
                      <a:r>
                        <a:rPr lang="en" sz="1100" b="1">
                          <a:solidFill>
                            <a:srgbClr val="111111"/>
                          </a:solidFill>
                        </a:rPr>
                        <a:t>Metrics</a:t>
                      </a:r>
                      <a:endParaRPr sz="1100" b="1"/>
                    </a:p>
                  </a:txBody>
                  <a:tcPr marL="91425" marR="91425" marT="91425" marB="91425">
                    <a:solidFill>
                      <a:srgbClr val="BDE9FC">
                        <a:alpha val="37250"/>
                      </a:srgbClr>
                    </a:solidFill>
                  </a:tcPr>
                </a:tc>
                <a:tc>
                  <a:txBody>
                    <a:bodyPr/>
                    <a:lstStyle/>
                    <a:p>
                      <a:pPr marL="0" lvl="0" indent="0" algn="ctr" rtl="0">
                        <a:spcBef>
                          <a:spcPts val="0"/>
                        </a:spcBef>
                        <a:spcAft>
                          <a:spcPts val="0"/>
                        </a:spcAft>
                        <a:buNone/>
                      </a:pPr>
                      <a:r>
                        <a:rPr lang="en" sz="1100" b="1"/>
                        <a:t>Visualization</a:t>
                      </a:r>
                      <a:endParaRPr sz="1100" b="1"/>
                    </a:p>
                  </a:txBody>
                  <a:tcPr marL="91425" marR="91425" marT="91425" marB="91425">
                    <a:solidFill>
                      <a:srgbClr val="BDE9FC">
                        <a:alpha val="37250"/>
                      </a:srgbClr>
                    </a:solidFill>
                  </a:tcPr>
                </a:tc>
                <a:extLst>
                  <a:ext uri="{0D108BD9-81ED-4DB2-BD59-A6C34878D82A}">
                    <a16:rowId xmlns:a16="http://schemas.microsoft.com/office/drawing/2014/main" val="10000"/>
                  </a:ext>
                </a:extLst>
              </a:tr>
              <a:tr h="777200">
                <a:tc>
                  <a:txBody>
                    <a:bodyPr/>
                    <a:lstStyle/>
                    <a:p>
                      <a:pPr marL="0" lvl="0" indent="0" algn="l" rtl="0">
                        <a:spcBef>
                          <a:spcPts val="0"/>
                        </a:spcBef>
                        <a:spcAft>
                          <a:spcPts val="0"/>
                        </a:spcAft>
                        <a:buNone/>
                      </a:pPr>
                      <a:r>
                        <a:rPr lang="en" sz="1100">
                          <a:solidFill>
                            <a:srgbClr val="111111"/>
                          </a:solidFill>
                        </a:rPr>
                        <a:t>Is the performance of each student across assessment consistent?</a:t>
                      </a:r>
                      <a:endParaRPr sz="1100"/>
                    </a:p>
                  </a:txBody>
                  <a:tcPr marL="91425" marR="91425" marT="91425" marB="91425"/>
                </a:tc>
                <a:tc>
                  <a:txBody>
                    <a:bodyPr/>
                    <a:lstStyle/>
                    <a:p>
                      <a:pPr marL="0" lvl="0" indent="0" algn="l" rtl="0">
                        <a:spcBef>
                          <a:spcPts val="0"/>
                        </a:spcBef>
                        <a:spcAft>
                          <a:spcPts val="0"/>
                        </a:spcAft>
                        <a:buNone/>
                      </a:pPr>
                      <a:r>
                        <a:rPr lang="en" sz="1100"/>
                        <a:t>Percentage</a:t>
                      </a:r>
                      <a:endParaRPr sz="1100"/>
                    </a:p>
                  </a:txBody>
                  <a:tcPr marL="91425" marR="91425" marT="91425" marB="91425"/>
                </a:tc>
                <a:tc>
                  <a:txBody>
                    <a:bodyPr/>
                    <a:lstStyle/>
                    <a:p>
                      <a:pPr marL="0" lvl="0" indent="0" algn="l" rtl="0">
                        <a:spcBef>
                          <a:spcPts val="0"/>
                        </a:spcBef>
                        <a:spcAft>
                          <a:spcPts val="0"/>
                        </a:spcAft>
                        <a:buNone/>
                      </a:pPr>
                      <a:r>
                        <a:rPr lang="en" sz="1100"/>
                        <a:t>Table</a:t>
                      </a:r>
                      <a:endParaRPr sz="1100"/>
                    </a:p>
                  </a:txBody>
                  <a:tcPr marL="91425" marR="91425" marT="91425" marB="91425"/>
                </a:tc>
                <a:extLst>
                  <a:ext uri="{0D108BD9-81ED-4DB2-BD59-A6C34878D82A}">
                    <a16:rowId xmlns:a16="http://schemas.microsoft.com/office/drawing/2014/main" val="10001"/>
                  </a:ext>
                </a:extLst>
              </a:tr>
              <a:tr h="731500">
                <a:tc>
                  <a:txBody>
                    <a:bodyPr/>
                    <a:lstStyle/>
                    <a:p>
                      <a:pPr marL="0" lvl="0" indent="0" algn="l" rtl="0">
                        <a:spcBef>
                          <a:spcPts val="0"/>
                        </a:spcBef>
                        <a:spcAft>
                          <a:spcPts val="0"/>
                        </a:spcAft>
                        <a:buNone/>
                      </a:pPr>
                      <a:r>
                        <a:rPr lang="en" sz="1100">
                          <a:solidFill>
                            <a:srgbClr val="111111"/>
                          </a:solidFill>
                        </a:rPr>
                        <a:t>Which assessment has been easy or hard to be scored?</a:t>
                      </a:r>
                      <a:endParaRPr sz="1100"/>
                    </a:p>
                  </a:txBody>
                  <a:tcPr marL="91425" marR="91425" marT="91425" marB="91425"/>
                </a:tc>
                <a:tc>
                  <a:txBody>
                    <a:bodyPr/>
                    <a:lstStyle/>
                    <a:p>
                      <a:pPr marL="0" lvl="0" indent="0" algn="l" rtl="0">
                        <a:spcBef>
                          <a:spcPts val="0"/>
                        </a:spcBef>
                        <a:spcAft>
                          <a:spcPts val="0"/>
                        </a:spcAft>
                        <a:buNone/>
                      </a:pPr>
                      <a:r>
                        <a:rPr lang="en" sz="1100"/>
                        <a:t>Percentage </a:t>
                      </a:r>
                      <a:endParaRPr sz="1100"/>
                    </a:p>
                  </a:txBody>
                  <a:tcPr marL="91425" marR="91425" marT="91425" marB="91425"/>
                </a:tc>
                <a:tc>
                  <a:txBody>
                    <a:bodyPr/>
                    <a:lstStyle/>
                    <a:p>
                      <a:pPr marL="0" lvl="0" indent="0" algn="l" rtl="0">
                        <a:spcBef>
                          <a:spcPts val="0"/>
                        </a:spcBef>
                        <a:spcAft>
                          <a:spcPts val="0"/>
                        </a:spcAft>
                        <a:buNone/>
                      </a:pPr>
                      <a:r>
                        <a:rPr lang="en" sz="1100"/>
                        <a:t>Pie chart</a:t>
                      </a:r>
                      <a:endParaRPr sz="1100"/>
                    </a:p>
                  </a:txBody>
                  <a:tcPr marL="91425" marR="91425" marT="91425" marB="91425"/>
                </a:tc>
                <a:extLst>
                  <a:ext uri="{0D108BD9-81ED-4DB2-BD59-A6C34878D82A}">
                    <a16:rowId xmlns:a16="http://schemas.microsoft.com/office/drawing/2014/main" val="10002"/>
                  </a:ext>
                </a:extLst>
              </a:tr>
              <a:tr h="579100">
                <a:tc>
                  <a:txBody>
                    <a:bodyPr/>
                    <a:lstStyle/>
                    <a:p>
                      <a:pPr marL="0" lvl="0" indent="0" algn="l" rtl="0">
                        <a:spcBef>
                          <a:spcPts val="0"/>
                        </a:spcBef>
                        <a:spcAft>
                          <a:spcPts val="0"/>
                        </a:spcAft>
                        <a:buNone/>
                      </a:pPr>
                      <a:r>
                        <a:rPr lang="en" sz="1100">
                          <a:solidFill>
                            <a:srgbClr val="111111"/>
                          </a:solidFill>
                        </a:rPr>
                        <a:t>What is the student’s strength in terms of cognitive, psychomotor and affective skills?</a:t>
                      </a:r>
                      <a:endParaRPr sz="1100"/>
                    </a:p>
                  </a:txBody>
                  <a:tcPr marL="91425" marR="91425" marT="91425" marB="91425"/>
                </a:tc>
                <a:tc>
                  <a:txBody>
                    <a:bodyPr/>
                    <a:lstStyle/>
                    <a:p>
                      <a:pPr marL="0" lvl="0" indent="0" algn="l" rtl="0">
                        <a:spcBef>
                          <a:spcPts val="0"/>
                        </a:spcBef>
                        <a:spcAft>
                          <a:spcPts val="0"/>
                        </a:spcAft>
                        <a:buNone/>
                      </a:pPr>
                      <a:r>
                        <a:rPr lang="en" sz="1100"/>
                        <a:t>Average</a:t>
                      </a:r>
                      <a:endParaRPr sz="1100"/>
                    </a:p>
                  </a:txBody>
                  <a:tcPr marL="91425" marR="91425" marT="91425" marB="91425"/>
                </a:tc>
                <a:tc>
                  <a:txBody>
                    <a:bodyPr/>
                    <a:lstStyle/>
                    <a:p>
                      <a:pPr marL="0" lvl="0" indent="0" algn="l" rtl="0">
                        <a:spcBef>
                          <a:spcPts val="0"/>
                        </a:spcBef>
                        <a:spcAft>
                          <a:spcPts val="0"/>
                        </a:spcAft>
                        <a:buNone/>
                      </a:pPr>
                      <a:r>
                        <a:rPr lang="en" sz="1100" dirty="0"/>
                        <a:t>Heatmap</a:t>
                      </a:r>
                      <a:endParaRPr sz="1100" dirty="0"/>
                    </a:p>
                  </a:txBody>
                  <a:tcPr marL="91425" marR="91425" marT="91425" marB="91425"/>
                </a:tc>
                <a:extLst>
                  <a:ext uri="{0D108BD9-81ED-4DB2-BD59-A6C34878D82A}">
                    <a16:rowId xmlns:a16="http://schemas.microsoft.com/office/drawing/2014/main" val="10003"/>
                  </a:ext>
                </a:extLst>
              </a:tr>
            </a:tbl>
          </a:graphicData>
        </a:graphic>
      </p:graphicFrame>
      <p:sp>
        <p:nvSpPr>
          <p:cNvPr id="138" name="Google Shape;138;p20">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pic>
        <p:nvPicPr>
          <p:cNvPr id="139" name="Google Shape;139;p2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727301" y="132824"/>
            <a:ext cx="2300524" cy="456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Activity 2: Descriptive summary</a:t>
            </a:r>
            <a:endParaRPr/>
          </a:p>
        </p:txBody>
      </p:sp>
      <p:sp>
        <p:nvSpPr>
          <p:cNvPr id="145" name="Google Shape;145;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a:bodyPr>
          <a:lstStyle/>
          <a:p>
            <a:pPr marL="457200" lvl="0" indent="-342900" algn="l" rtl="0">
              <a:spcBef>
                <a:spcPts val="0"/>
              </a:spcBef>
              <a:spcAft>
                <a:spcPts val="0"/>
              </a:spcAft>
              <a:buSzPts val="1800"/>
              <a:buAutoNum type="arabicPeriod"/>
            </a:pPr>
            <a:r>
              <a:rPr lang="en"/>
              <a:t>Using the marks file, provide the descriptive summary: average, maximum (max), minimum (min), standard deviation (stdev) and variance (var). These values represent the distribution of the data.</a:t>
            </a:r>
            <a:endParaRPr/>
          </a:p>
          <a:p>
            <a:pPr marL="914400" lvl="1" indent="-317500" algn="l" rtl="0">
              <a:spcBef>
                <a:spcPts val="0"/>
              </a:spcBef>
              <a:spcAft>
                <a:spcPts val="0"/>
              </a:spcAft>
              <a:buSzPts val="1400"/>
              <a:buAutoNum type="alphaLcPeriod"/>
            </a:pPr>
            <a:r>
              <a:rPr lang="en"/>
              <a:t>Open the file</a:t>
            </a:r>
            <a:endParaRPr/>
          </a:p>
          <a:p>
            <a:pPr marL="914400" lvl="1" indent="-317500" algn="l" rtl="0">
              <a:spcBef>
                <a:spcPts val="0"/>
              </a:spcBef>
              <a:spcAft>
                <a:spcPts val="0"/>
              </a:spcAft>
              <a:buSzPts val="1400"/>
              <a:buAutoNum type="alphaLcPeriod"/>
            </a:pPr>
            <a:r>
              <a:rPr lang="en"/>
              <a:t>Go to Sheet 1</a:t>
            </a:r>
            <a:endParaRPr/>
          </a:p>
          <a:p>
            <a:pPr marL="914400" lvl="1" indent="-317500" algn="l" rtl="0">
              <a:spcBef>
                <a:spcPts val="0"/>
              </a:spcBef>
              <a:spcAft>
                <a:spcPts val="0"/>
              </a:spcAft>
              <a:buSzPts val="1400"/>
              <a:buAutoNum type="alphaLcPeriod"/>
            </a:pPr>
            <a:r>
              <a:rPr lang="en"/>
              <a:t>To get the average of values in column B, go to column B, row 45 and enter </a:t>
            </a:r>
            <a:r>
              <a:rPr lang="en">
                <a:solidFill>
                  <a:srgbClr val="0000FF"/>
                </a:solidFill>
              </a:rPr>
              <a:t>=AVERAGE(B2:B44)</a:t>
            </a:r>
            <a:r>
              <a:rPr lang="en"/>
              <a:t> </a:t>
            </a:r>
            <a:endParaRPr/>
          </a:p>
          <a:p>
            <a:pPr marL="914400" lvl="1" indent="-317500" algn="l" rtl="0">
              <a:spcBef>
                <a:spcPts val="0"/>
              </a:spcBef>
              <a:spcAft>
                <a:spcPts val="0"/>
              </a:spcAft>
              <a:buSzPts val="1400"/>
              <a:buAutoNum type="alphaLcPeriod"/>
            </a:pPr>
            <a:r>
              <a:rPr lang="en"/>
              <a:t>To get the max among the values in column B, go to column B, row 45 and enter </a:t>
            </a:r>
            <a:r>
              <a:rPr lang="en">
                <a:solidFill>
                  <a:srgbClr val="0000FF"/>
                </a:solidFill>
              </a:rPr>
              <a:t>=MAX(B2:B44)</a:t>
            </a:r>
            <a:r>
              <a:rPr lang="en"/>
              <a:t> </a:t>
            </a:r>
            <a:endParaRPr/>
          </a:p>
          <a:p>
            <a:pPr marL="914400" lvl="1" indent="-317500" algn="l" rtl="0">
              <a:spcBef>
                <a:spcPts val="0"/>
              </a:spcBef>
              <a:spcAft>
                <a:spcPts val="0"/>
              </a:spcAft>
              <a:buSzPts val="1400"/>
              <a:buAutoNum type="alphaLcPeriod"/>
            </a:pPr>
            <a:r>
              <a:rPr lang="en"/>
              <a:t>To get the min among the values in column B, go to column B, row 45 and enter </a:t>
            </a:r>
            <a:r>
              <a:rPr lang="en">
                <a:solidFill>
                  <a:srgbClr val="0000FF"/>
                </a:solidFill>
              </a:rPr>
              <a:t>=MIN(B2:B44)</a:t>
            </a:r>
            <a:r>
              <a:rPr lang="en"/>
              <a:t> </a:t>
            </a:r>
            <a:endParaRPr/>
          </a:p>
          <a:p>
            <a:pPr marL="914400" lvl="1" indent="-317500" algn="l" rtl="0">
              <a:spcBef>
                <a:spcPts val="0"/>
              </a:spcBef>
              <a:spcAft>
                <a:spcPts val="0"/>
              </a:spcAft>
              <a:buSzPts val="1400"/>
              <a:buAutoNum type="alphaLcPeriod"/>
            </a:pPr>
            <a:r>
              <a:rPr lang="en"/>
              <a:t>To get the var among the values in column B, go to column B, row 45 and enter </a:t>
            </a:r>
            <a:r>
              <a:rPr lang="en">
                <a:solidFill>
                  <a:srgbClr val="0000FF"/>
                </a:solidFill>
              </a:rPr>
              <a:t>=VAR(B2:B44)</a:t>
            </a:r>
            <a:r>
              <a:rPr lang="en"/>
              <a:t> </a:t>
            </a:r>
            <a:endParaRPr/>
          </a:p>
          <a:p>
            <a:pPr marL="914400" lvl="1" indent="-317500" algn="l" rtl="0">
              <a:spcBef>
                <a:spcPts val="0"/>
              </a:spcBef>
              <a:spcAft>
                <a:spcPts val="0"/>
              </a:spcAft>
              <a:buSzPts val="1400"/>
              <a:buAutoNum type="alphaLcPeriod"/>
            </a:pPr>
            <a:r>
              <a:rPr lang="en"/>
              <a:t>To get the stdev among the values in column B, go to column B, row 45 and enter </a:t>
            </a:r>
            <a:r>
              <a:rPr lang="en">
                <a:solidFill>
                  <a:srgbClr val="0000FF"/>
                </a:solidFill>
              </a:rPr>
              <a:t>=STDEV(B2:B44)</a:t>
            </a:r>
            <a:r>
              <a:rPr lang="en"/>
              <a:t> </a:t>
            </a:r>
            <a:endParaRPr/>
          </a:p>
        </p:txBody>
      </p:sp>
      <p:sp>
        <p:nvSpPr>
          <p:cNvPr id="146" name="Google Shape;146;p21">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pic>
        <p:nvPicPr>
          <p:cNvPr id="147" name="Google Shape;147;p2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727301" y="132824"/>
            <a:ext cx="2300524" cy="456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Activity 3: Conditional formatting</a:t>
            </a:r>
            <a:endParaRPr/>
          </a:p>
        </p:txBody>
      </p:sp>
      <p:pic>
        <p:nvPicPr>
          <p:cNvPr id="155" name="Google Shape;155;p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50600" y="1151675"/>
            <a:ext cx="4979827" cy="3112401"/>
          </a:xfrm>
          <a:prstGeom prst="rect">
            <a:avLst/>
          </a:prstGeom>
          <a:noFill/>
          <a:ln>
            <a:noFill/>
          </a:ln>
        </p:spPr>
      </p:pic>
      <p:sp>
        <p:nvSpPr>
          <p:cNvPr id="153" name="Google Shape;153;p22"/>
          <p:cNvSpPr txBox="1">
            <a:spLocks noGrp="1"/>
          </p:cNvSpPr>
          <p:nvPr>
            <p:ph type="body" idx="1"/>
          </p:nvPr>
        </p:nvSpPr>
        <p:spPr>
          <a:xfrm>
            <a:off x="311700" y="4264075"/>
            <a:ext cx="4597500" cy="304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358"/>
              <a:buNone/>
            </a:pPr>
            <a:r>
              <a:rPr lang="en" sz="1185" b="1">
                <a:solidFill>
                  <a:schemeClr val="dk1"/>
                </a:solidFill>
              </a:rPr>
              <a:t>Follow step 1 until 5 in the above figure. Click the corner between column A and row 1. And then, use the Color Scales option in the Conditional Formatting function.</a:t>
            </a:r>
            <a:endParaRPr sz="1185" b="1">
              <a:solidFill>
                <a:schemeClr val="dk1"/>
              </a:solidFill>
            </a:endParaRPr>
          </a:p>
        </p:txBody>
      </p:sp>
      <p:sp>
        <p:nvSpPr>
          <p:cNvPr id="156" name="Google Shape;156;p22">
            <a:extLst>
              <a:ext uri="{C183D7F6-B498-43B3-948B-1728B52AA6E4}">
                <adec:decorative xmlns:adec="http://schemas.microsoft.com/office/drawing/2017/decorative" val="1"/>
              </a:ext>
            </a:extLst>
          </p:cNvPr>
          <p:cNvSpPr/>
          <p:nvPr/>
        </p:nvSpPr>
        <p:spPr>
          <a:xfrm>
            <a:off x="478700" y="1278791"/>
            <a:ext cx="203700" cy="1629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7" name="Google Shape;157;p2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008049" y="2560899"/>
            <a:ext cx="4098974" cy="2561850"/>
          </a:xfrm>
          <a:prstGeom prst="rect">
            <a:avLst/>
          </a:prstGeom>
          <a:noFill/>
          <a:ln>
            <a:noFill/>
          </a:ln>
        </p:spPr>
      </p:pic>
      <p:sp>
        <p:nvSpPr>
          <p:cNvPr id="158" name="Google Shape;158;p22">
            <a:extLst>
              <a:ext uri="{C183D7F6-B498-43B3-948B-1728B52AA6E4}">
                <adec:decorative xmlns:adec="http://schemas.microsoft.com/office/drawing/2017/decorative" val="1"/>
              </a:ext>
            </a:extLst>
          </p:cNvPr>
          <p:cNvSpPr/>
          <p:nvPr/>
        </p:nvSpPr>
        <p:spPr>
          <a:xfrm rot="10800000" flipH="1">
            <a:off x="5825925" y="1751750"/>
            <a:ext cx="753600" cy="682500"/>
          </a:xfrm>
          <a:prstGeom prst="bentUpArrow">
            <a:avLst>
              <a:gd name="adj1" fmla="val 25000"/>
              <a:gd name="adj2" fmla="val 25000"/>
              <a:gd name="adj3" fmla="val 25000"/>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2"/>
          <p:cNvSpPr txBox="1"/>
          <p:nvPr/>
        </p:nvSpPr>
        <p:spPr>
          <a:xfrm>
            <a:off x="6666375" y="1314250"/>
            <a:ext cx="2306700" cy="1046700"/>
          </a:xfrm>
          <a:prstGeom prst="rect">
            <a:avLst/>
          </a:prstGeom>
          <a:solidFill>
            <a:srgbClr val="CFE2F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Color scales allows us to see data representation easier visually, using traffic-light color coding</a:t>
            </a:r>
            <a:endParaRPr/>
          </a:p>
        </p:txBody>
      </p:sp>
      <p:sp>
        <p:nvSpPr>
          <p:cNvPr id="160" name="Google Shape;160;p22">
            <a:extLst>
              <a:ext uri="{C183D7F6-B498-43B3-948B-1728B52AA6E4}">
                <adec:decorative xmlns:adec="http://schemas.microsoft.com/office/drawing/2017/decorative" val="1"/>
              </a:ext>
            </a:extLst>
          </p:cNvPr>
          <p:cNvSpPr/>
          <p:nvPr/>
        </p:nvSpPr>
        <p:spPr>
          <a:xfrm>
            <a:off x="183325" y="1899725"/>
            <a:ext cx="203700" cy="1629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2">
            <a:extLst>
              <a:ext uri="{C183D7F6-B498-43B3-948B-1728B52AA6E4}">
                <adec:decorative xmlns:adec="http://schemas.microsoft.com/office/drawing/2017/decorative" val="1"/>
              </a:ext>
            </a:extLst>
          </p:cNvPr>
          <p:cNvSpPr/>
          <p:nvPr/>
        </p:nvSpPr>
        <p:spPr>
          <a:xfrm>
            <a:off x="3075900" y="1314265"/>
            <a:ext cx="387000" cy="4374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2">
            <a:extLst>
              <a:ext uri="{C183D7F6-B498-43B3-948B-1728B52AA6E4}">
                <adec:decorative xmlns:adec="http://schemas.microsoft.com/office/drawing/2017/decorative" val="1"/>
              </a:ext>
            </a:extLst>
          </p:cNvPr>
          <p:cNvSpPr/>
          <p:nvPr/>
        </p:nvSpPr>
        <p:spPr>
          <a:xfrm>
            <a:off x="3157375" y="2226206"/>
            <a:ext cx="387000" cy="3048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2">
            <a:extLst>
              <a:ext uri="{C183D7F6-B498-43B3-948B-1728B52AA6E4}">
                <adec:decorative xmlns:adec="http://schemas.microsoft.com/office/drawing/2017/decorative" val="1"/>
              </a:ext>
            </a:extLst>
          </p:cNvPr>
          <p:cNvSpPr/>
          <p:nvPr/>
        </p:nvSpPr>
        <p:spPr>
          <a:xfrm>
            <a:off x="3809225" y="2119439"/>
            <a:ext cx="590700" cy="5727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2">
            <a:extLst>
              <a:ext uri="{C183D7F6-B498-43B3-948B-1728B52AA6E4}">
                <adec:decorative xmlns:adec="http://schemas.microsoft.com/office/drawing/2017/decorative" val="1"/>
              </a:ext>
            </a:extLst>
          </p:cNvPr>
          <p:cNvSpPr/>
          <p:nvPr/>
        </p:nvSpPr>
        <p:spPr>
          <a:xfrm>
            <a:off x="30925" y="1726955"/>
            <a:ext cx="203700" cy="162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t>1</a:t>
            </a:r>
            <a:endParaRPr sz="1600" b="1"/>
          </a:p>
        </p:txBody>
      </p:sp>
      <p:sp>
        <p:nvSpPr>
          <p:cNvPr id="165" name="Google Shape;165;p22">
            <a:extLst>
              <a:ext uri="{C183D7F6-B498-43B3-948B-1728B52AA6E4}">
                <adec:decorative xmlns:adec="http://schemas.microsoft.com/office/drawing/2017/decorative" val="1"/>
              </a:ext>
            </a:extLst>
          </p:cNvPr>
          <p:cNvSpPr/>
          <p:nvPr/>
        </p:nvSpPr>
        <p:spPr>
          <a:xfrm>
            <a:off x="259525" y="1193555"/>
            <a:ext cx="203700" cy="162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t>2</a:t>
            </a:r>
            <a:endParaRPr sz="1600" b="1"/>
          </a:p>
        </p:txBody>
      </p:sp>
      <p:sp>
        <p:nvSpPr>
          <p:cNvPr id="166" name="Google Shape;166;p22">
            <a:extLst>
              <a:ext uri="{C183D7F6-B498-43B3-948B-1728B52AA6E4}">
                <adec:decorative xmlns:adec="http://schemas.microsoft.com/office/drawing/2017/decorative" val="1"/>
              </a:ext>
            </a:extLst>
          </p:cNvPr>
          <p:cNvSpPr/>
          <p:nvPr/>
        </p:nvSpPr>
        <p:spPr>
          <a:xfrm>
            <a:off x="2850325" y="1345955"/>
            <a:ext cx="203700" cy="162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t>3</a:t>
            </a:r>
            <a:endParaRPr sz="1600" b="1"/>
          </a:p>
        </p:txBody>
      </p:sp>
      <p:sp>
        <p:nvSpPr>
          <p:cNvPr id="167" name="Google Shape;167;p22">
            <a:extLst>
              <a:ext uri="{C183D7F6-B498-43B3-948B-1728B52AA6E4}">
                <adec:decorative xmlns:adec="http://schemas.microsoft.com/office/drawing/2017/decorative" val="1"/>
              </a:ext>
            </a:extLst>
          </p:cNvPr>
          <p:cNvSpPr/>
          <p:nvPr/>
        </p:nvSpPr>
        <p:spPr>
          <a:xfrm>
            <a:off x="2926525" y="2260355"/>
            <a:ext cx="203700" cy="162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t>4</a:t>
            </a:r>
            <a:endParaRPr sz="1600" b="1"/>
          </a:p>
        </p:txBody>
      </p:sp>
      <p:sp>
        <p:nvSpPr>
          <p:cNvPr id="168" name="Google Shape;168;p22">
            <a:extLst>
              <a:ext uri="{C183D7F6-B498-43B3-948B-1728B52AA6E4}">
                <adec:decorative xmlns:adec="http://schemas.microsoft.com/office/drawing/2017/decorative" val="1"/>
              </a:ext>
            </a:extLst>
          </p:cNvPr>
          <p:cNvSpPr/>
          <p:nvPr/>
        </p:nvSpPr>
        <p:spPr>
          <a:xfrm>
            <a:off x="3688525" y="2031755"/>
            <a:ext cx="203700" cy="162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t>5</a:t>
            </a:r>
            <a:endParaRPr sz="1600" b="1"/>
          </a:p>
        </p:txBody>
      </p:sp>
      <p:sp>
        <p:nvSpPr>
          <p:cNvPr id="169" name="Google Shape;169;p22">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pic>
        <p:nvPicPr>
          <p:cNvPr id="170" name="Google Shape;170;p22">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727301" y="132824"/>
            <a:ext cx="2300524" cy="456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Activity 4: Charting non-sorted and sorted values</a:t>
            </a:r>
            <a:endParaRPr/>
          </a:p>
        </p:txBody>
      </p:sp>
      <p:pic>
        <p:nvPicPr>
          <p:cNvPr id="177" name="Google Shape;177;p2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16500" y="1201850"/>
            <a:ext cx="4030699" cy="2422725"/>
          </a:xfrm>
          <a:prstGeom prst="rect">
            <a:avLst/>
          </a:prstGeom>
          <a:noFill/>
          <a:ln>
            <a:noFill/>
          </a:ln>
        </p:spPr>
      </p:pic>
      <p:sp>
        <p:nvSpPr>
          <p:cNvPr id="179" name="Google Shape;179;p23"/>
          <p:cNvSpPr/>
          <p:nvPr/>
        </p:nvSpPr>
        <p:spPr>
          <a:xfrm>
            <a:off x="4379625" y="1093925"/>
            <a:ext cx="4030800" cy="937800"/>
          </a:xfrm>
          <a:prstGeom prst="leftArrowCallout">
            <a:avLst>
              <a:gd name="adj1" fmla="val 25000"/>
              <a:gd name="adj2" fmla="val 25000"/>
              <a:gd name="adj3" fmla="val 25000"/>
              <a:gd name="adj4" fmla="val 6497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We can plot the chart but to read it requires some time, e.g, to find the student with highest mark</a:t>
            </a:r>
            <a:endParaRPr dirty="0"/>
          </a:p>
        </p:txBody>
      </p:sp>
      <p:pic>
        <p:nvPicPr>
          <p:cNvPr id="178" name="Google Shape;178;p2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4416375" y="2167347"/>
            <a:ext cx="4612574" cy="2772453"/>
          </a:xfrm>
          <a:prstGeom prst="rect">
            <a:avLst/>
          </a:prstGeom>
          <a:noFill/>
          <a:ln>
            <a:noFill/>
          </a:ln>
        </p:spPr>
      </p:pic>
      <p:sp>
        <p:nvSpPr>
          <p:cNvPr id="180" name="Google Shape;180;p23"/>
          <p:cNvSpPr/>
          <p:nvPr/>
        </p:nvSpPr>
        <p:spPr>
          <a:xfrm flipH="1">
            <a:off x="271575" y="3808700"/>
            <a:ext cx="4144800" cy="1130700"/>
          </a:xfrm>
          <a:prstGeom prst="leftArrowCallout">
            <a:avLst>
              <a:gd name="adj1" fmla="val 25000"/>
              <a:gd name="adj2" fmla="val 25000"/>
              <a:gd name="adj3" fmla="val 25000"/>
              <a:gd name="adj4" fmla="val 6497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Easier reading because the data is sorted. We can also easily see the gap between the minimum and maximum, and identify the median value. </a:t>
            </a:r>
            <a:endParaRPr/>
          </a:p>
        </p:txBody>
      </p:sp>
      <p:sp>
        <p:nvSpPr>
          <p:cNvPr id="181" name="Google Shape;181;p23">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pic>
        <p:nvPicPr>
          <p:cNvPr id="182" name="Google Shape;182;p23">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727301" y="132824"/>
            <a:ext cx="2300524" cy="456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Activity 5: Using Recommended Charts function</a:t>
            </a:r>
            <a:endParaRPr/>
          </a:p>
          <a:p>
            <a:pPr marL="0" lvl="0" indent="0" algn="l" rtl="0">
              <a:spcBef>
                <a:spcPts val="0"/>
              </a:spcBef>
              <a:spcAft>
                <a:spcPts val="0"/>
              </a:spcAft>
              <a:buNone/>
            </a:pPr>
            <a:endParaRPr/>
          </a:p>
        </p:txBody>
      </p:sp>
      <p:sp>
        <p:nvSpPr>
          <p:cNvPr id="188" name="Google Shape;188;p24"/>
          <p:cNvSpPr txBox="1">
            <a:spLocks noGrp="1"/>
          </p:cNvSpPr>
          <p:nvPr>
            <p:ph type="body" idx="1"/>
          </p:nvPr>
        </p:nvSpPr>
        <p:spPr>
          <a:xfrm>
            <a:off x="6956450" y="1152475"/>
            <a:ext cx="1875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Use the Recommended Charts function for some automatically generatable data plotting.</a:t>
            </a:r>
            <a:endParaRPr/>
          </a:p>
        </p:txBody>
      </p:sp>
      <p:pic>
        <p:nvPicPr>
          <p:cNvPr id="189" name="Google Shape;189;p24">
            <a:extLst>
              <a:ext uri="{C183D7F6-B498-43B3-948B-1728B52AA6E4}">
                <adec:decorative xmlns:adec="http://schemas.microsoft.com/office/drawing/2017/decorative" val="1"/>
              </a:ext>
            </a:extLst>
          </p:cNvPr>
          <p:cNvPicPr preferRelativeResize="0"/>
          <p:nvPr/>
        </p:nvPicPr>
        <p:blipFill rotWithShape="1">
          <a:blip r:embed="rId3">
            <a:alphaModFix/>
          </a:blip>
          <a:srcRect b="3688"/>
          <a:stretch/>
        </p:blipFill>
        <p:spPr>
          <a:xfrm>
            <a:off x="304800" y="1017725"/>
            <a:ext cx="6601248" cy="3973449"/>
          </a:xfrm>
          <a:prstGeom prst="rect">
            <a:avLst/>
          </a:prstGeom>
          <a:noFill/>
          <a:ln>
            <a:noFill/>
          </a:ln>
        </p:spPr>
      </p:pic>
      <p:sp>
        <p:nvSpPr>
          <p:cNvPr id="190" name="Google Shape;190;p24">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pic>
        <p:nvPicPr>
          <p:cNvPr id="191" name="Google Shape;191;p2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727301" y="132824"/>
            <a:ext cx="2300524" cy="4564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5"/>
          <p:cNvSpPr txBox="1">
            <a:spLocks noGrp="1"/>
          </p:cNvSpPr>
          <p:nvPr>
            <p:ph type="title"/>
          </p:nvPr>
        </p:nvSpPr>
        <p:spPr>
          <a:xfrm>
            <a:off x="831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2420" dirty="0"/>
              <a:t>Activity 6: Using Recommended Charts function</a:t>
            </a:r>
            <a:endParaRPr sz="2420" dirty="0"/>
          </a:p>
          <a:p>
            <a:pPr marL="0" lvl="0" indent="0" algn="l" rtl="0">
              <a:spcBef>
                <a:spcPts val="0"/>
              </a:spcBef>
              <a:spcAft>
                <a:spcPts val="0"/>
              </a:spcAft>
              <a:buSzPts val="990"/>
              <a:buNone/>
            </a:pPr>
            <a:endParaRPr sz="2420" dirty="0"/>
          </a:p>
        </p:txBody>
      </p:sp>
      <p:sp>
        <p:nvSpPr>
          <p:cNvPr id="197" name="Google Shape;197;p25"/>
          <p:cNvSpPr txBox="1">
            <a:spLocks noGrp="1"/>
          </p:cNvSpPr>
          <p:nvPr>
            <p:ph type="body" idx="1"/>
          </p:nvPr>
        </p:nvSpPr>
        <p:spPr>
          <a:xfrm>
            <a:off x="6713500" y="609250"/>
            <a:ext cx="2284800" cy="447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Visualization choice matters! </a:t>
            </a:r>
            <a:endParaRPr sz="1200"/>
          </a:p>
          <a:p>
            <a:pPr marL="0" lvl="0" indent="0" algn="l" rtl="0">
              <a:spcBef>
                <a:spcPts val="1200"/>
              </a:spcBef>
              <a:spcAft>
                <a:spcPts val="0"/>
              </a:spcAft>
              <a:buNone/>
            </a:pPr>
            <a:r>
              <a:rPr lang="en" sz="1200"/>
              <a:t>Explore possible visualizations to identify the one that can best suit your need. </a:t>
            </a:r>
            <a:endParaRPr sz="1200"/>
          </a:p>
          <a:p>
            <a:pPr marL="0" lvl="0" indent="0" algn="l" rtl="0">
              <a:spcBef>
                <a:spcPts val="1200"/>
              </a:spcBef>
              <a:spcAft>
                <a:spcPts val="0"/>
              </a:spcAft>
              <a:buNone/>
            </a:pPr>
            <a:r>
              <a:rPr lang="en" sz="1200"/>
              <a:t>The clustered column shows the score in each assessment clearly, but to get information about the sum of some marks, stacked column is the best. </a:t>
            </a:r>
            <a:endParaRPr sz="1200"/>
          </a:p>
          <a:p>
            <a:pPr marL="0" lvl="0" indent="0" algn="l" rtl="0">
              <a:spcBef>
                <a:spcPts val="1200"/>
              </a:spcBef>
              <a:spcAft>
                <a:spcPts val="0"/>
              </a:spcAft>
              <a:buNone/>
            </a:pPr>
            <a:r>
              <a:rPr lang="en" sz="1200"/>
              <a:t>Meanwhile, the Line Chart makes it easy to compare each student’s ranking compared to others in each assessment type.</a:t>
            </a:r>
            <a:endParaRPr sz="1200"/>
          </a:p>
          <a:p>
            <a:pPr marL="0" lvl="0" indent="0" algn="l" rtl="0">
              <a:spcBef>
                <a:spcPts val="1200"/>
              </a:spcBef>
              <a:spcAft>
                <a:spcPts val="1200"/>
              </a:spcAft>
              <a:buNone/>
            </a:pPr>
            <a:r>
              <a:rPr lang="en" sz="1200"/>
              <a:t>We can also easily see which student has the highest, and the lowest mark. </a:t>
            </a:r>
            <a:endParaRPr sz="1200"/>
          </a:p>
        </p:txBody>
      </p:sp>
      <p:pic>
        <p:nvPicPr>
          <p:cNvPr id="198" name="Google Shape;198;p2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52400" y="609250"/>
            <a:ext cx="6408775" cy="4381850"/>
          </a:xfrm>
          <a:prstGeom prst="rect">
            <a:avLst/>
          </a:prstGeom>
          <a:noFill/>
          <a:ln>
            <a:noFill/>
          </a:ln>
        </p:spPr>
      </p:pic>
      <p:sp>
        <p:nvSpPr>
          <p:cNvPr id="199" name="Google Shape;199;p25">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pic>
        <p:nvPicPr>
          <p:cNvPr id="200" name="Google Shape;200;p2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727301" y="132824"/>
            <a:ext cx="2300524" cy="456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dirty="0"/>
              <a:t>Activity 7: Using Analyze Data function</a:t>
            </a:r>
            <a:endParaRPr dirty="0"/>
          </a:p>
          <a:p>
            <a:pPr marL="0" lvl="0" indent="0" algn="l" rtl="0">
              <a:spcBef>
                <a:spcPts val="0"/>
              </a:spcBef>
              <a:spcAft>
                <a:spcPts val="0"/>
              </a:spcAft>
              <a:buClr>
                <a:schemeClr val="dk1"/>
              </a:buClr>
              <a:buSzPct val="39285"/>
              <a:buFont typeface="Arial"/>
              <a:buNone/>
            </a:pPr>
            <a:endParaRPr dirty="0"/>
          </a:p>
          <a:p>
            <a:pPr marL="0" lvl="0" indent="0" algn="l" rtl="0">
              <a:spcBef>
                <a:spcPts val="0"/>
              </a:spcBef>
              <a:spcAft>
                <a:spcPts val="0"/>
              </a:spcAft>
              <a:buNone/>
            </a:pPr>
            <a:endParaRPr dirty="0"/>
          </a:p>
        </p:txBody>
      </p:sp>
      <p:sp>
        <p:nvSpPr>
          <p:cNvPr id="206" name="Google Shape;206;p26"/>
          <p:cNvSpPr txBox="1">
            <a:spLocks noGrp="1"/>
          </p:cNvSpPr>
          <p:nvPr>
            <p:ph type="body" idx="1"/>
          </p:nvPr>
        </p:nvSpPr>
        <p:spPr>
          <a:xfrm>
            <a:off x="6406450" y="466675"/>
            <a:ext cx="2637900" cy="15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202124"/>
                </a:solidFill>
                <a:highlight>
                  <a:srgbClr val="FFFFFF"/>
                </a:highlight>
              </a:rPr>
              <a:t>Simply select a cell in a data range, then select the Analyze Data button on the Home tab. </a:t>
            </a:r>
            <a:endParaRPr sz="1100">
              <a:solidFill>
                <a:srgbClr val="202124"/>
              </a:solidFill>
              <a:highlight>
                <a:srgbClr val="FFFFFF"/>
              </a:highlight>
            </a:endParaRPr>
          </a:p>
          <a:p>
            <a:pPr marL="0" lvl="0" indent="0" algn="l" rtl="0">
              <a:spcBef>
                <a:spcPts val="1200"/>
              </a:spcBef>
              <a:spcAft>
                <a:spcPts val="0"/>
              </a:spcAft>
              <a:buNone/>
            </a:pPr>
            <a:r>
              <a:rPr lang="en" sz="1100" b="1" u="sng">
                <a:solidFill>
                  <a:srgbClr val="202124"/>
                </a:solidFill>
                <a:highlight>
                  <a:srgbClr val="FFFFFF"/>
                </a:highlight>
              </a:rPr>
              <a:t>Analyze Data </a:t>
            </a:r>
            <a:r>
              <a:rPr lang="en" sz="1100">
                <a:solidFill>
                  <a:srgbClr val="202124"/>
                </a:solidFill>
                <a:highlight>
                  <a:srgbClr val="FFFFFF"/>
                </a:highlight>
              </a:rPr>
              <a:t>in Excel will analyze your data, and return interesting visuals about it in a task pane.</a:t>
            </a:r>
            <a:endParaRPr sz="1100">
              <a:solidFill>
                <a:srgbClr val="202124"/>
              </a:solidFill>
              <a:highlight>
                <a:srgbClr val="FFFFFF"/>
              </a:highlight>
            </a:endParaRPr>
          </a:p>
          <a:p>
            <a:pPr marL="0" lvl="0" indent="0" algn="l" rtl="0">
              <a:spcBef>
                <a:spcPts val="1200"/>
              </a:spcBef>
              <a:spcAft>
                <a:spcPts val="1200"/>
              </a:spcAft>
              <a:buNone/>
            </a:pPr>
            <a:r>
              <a:rPr lang="en" sz="1100">
                <a:solidFill>
                  <a:srgbClr val="202124"/>
                </a:solidFill>
                <a:highlight>
                  <a:srgbClr val="FFFFFF"/>
                </a:highlight>
              </a:rPr>
              <a:t>Choose any suggested ideas for data analysis listed or insert any readily made chart. You may also customize it using which field interests you the most.</a:t>
            </a:r>
            <a:endParaRPr sz="1100">
              <a:solidFill>
                <a:srgbClr val="202124"/>
              </a:solidFill>
              <a:highlight>
                <a:srgbClr val="FFFFFF"/>
              </a:highlight>
            </a:endParaRPr>
          </a:p>
        </p:txBody>
      </p:sp>
      <p:pic>
        <p:nvPicPr>
          <p:cNvPr id="207" name="Google Shape;207;p2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52400" y="1170125"/>
            <a:ext cx="6113558" cy="3820974"/>
          </a:xfrm>
          <a:prstGeom prst="rect">
            <a:avLst/>
          </a:prstGeom>
          <a:noFill/>
          <a:ln>
            <a:noFill/>
          </a:ln>
        </p:spPr>
      </p:pic>
      <p:sp>
        <p:nvSpPr>
          <p:cNvPr id="208" name="Google Shape;208;p26">
            <a:extLst>
              <a:ext uri="{C183D7F6-B498-43B3-948B-1728B52AA6E4}">
                <adec:decorative xmlns:adec="http://schemas.microsoft.com/office/drawing/2017/decorative" val="1"/>
              </a:ext>
            </a:extLst>
          </p:cNvPr>
          <p:cNvSpPr/>
          <p:nvPr/>
        </p:nvSpPr>
        <p:spPr>
          <a:xfrm>
            <a:off x="5637670" y="1487025"/>
            <a:ext cx="438000" cy="4992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6">
            <a:extLst>
              <a:ext uri="{C183D7F6-B498-43B3-948B-1728B52AA6E4}">
                <adec:decorative xmlns:adec="http://schemas.microsoft.com/office/drawing/2017/decorative" val="1"/>
              </a:ext>
            </a:extLst>
          </p:cNvPr>
          <p:cNvSpPr/>
          <p:nvPr/>
        </p:nvSpPr>
        <p:spPr>
          <a:xfrm>
            <a:off x="4191027" y="1986225"/>
            <a:ext cx="2088300" cy="27702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6">
            <a:extLst>
              <a:ext uri="{C183D7F6-B498-43B3-948B-1728B52AA6E4}">
                <adec:decorative xmlns:adec="http://schemas.microsoft.com/office/drawing/2017/decorative" val="1"/>
              </a:ext>
            </a:extLst>
          </p:cNvPr>
          <p:cNvSpPr/>
          <p:nvPr/>
        </p:nvSpPr>
        <p:spPr>
          <a:xfrm>
            <a:off x="351574" y="1262950"/>
            <a:ext cx="382200" cy="3360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1" name="Google Shape;211;p2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004884" y="2754775"/>
            <a:ext cx="1473242" cy="2293025"/>
          </a:xfrm>
          <a:prstGeom prst="rect">
            <a:avLst/>
          </a:prstGeom>
          <a:noFill/>
          <a:ln>
            <a:noFill/>
          </a:ln>
        </p:spPr>
      </p:pic>
      <p:sp>
        <p:nvSpPr>
          <p:cNvPr id="212" name="Google Shape;212;p26">
            <a:extLst>
              <a:ext uri="{C183D7F6-B498-43B3-948B-1728B52AA6E4}">
                <adec:decorative xmlns:adec="http://schemas.microsoft.com/office/drawing/2017/decorative" val="1"/>
              </a:ext>
            </a:extLst>
          </p:cNvPr>
          <p:cNvSpPr/>
          <p:nvPr/>
        </p:nvSpPr>
        <p:spPr>
          <a:xfrm>
            <a:off x="4674975" y="2994425"/>
            <a:ext cx="1171200" cy="1425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6">
            <a:extLst>
              <a:ext uri="{C183D7F6-B498-43B3-948B-1728B52AA6E4}">
                <adec:decorative xmlns:adec="http://schemas.microsoft.com/office/drawing/2017/decorative" val="1"/>
              </a:ext>
            </a:extLst>
          </p:cNvPr>
          <p:cNvSpPr/>
          <p:nvPr/>
        </p:nvSpPr>
        <p:spPr>
          <a:xfrm>
            <a:off x="5892300" y="2999725"/>
            <a:ext cx="1069500" cy="203700"/>
          </a:xfrm>
          <a:prstGeom prst="rightArrow">
            <a:avLst>
              <a:gd name="adj1" fmla="val 50000"/>
              <a:gd name="adj2" fmla="val 50000"/>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6">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pic>
        <p:nvPicPr>
          <p:cNvPr id="215" name="Google Shape;215;p26">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727301" y="132824"/>
            <a:ext cx="2300524" cy="4564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dirty="0"/>
              <a:t>Activity 8: Using Quick Analysis function</a:t>
            </a:r>
            <a:endParaRPr dirty="0"/>
          </a:p>
          <a:p>
            <a:pPr marL="0" lvl="0" indent="0" algn="l" rtl="0">
              <a:spcBef>
                <a:spcPts val="0"/>
              </a:spcBef>
              <a:spcAft>
                <a:spcPts val="0"/>
              </a:spcAft>
              <a:buClr>
                <a:schemeClr val="dk1"/>
              </a:buClr>
              <a:buSzPct val="39285"/>
              <a:buFont typeface="Arial"/>
              <a:buNone/>
            </a:pPr>
            <a:endParaRPr dirty="0"/>
          </a:p>
          <a:p>
            <a:pPr marL="0" lvl="0" indent="0" algn="l" rtl="0">
              <a:spcBef>
                <a:spcPts val="0"/>
              </a:spcBef>
              <a:spcAft>
                <a:spcPts val="0"/>
              </a:spcAft>
              <a:buNone/>
            </a:pPr>
            <a:endParaRPr dirty="0"/>
          </a:p>
        </p:txBody>
      </p:sp>
      <p:pic>
        <p:nvPicPr>
          <p:cNvPr id="221" name="Google Shape;221;p27">
            <a:extLst>
              <a:ext uri="{C183D7F6-B498-43B3-948B-1728B52AA6E4}">
                <adec:decorative xmlns:adec="http://schemas.microsoft.com/office/drawing/2017/decorative" val="1"/>
              </a:ext>
            </a:extLst>
          </p:cNvPr>
          <p:cNvPicPr preferRelativeResize="0"/>
          <p:nvPr/>
        </p:nvPicPr>
        <p:blipFill rotWithShape="1">
          <a:blip r:embed="rId3">
            <a:alphaModFix/>
          </a:blip>
          <a:srcRect r="41016"/>
          <a:stretch/>
        </p:blipFill>
        <p:spPr>
          <a:xfrm>
            <a:off x="152400" y="1170125"/>
            <a:ext cx="3605923" cy="3820974"/>
          </a:xfrm>
          <a:prstGeom prst="rect">
            <a:avLst/>
          </a:prstGeom>
          <a:noFill/>
          <a:ln>
            <a:noFill/>
          </a:ln>
        </p:spPr>
      </p:pic>
      <p:sp>
        <p:nvSpPr>
          <p:cNvPr id="222" name="Google Shape;222;p27">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pic>
        <p:nvPicPr>
          <p:cNvPr id="223" name="Google Shape;223;p27">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910725" y="1170125"/>
            <a:ext cx="2569550" cy="1023050"/>
          </a:xfrm>
          <a:prstGeom prst="rect">
            <a:avLst/>
          </a:prstGeom>
          <a:noFill/>
          <a:ln>
            <a:noFill/>
          </a:ln>
        </p:spPr>
      </p:pic>
      <p:pic>
        <p:nvPicPr>
          <p:cNvPr id="224" name="Google Shape;224;p27">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556475" y="2338399"/>
            <a:ext cx="2417150" cy="962373"/>
          </a:xfrm>
          <a:prstGeom prst="rect">
            <a:avLst/>
          </a:prstGeom>
          <a:noFill/>
          <a:ln>
            <a:noFill/>
          </a:ln>
        </p:spPr>
      </p:pic>
      <p:pic>
        <p:nvPicPr>
          <p:cNvPr id="225" name="Google Shape;225;p27">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3910724" y="2345575"/>
            <a:ext cx="2569510" cy="1023050"/>
          </a:xfrm>
          <a:prstGeom prst="rect">
            <a:avLst/>
          </a:prstGeom>
          <a:noFill/>
          <a:ln>
            <a:noFill/>
          </a:ln>
        </p:spPr>
      </p:pic>
      <p:pic>
        <p:nvPicPr>
          <p:cNvPr id="226" name="Google Shape;226;p27">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6556525" y="3488575"/>
            <a:ext cx="2417108" cy="962375"/>
          </a:xfrm>
          <a:prstGeom prst="rect">
            <a:avLst/>
          </a:prstGeom>
          <a:noFill/>
          <a:ln>
            <a:noFill/>
          </a:ln>
        </p:spPr>
      </p:pic>
      <p:pic>
        <p:nvPicPr>
          <p:cNvPr id="227" name="Google Shape;227;p27">
            <a:extLst>
              <a:ext uri="{C183D7F6-B498-43B3-948B-1728B52AA6E4}">
                <adec:decorative xmlns:adec="http://schemas.microsoft.com/office/drawing/2017/decorative" val="1"/>
              </a:ext>
            </a:extLst>
          </p:cNvPr>
          <p:cNvPicPr preferRelativeResize="0"/>
          <p:nvPr/>
        </p:nvPicPr>
        <p:blipFill>
          <a:blip r:embed="rId8">
            <a:alphaModFix/>
          </a:blip>
          <a:stretch>
            <a:fillRect/>
          </a:stretch>
        </p:blipFill>
        <p:spPr>
          <a:xfrm>
            <a:off x="3923540" y="3434657"/>
            <a:ext cx="2569500" cy="1023043"/>
          </a:xfrm>
          <a:prstGeom prst="rect">
            <a:avLst/>
          </a:prstGeom>
          <a:noFill/>
          <a:ln>
            <a:noFill/>
          </a:ln>
        </p:spPr>
      </p:pic>
      <p:sp>
        <p:nvSpPr>
          <p:cNvPr id="228" name="Google Shape;228;p27">
            <a:extLst>
              <a:ext uri="{C183D7F6-B498-43B3-948B-1728B52AA6E4}">
                <adec:decorative xmlns:adec="http://schemas.microsoft.com/office/drawing/2017/decorative" val="0"/>
              </a:ext>
            </a:extLst>
          </p:cNvPr>
          <p:cNvSpPr txBox="1"/>
          <p:nvPr/>
        </p:nvSpPr>
        <p:spPr>
          <a:xfrm>
            <a:off x="6483025" y="516050"/>
            <a:ext cx="2490600" cy="1662300"/>
          </a:xfrm>
          <a:prstGeom prst="rect">
            <a:avLst/>
          </a:prstGeom>
          <a:solidFill>
            <a:srgbClr val="D9D2E9"/>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Quick Analysis function </a:t>
            </a:r>
            <a:r>
              <a:rPr lang="en" sz="1200">
                <a:solidFill>
                  <a:srgbClr val="202124"/>
                </a:solidFill>
              </a:rPr>
              <a:t>takes a range of data and helps you pick the perfect chart with just a few commands. Select a range of cells. Select the Quick Analysis button that appears at the bottom right corner of the selected data. Or, press </a:t>
            </a:r>
            <a:r>
              <a:rPr lang="en" sz="1200" b="1">
                <a:solidFill>
                  <a:srgbClr val="202124"/>
                </a:solidFill>
              </a:rPr>
              <a:t>Ctrl + Q</a:t>
            </a:r>
            <a:r>
              <a:rPr lang="en" sz="1200">
                <a:solidFill>
                  <a:srgbClr val="202124"/>
                </a:solidFill>
              </a:rPr>
              <a:t>.</a:t>
            </a:r>
            <a:endParaRPr sz="1200"/>
          </a:p>
        </p:txBody>
      </p:sp>
      <p:sp>
        <p:nvSpPr>
          <p:cNvPr id="229" name="Google Shape;229;p27">
            <a:extLst>
              <a:ext uri="{C183D7F6-B498-43B3-948B-1728B52AA6E4}">
                <adec:decorative xmlns:adec="http://schemas.microsoft.com/office/drawing/2017/decorative" val="1"/>
              </a:ext>
            </a:extLst>
          </p:cNvPr>
          <p:cNvSpPr/>
          <p:nvPr/>
        </p:nvSpPr>
        <p:spPr>
          <a:xfrm>
            <a:off x="2592325" y="3434640"/>
            <a:ext cx="911400" cy="3936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0" name="Google Shape;230;p27">
            <a:extLst>
              <a:ext uri="{C183D7F6-B498-43B3-948B-1728B52AA6E4}">
                <adec:decorative xmlns:adec="http://schemas.microsoft.com/office/drawing/2017/decorative" val="1"/>
              </a:ext>
            </a:extLst>
          </p:cNvPr>
          <p:cNvPicPr preferRelativeResize="0"/>
          <p:nvPr/>
        </p:nvPicPr>
        <p:blipFill>
          <a:blip r:embed="rId9">
            <a:alphaModFix/>
          </a:blip>
          <a:stretch>
            <a:fillRect/>
          </a:stretch>
        </p:blipFill>
        <p:spPr>
          <a:xfrm>
            <a:off x="6727301" y="132824"/>
            <a:ext cx="2300524" cy="456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9" name="Title 1">
            <a:extLst>
              <a:ext uri="{FF2B5EF4-FFF2-40B4-BE49-F238E27FC236}">
                <a16:creationId xmlns:a16="http://schemas.microsoft.com/office/drawing/2014/main" id="{F49A2137-3A08-431D-ADC1-8F3EFAD5BBBF}"/>
              </a:ext>
            </a:extLst>
          </p:cNvPr>
          <p:cNvSpPr txBox="1">
            <a:spLocks/>
          </p:cNvSpPr>
          <p:nvPr/>
        </p:nvSpPr>
        <p:spPr>
          <a:xfrm>
            <a:off x="263450" y="442179"/>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1600" b="1"/>
              <a:t>Learning Outcomes and Outline</a:t>
            </a:r>
            <a:br>
              <a:rPr lang="en-US" sz="1600" b="1"/>
            </a:br>
            <a:endParaRPr lang="en-US" sz="1600" b="1" dirty="0"/>
          </a:p>
        </p:txBody>
      </p:sp>
      <p:sp>
        <p:nvSpPr>
          <p:cNvPr id="7" name="Google Shape;64;p14">
            <a:extLst>
              <a:ext uri="{FF2B5EF4-FFF2-40B4-BE49-F238E27FC236}">
                <a16:creationId xmlns:a16="http://schemas.microsoft.com/office/drawing/2014/main" id="{163977B2-31F4-3C0C-C6AD-C377E6D06EE3}"/>
              </a:ext>
              <a:ext uri="{C183D7F6-B498-43B3-948B-1728B52AA6E4}">
                <adec:decorative xmlns:adec="http://schemas.microsoft.com/office/drawing/2017/decorative" val="0"/>
              </a:ext>
            </a:extLst>
          </p:cNvPr>
          <p:cNvSpPr txBox="1">
            <a:spLocks noGrp="1"/>
          </p:cNvSpPr>
          <p:nvPr>
            <p:ph type="title" idx="4294967295"/>
          </p:nvPr>
        </p:nvSpPr>
        <p:spPr>
          <a:xfrm>
            <a:off x="435050" y="1115642"/>
            <a:ext cx="4088700" cy="400200"/>
          </a:xfrm>
          <a:prstGeom prst="rect">
            <a:avLst/>
          </a:prstGeom>
          <a:solidFill>
            <a:srgbClr val="C9C9C9"/>
          </a:solidFill>
          <a:ln w="9525" cap="flat" cmpd="sng">
            <a:solidFill>
              <a:schemeClr val="dk1"/>
            </a:solidFill>
            <a:prstDash val="solid"/>
            <a:round/>
            <a:headEnd type="none" w="sm" len="sm"/>
            <a:tailEnd type="none" w="sm" len="sm"/>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400" b="1" i="0" u="none" strike="noStrike" kern="0" cap="none" spc="0" normalizeH="0" baseline="0" noProof="0" dirty="0">
                <a:ln>
                  <a:noFill/>
                </a:ln>
                <a:solidFill>
                  <a:schemeClr val="dk1"/>
                </a:solidFill>
                <a:effectLst/>
                <a:uLnTx/>
                <a:uFillTx/>
                <a:latin typeface="Roboto"/>
                <a:ea typeface="Roboto"/>
                <a:cs typeface="Roboto"/>
                <a:sym typeface="Roboto"/>
              </a:rPr>
              <a:t>Learning Outcomes</a:t>
            </a:r>
          </a:p>
        </p:txBody>
      </p:sp>
      <p:sp>
        <p:nvSpPr>
          <p:cNvPr id="63" name="Google Shape;63;p14">
            <a:extLst>
              <a:ext uri="{C183D7F6-B498-43B3-948B-1728B52AA6E4}">
                <adec:decorative xmlns:adec="http://schemas.microsoft.com/office/drawing/2017/decorative" val="0"/>
              </a:ext>
            </a:extLst>
          </p:cNvPr>
          <p:cNvSpPr txBox="1">
            <a:spLocks noGrp="1"/>
          </p:cNvSpPr>
          <p:nvPr>
            <p:ph type="body" idx="4294967295"/>
          </p:nvPr>
        </p:nvSpPr>
        <p:spPr>
          <a:xfrm>
            <a:off x="435050" y="1507692"/>
            <a:ext cx="4088700" cy="3253494"/>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sz="1400" dirty="0"/>
              <a:t>At the end of this module, participants will be able to:</a:t>
            </a:r>
            <a:endParaRPr sz="1400" dirty="0"/>
          </a:p>
          <a:p>
            <a:pPr marL="457200" lvl="0" indent="-330200" algn="l" rtl="0">
              <a:lnSpc>
                <a:spcPct val="100000"/>
              </a:lnSpc>
              <a:spcBef>
                <a:spcPts val="1200"/>
              </a:spcBef>
              <a:spcAft>
                <a:spcPts val="0"/>
              </a:spcAft>
              <a:buSzPts val="1600"/>
              <a:buAutoNum type="arabicPeriod"/>
            </a:pPr>
            <a:r>
              <a:rPr lang="en-MY" sz="1400" dirty="0"/>
              <a:t>Explain functions in Microsoft Excel for data analysis purpose</a:t>
            </a:r>
            <a:endParaRPr sz="1400" dirty="0"/>
          </a:p>
          <a:p>
            <a:pPr marL="457200" lvl="0" indent="-330200" algn="l" rtl="0">
              <a:spcBef>
                <a:spcPts val="0"/>
              </a:spcBef>
              <a:spcAft>
                <a:spcPts val="0"/>
              </a:spcAft>
              <a:buSzPts val="1600"/>
              <a:buAutoNum type="arabicPeriod"/>
            </a:pPr>
            <a:r>
              <a:rPr lang="en" sz="1400" dirty="0"/>
              <a:t>Use data exploration and visualization functions in Microsoft Excel functions to identify patterns and relationship in data</a:t>
            </a:r>
            <a:endParaRPr sz="1400" dirty="0"/>
          </a:p>
          <a:p>
            <a:pPr marL="0" lvl="0" indent="0" algn="l" rtl="0">
              <a:lnSpc>
                <a:spcPct val="100000"/>
              </a:lnSpc>
              <a:spcBef>
                <a:spcPts val="1200"/>
              </a:spcBef>
              <a:spcAft>
                <a:spcPts val="0"/>
              </a:spcAft>
              <a:buNone/>
            </a:pPr>
            <a:endParaRPr sz="1100" dirty="0"/>
          </a:p>
        </p:txBody>
      </p:sp>
      <p:sp>
        <p:nvSpPr>
          <p:cNvPr id="8" name="Google Shape;66;p14">
            <a:extLst>
              <a:ext uri="{FF2B5EF4-FFF2-40B4-BE49-F238E27FC236}">
                <a16:creationId xmlns:a16="http://schemas.microsoft.com/office/drawing/2014/main" id="{7B28F7B1-F084-589E-0502-B6B43A7B9B72}"/>
              </a:ext>
              <a:ext uri="{C183D7F6-B498-43B3-948B-1728B52AA6E4}">
                <adec:decorative xmlns:adec="http://schemas.microsoft.com/office/drawing/2017/decorative" val="0"/>
              </a:ext>
            </a:extLst>
          </p:cNvPr>
          <p:cNvSpPr txBox="1">
            <a:spLocks/>
          </p:cNvSpPr>
          <p:nvPr/>
        </p:nvSpPr>
        <p:spPr>
          <a:xfrm>
            <a:off x="4702250" y="1107492"/>
            <a:ext cx="4165500" cy="400200"/>
          </a:xfrm>
          <a:prstGeom prst="rect">
            <a:avLst/>
          </a:prstGeom>
          <a:solidFill>
            <a:srgbClr val="C9C9C9"/>
          </a:solidFill>
          <a:ln w="9525" cap="flat" cmpd="sng">
            <a:solidFill>
              <a:schemeClr val="dk1"/>
            </a:solidFill>
            <a:prstDash val="solid"/>
            <a:round/>
            <a:headEnd type="none" w="sm" len="sm"/>
            <a:tailEnd type="none" w="sm" len="sm"/>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buClr>
                <a:srgbClr val="000000"/>
              </a:buClr>
              <a:buSzTx/>
              <a:defRPr/>
            </a:pPr>
            <a:r>
              <a:rPr lang="en-US" sz="1400" b="1">
                <a:latin typeface="Roboto"/>
                <a:ea typeface="Roboto"/>
                <a:cs typeface="Roboto"/>
                <a:sym typeface="Roboto"/>
              </a:rPr>
              <a:t>Outline</a:t>
            </a:r>
            <a:endParaRPr lang="en-US" sz="1400" b="1" dirty="0">
              <a:latin typeface="Roboto"/>
              <a:ea typeface="Roboto"/>
              <a:cs typeface="Roboto"/>
              <a:sym typeface="Roboto"/>
            </a:endParaRPr>
          </a:p>
        </p:txBody>
      </p:sp>
      <p:sp>
        <p:nvSpPr>
          <p:cNvPr id="65" name="Google Shape;65;p14">
            <a:extLst>
              <a:ext uri="{C183D7F6-B498-43B3-948B-1728B52AA6E4}">
                <adec:decorative xmlns:adec="http://schemas.microsoft.com/office/drawing/2017/decorative" val="0"/>
              </a:ext>
            </a:extLst>
          </p:cNvPr>
          <p:cNvSpPr txBox="1">
            <a:spLocks noGrp="1"/>
          </p:cNvSpPr>
          <p:nvPr>
            <p:ph type="body" idx="4294967295"/>
          </p:nvPr>
        </p:nvSpPr>
        <p:spPr>
          <a:xfrm>
            <a:off x="4702250" y="1507691"/>
            <a:ext cx="4165500" cy="3253495"/>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127000" lvl="0" indent="0" algn="l" rtl="0">
              <a:lnSpc>
                <a:spcPct val="100000"/>
              </a:lnSpc>
              <a:spcBef>
                <a:spcPts val="1200"/>
              </a:spcBef>
              <a:spcAft>
                <a:spcPts val="0"/>
              </a:spcAft>
              <a:buClr>
                <a:srgbClr val="333333"/>
              </a:buClr>
              <a:buSzPts val="1600"/>
              <a:buNone/>
            </a:pPr>
            <a:r>
              <a:rPr lang="en" sz="1400" dirty="0">
                <a:solidFill>
                  <a:srgbClr val="333333"/>
                </a:solidFill>
              </a:rPr>
              <a:t>The outline of this presentation is as follows:</a:t>
            </a:r>
          </a:p>
          <a:p>
            <a:pPr marL="457200" lvl="0" indent="-330200" algn="l" rtl="0">
              <a:lnSpc>
                <a:spcPct val="100000"/>
              </a:lnSpc>
              <a:spcBef>
                <a:spcPts val="1200"/>
              </a:spcBef>
              <a:spcAft>
                <a:spcPts val="0"/>
              </a:spcAft>
              <a:buClr>
                <a:srgbClr val="333333"/>
              </a:buClr>
              <a:buSzPts val="1600"/>
              <a:buAutoNum type="arabicPeriod"/>
            </a:pPr>
            <a:r>
              <a:rPr lang="en" sz="1400" dirty="0">
                <a:solidFill>
                  <a:srgbClr val="333333"/>
                </a:solidFill>
              </a:rPr>
              <a:t>Background</a:t>
            </a:r>
            <a:endParaRPr sz="1400" dirty="0">
              <a:solidFill>
                <a:srgbClr val="333333"/>
              </a:solidFill>
            </a:endParaRPr>
          </a:p>
          <a:p>
            <a:pPr marL="457200" lvl="0" indent="-330200" algn="l" rtl="0">
              <a:lnSpc>
                <a:spcPct val="100000"/>
              </a:lnSpc>
              <a:spcBef>
                <a:spcPts val="0"/>
              </a:spcBef>
              <a:spcAft>
                <a:spcPts val="0"/>
              </a:spcAft>
              <a:buClr>
                <a:srgbClr val="333333"/>
              </a:buClr>
              <a:buSzPts val="1600"/>
              <a:buAutoNum type="arabicPeriod"/>
            </a:pPr>
            <a:r>
              <a:rPr lang="en" sz="1400" dirty="0">
                <a:solidFill>
                  <a:srgbClr val="333333"/>
                </a:solidFill>
              </a:rPr>
              <a:t>Data Analysis Toolpak</a:t>
            </a:r>
            <a:endParaRPr sz="1400" dirty="0">
              <a:solidFill>
                <a:srgbClr val="333333"/>
              </a:solidFill>
            </a:endParaRPr>
          </a:p>
          <a:p>
            <a:pPr marL="457200" lvl="0" indent="-330200" algn="l" rtl="0">
              <a:lnSpc>
                <a:spcPct val="100000"/>
              </a:lnSpc>
              <a:spcBef>
                <a:spcPts val="0"/>
              </a:spcBef>
              <a:spcAft>
                <a:spcPts val="0"/>
              </a:spcAft>
              <a:buClr>
                <a:srgbClr val="333333"/>
              </a:buClr>
              <a:buSzPts val="1600"/>
              <a:buAutoNum type="arabicPeriod"/>
            </a:pPr>
            <a:r>
              <a:rPr lang="en" sz="1400" dirty="0">
                <a:solidFill>
                  <a:srgbClr val="333333"/>
                </a:solidFill>
              </a:rPr>
              <a:t>Questioning techniques</a:t>
            </a:r>
            <a:endParaRPr sz="1400" dirty="0">
              <a:solidFill>
                <a:srgbClr val="333333"/>
              </a:solidFill>
            </a:endParaRPr>
          </a:p>
          <a:p>
            <a:pPr marL="457200" lvl="0" indent="-330200" algn="l" rtl="0">
              <a:lnSpc>
                <a:spcPct val="100000"/>
              </a:lnSpc>
              <a:spcBef>
                <a:spcPts val="0"/>
              </a:spcBef>
              <a:spcAft>
                <a:spcPts val="0"/>
              </a:spcAft>
              <a:buClr>
                <a:srgbClr val="333333"/>
              </a:buClr>
              <a:buSzPts val="1600"/>
              <a:buAutoNum type="arabicPeriod"/>
            </a:pPr>
            <a:r>
              <a:rPr lang="en" sz="1400" dirty="0">
                <a:solidFill>
                  <a:srgbClr val="333333"/>
                </a:solidFill>
              </a:rPr>
              <a:t>Descriptive summary</a:t>
            </a:r>
            <a:endParaRPr sz="1400" dirty="0">
              <a:solidFill>
                <a:srgbClr val="333333"/>
              </a:solidFill>
            </a:endParaRPr>
          </a:p>
          <a:p>
            <a:pPr marL="457200" lvl="0" indent="-330200" algn="l" rtl="0">
              <a:lnSpc>
                <a:spcPct val="100000"/>
              </a:lnSpc>
              <a:spcBef>
                <a:spcPts val="0"/>
              </a:spcBef>
              <a:spcAft>
                <a:spcPts val="0"/>
              </a:spcAft>
              <a:buClr>
                <a:srgbClr val="333333"/>
              </a:buClr>
              <a:buSzPts val="1600"/>
              <a:buAutoNum type="arabicPeriod"/>
            </a:pPr>
            <a:r>
              <a:rPr lang="en" sz="1400" dirty="0">
                <a:solidFill>
                  <a:srgbClr val="333333"/>
                </a:solidFill>
              </a:rPr>
              <a:t>Conditional formatting</a:t>
            </a:r>
            <a:endParaRPr sz="1400" dirty="0">
              <a:solidFill>
                <a:srgbClr val="333333"/>
              </a:solidFill>
            </a:endParaRPr>
          </a:p>
          <a:p>
            <a:pPr marL="457200" lvl="0" indent="-330200" algn="l" rtl="0">
              <a:lnSpc>
                <a:spcPct val="100000"/>
              </a:lnSpc>
              <a:spcBef>
                <a:spcPts val="0"/>
              </a:spcBef>
              <a:spcAft>
                <a:spcPts val="0"/>
              </a:spcAft>
              <a:buClr>
                <a:srgbClr val="333333"/>
              </a:buClr>
              <a:buSzPts val="1600"/>
              <a:buAutoNum type="arabicPeriod"/>
            </a:pPr>
            <a:r>
              <a:rPr lang="en" sz="1400" dirty="0">
                <a:solidFill>
                  <a:srgbClr val="333333"/>
                </a:solidFill>
              </a:rPr>
              <a:t>Charting</a:t>
            </a:r>
            <a:endParaRPr sz="1400" dirty="0">
              <a:solidFill>
                <a:srgbClr val="333333"/>
              </a:solidFill>
            </a:endParaRPr>
          </a:p>
          <a:p>
            <a:pPr marL="457200" lvl="0" indent="-330200" algn="l" rtl="0">
              <a:lnSpc>
                <a:spcPct val="100000"/>
              </a:lnSpc>
              <a:spcBef>
                <a:spcPts val="0"/>
              </a:spcBef>
              <a:spcAft>
                <a:spcPts val="0"/>
              </a:spcAft>
              <a:buClr>
                <a:srgbClr val="333333"/>
              </a:buClr>
              <a:buSzPts val="1600"/>
              <a:buAutoNum type="arabicPeriod"/>
            </a:pPr>
            <a:r>
              <a:rPr lang="en" sz="1400" dirty="0">
                <a:solidFill>
                  <a:srgbClr val="333333"/>
                </a:solidFill>
              </a:rPr>
              <a:t>Recommended charts</a:t>
            </a:r>
            <a:endParaRPr sz="1400" dirty="0">
              <a:solidFill>
                <a:srgbClr val="333333"/>
              </a:solidFill>
            </a:endParaRPr>
          </a:p>
          <a:p>
            <a:pPr marL="457200" lvl="0" indent="-330200" algn="l" rtl="0">
              <a:lnSpc>
                <a:spcPct val="100000"/>
              </a:lnSpc>
              <a:spcBef>
                <a:spcPts val="0"/>
              </a:spcBef>
              <a:spcAft>
                <a:spcPts val="0"/>
              </a:spcAft>
              <a:buClr>
                <a:srgbClr val="333333"/>
              </a:buClr>
              <a:buSzPts val="1600"/>
              <a:buAutoNum type="arabicPeriod"/>
            </a:pPr>
            <a:r>
              <a:rPr lang="en" sz="1400" dirty="0">
                <a:solidFill>
                  <a:srgbClr val="333333"/>
                </a:solidFill>
              </a:rPr>
              <a:t>Analyze Data function</a:t>
            </a:r>
            <a:endParaRPr sz="1400" dirty="0">
              <a:solidFill>
                <a:srgbClr val="333333"/>
              </a:solidFill>
            </a:endParaRPr>
          </a:p>
          <a:p>
            <a:pPr marL="457200" lvl="0" indent="-330200" algn="l" rtl="0">
              <a:lnSpc>
                <a:spcPct val="100000"/>
              </a:lnSpc>
              <a:spcBef>
                <a:spcPts val="0"/>
              </a:spcBef>
              <a:spcAft>
                <a:spcPts val="0"/>
              </a:spcAft>
              <a:buClr>
                <a:srgbClr val="333333"/>
              </a:buClr>
              <a:buSzPts val="1600"/>
              <a:buAutoNum type="arabicPeriod"/>
            </a:pPr>
            <a:r>
              <a:rPr lang="en" sz="1400" dirty="0">
                <a:solidFill>
                  <a:srgbClr val="333333"/>
                </a:solidFill>
              </a:rPr>
              <a:t>Quick Analysis function</a:t>
            </a:r>
            <a:endParaRPr sz="1400" dirty="0">
              <a:solidFill>
                <a:srgbClr val="333333"/>
              </a:solidFill>
            </a:endParaRPr>
          </a:p>
          <a:p>
            <a:pPr marL="457200" lvl="0" indent="-330200" algn="l" rtl="0">
              <a:lnSpc>
                <a:spcPct val="100000"/>
              </a:lnSpc>
              <a:spcBef>
                <a:spcPts val="0"/>
              </a:spcBef>
              <a:spcAft>
                <a:spcPts val="0"/>
              </a:spcAft>
              <a:buClr>
                <a:srgbClr val="333333"/>
              </a:buClr>
              <a:buSzPts val="1600"/>
              <a:buAutoNum type="arabicPeriod"/>
            </a:pPr>
            <a:r>
              <a:rPr lang="en" sz="1400" dirty="0">
                <a:solidFill>
                  <a:srgbClr val="333333"/>
                </a:solidFill>
              </a:rPr>
              <a:t>Histogram</a:t>
            </a:r>
            <a:endParaRPr sz="1400" dirty="0">
              <a:solidFill>
                <a:srgbClr val="333333"/>
              </a:solidFill>
            </a:endParaRPr>
          </a:p>
          <a:p>
            <a:pPr marL="457200" lvl="0" indent="-330200" algn="l" rtl="0">
              <a:lnSpc>
                <a:spcPct val="100000"/>
              </a:lnSpc>
              <a:spcBef>
                <a:spcPts val="0"/>
              </a:spcBef>
              <a:spcAft>
                <a:spcPts val="0"/>
              </a:spcAft>
              <a:buClr>
                <a:srgbClr val="333333"/>
              </a:buClr>
              <a:buSzPts val="1600"/>
              <a:buAutoNum type="arabicPeriod"/>
            </a:pPr>
            <a:r>
              <a:rPr lang="en" sz="1400" dirty="0">
                <a:solidFill>
                  <a:srgbClr val="333333"/>
                </a:solidFill>
              </a:rPr>
              <a:t>COUNTIF</a:t>
            </a:r>
            <a:endParaRPr sz="1400" dirty="0">
              <a:solidFill>
                <a:srgbClr val="333333"/>
              </a:solidFill>
            </a:endParaRPr>
          </a:p>
          <a:p>
            <a:pPr marL="457200" lvl="0" indent="-330200" algn="l" rtl="0">
              <a:lnSpc>
                <a:spcPct val="100000"/>
              </a:lnSpc>
              <a:spcBef>
                <a:spcPts val="0"/>
              </a:spcBef>
              <a:spcAft>
                <a:spcPts val="0"/>
              </a:spcAft>
              <a:buClr>
                <a:srgbClr val="333333"/>
              </a:buClr>
              <a:buSzPts val="1600"/>
              <a:buAutoNum type="arabicPeriod"/>
            </a:pPr>
            <a:r>
              <a:rPr lang="en" sz="1400" dirty="0">
                <a:solidFill>
                  <a:srgbClr val="333333"/>
                </a:solidFill>
              </a:rPr>
              <a:t>Deducing Information</a:t>
            </a:r>
            <a:endParaRPr sz="1400" dirty="0">
              <a:solidFill>
                <a:srgbClr val="333333"/>
              </a:solidFill>
            </a:endParaRPr>
          </a:p>
          <a:p>
            <a:pPr marL="457200" lvl="0" indent="0" algn="l" rtl="0">
              <a:lnSpc>
                <a:spcPct val="100000"/>
              </a:lnSpc>
              <a:spcBef>
                <a:spcPts val="1200"/>
              </a:spcBef>
              <a:spcAft>
                <a:spcPts val="1200"/>
              </a:spcAft>
              <a:buNone/>
            </a:pPr>
            <a:endParaRPr sz="1400" dirty="0">
              <a:solidFill>
                <a:srgbClr val="333333"/>
              </a:solidFill>
            </a:endParaRPr>
          </a:p>
        </p:txBody>
      </p:sp>
      <p:sp>
        <p:nvSpPr>
          <p:cNvPr id="67" name="Google Shape;67;p14">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8"/>
          <p:cNvSpPr txBox="1">
            <a:spLocks noGrp="1"/>
          </p:cNvSpPr>
          <p:nvPr>
            <p:ph type="title"/>
          </p:nvPr>
        </p:nvSpPr>
        <p:spPr>
          <a:xfrm>
            <a:off x="311700" y="-12175"/>
            <a:ext cx="6415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2320" dirty="0"/>
              <a:t>Activity 9: Using Histogram to count frequency of marks of Test1 by a uniformed scale</a:t>
            </a:r>
            <a:endParaRPr sz="2320" dirty="0"/>
          </a:p>
          <a:p>
            <a:pPr marL="0" lvl="0" indent="0" algn="l" rtl="0">
              <a:spcBef>
                <a:spcPts val="0"/>
              </a:spcBef>
              <a:spcAft>
                <a:spcPts val="0"/>
              </a:spcAft>
              <a:buSzPts val="990"/>
              <a:buNone/>
            </a:pPr>
            <a:endParaRPr sz="2320" dirty="0"/>
          </a:p>
        </p:txBody>
      </p:sp>
      <p:sp>
        <p:nvSpPr>
          <p:cNvPr id="250" name="Google Shape;250;p28"/>
          <p:cNvSpPr txBox="1">
            <a:spLocks noGrp="1"/>
          </p:cNvSpPr>
          <p:nvPr>
            <p:ph type="body" idx="1"/>
          </p:nvPr>
        </p:nvSpPr>
        <p:spPr>
          <a:xfrm>
            <a:off x="311700" y="1127400"/>
            <a:ext cx="4361100" cy="1287000"/>
          </a:xfrm>
          <a:prstGeom prst="rect">
            <a:avLst/>
          </a:prstGeom>
          <a:solidFill>
            <a:srgbClr val="674EA7"/>
          </a:solidFill>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lt1"/>
                </a:solidFill>
              </a:rPr>
              <a:t>Histogram is a visualization technique for supporting frequency analysis.</a:t>
            </a:r>
            <a:endParaRPr sz="1200">
              <a:solidFill>
                <a:schemeClr val="lt1"/>
              </a:solidFill>
            </a:endParaRPr>
          </a:p>
          <a:p>
            <a:pPr marL="0" lvl="0" indent="0" algn="l" rtl="0">
              <a:spcBef>
                <a:spcPts val="1200"/>
              </a:spcBef>
              <a:spcAft>
                <a:spcPts val="0"/>
              </a:spcAft>
              <a:buNone/>
            </a:pPr>
            <a:r>
              <a:rPr lang="en" sz="1200">
                <a:solidFill>
                  <a:schemeClr val="lt1"/>
                </a:solidFill>
              </a:rPr>
              <a:t>Add the Data Analysis Toolpak to perform Histogram analysis. </a:t>
            </a:r>
            <a:endParaRPr sz="1200">
              <a:solidFill>
                <a:schemeClr val="lt1"/>
              </a:solidFill>
            </a:endParaRPr>
          </a:p>
          <a:p>
            <a:pPr marL="0" lvl="0" indent="0" algn="l" rtl="0">
              <a:spcBef>
                <a:spcPts val="1200"/>
              </a:spcBef>
              <a:spcAft>
                <a:spcPts val="1200"/>
              </a:spcAft>
              <a:buNone/>
            </a:pPr>
            <a:r>
              <a:rPr lang="en" sz="1200">
                <a:solidFill>
                  <a:schemeClr val="lt1"/>
                </a:solidFill>
              </a:rPr>
              <a:t>To activate this, go to Home&gt;Options&gt;Add-ins.</a:t>
            </a:r>
            <a:endParaRPr sz="1200">
              <a:solidFill>
                <a:schemeClr val="lt1"/>
              </a:solidFill>
            </a:endParaRPr>
          </a:p>
        </p:txBody>
      </p:sp>
      <p:sp>
        <p:nvSpPr>
          <p:cNvPr id="238" name="Google Shape;238;p28">
            <a:extLst>
              <a:ext uri="{C183D7F6-B498-43B3-948B-1728B52AA6E4}">
                <adec:decorative xmlns:adec="http://schemas.microsoft.com/office/drawing/2017/decorative" val="1"/>
              </a:ext>
            </a:extLst>
          </p:cNvPr>
          <p:cNvSpPr/>
          <p:nvPr/>
        </p:nvSpPr>
        <p:spPr>
          <a:xfrm>
            <a:off x="202764" y="2813720"/>
            <a:ext cx="351900" cy="2538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1</a:t>
            </a:r>
            <a:endParaRPr sz="1200"/>
          </a:p>
        </p:txBody>
      </p:sp>
      <p:pic>
        <p:nvPicPr>
          <p:cNvPr id="236" name="Google Shape;236;p2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067104" y="2813725"/>
            <a:ext cx="3666470" cy="2243100"/>
          </a:xfrm>
          <a:prstGeom prst="rect">
            <a:avLst/>
          </a:prstGeom>
          <a:noFill/>
          <a:ln>
            <a:noFill/>
          </a:ln>
        </p:spPr>
      </p:pic>
      <p:sp>
        <p:nvSpPr>
          <p:cNvPr id="237" name="Google Shape;237;p28">
            <a:extLst>
              <a:ext uri="{C183D7F6-B498-43B3-948B-1728B52AA6E4}">
                <adec:decorative xmlns:adec="http://schemas.microsoft.com/office/drawing/2017/decorative" val="1"/>
              </a:ext>
            </a:extLst>
          </p:cNvPr>
          <p:cNvSpPr txBox="1"/>
          <p:nvPr/>
        </p:nvSpPr>
        <p:spPr>
          <a:xfrm>
            <a:off x="183175" y="3052500"/>
            <a:ext cx="947700" cy="57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050"/>
              <a:t>Prepare the scale for the bin</a:t>
            </a:r>
            <a:endParaRPr/>
          </a:p>
        </p:txBody>
      </p:sp>
      <p:sp>
        <p:nvSpPr>
          <p:cNvPr id="241" name="Google Shape;241;p28">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sp>
        <p:nvSpPr>
          <p:cNvPr id="243" name="Google Shape;243;p28">
            <a:extLst>
              <a:ext uri="{C183D7F6-B498-43B3-948B-1728B52AA6E4}">
                <adec:decorative xmlns:adec="http://schemas.microsoft.com/office/drawing/2017/decorative" val="1"/>
              </a:ext>
            </a:extLst>
          </p:cNvPr>
          <p:cNvSpPr txBox="1"/>
          <p:nvPr/>
        </p:nvSpPr>
        <p:spPr>
          <a:xfrm>
            <a:off x="5531200" y="1041522"/>
            <a:ext cx="1739700" cy="25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050" b="0" i="0" u="none" strike="noStrike" cap="none">
                <a:solidFill>
                  <a:srgbClr val="000000"/>
                </a:solidFill>
                <a:latin typeface="Arial"/>
                <a:ea typeface="Arial"/>
                <a:cs typeface="Arial"/>
                <a:sym typeface="Arial"/>
              </a:rPr>
              <a:t>Go to Data&gt;Data Analysis</a:t>
            </a:r>
            <a:endParaRPr/>
          </a:p>
        </p:txBody>
      </p:sp>
      <p:sp>
        <p:nvSpPr>
          <p:cNvPr id="244" name="Google Shape;244;p28">
            <a:extLst>
              <a:ext uri="{C183D7F6-B498-43B3-948B-1728B52AA6E4}">
                <adec:decorative xmlns:adec="http://schemas.microsoft.com/office/drawing/2017/decorative" val="1"/>
              </a:ext>
            </a:extLst>
          </p:cNvPr>
          <p:cNvSpPr/>
          <p:nvPr/>
        </p:nvSpPr>
        <p:spPr>
          <a:xfrm>
            <a:off x="5245989" y="1010975"/>
            <a:ext cx="351900" cy="2538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2</a:t>
            </a:r>
            <a:endParaRPr sz="1200"/>
          </a:p>
        </p:txBody>
      </p:sp>
      <p:sp>
        <p:nvSpPr>
          <p:cNvPr id="245" name="Google Shape;245;p28">
            <a:extLst>
              <a:ext uri="{C183D7F6-B498-43B3-948B-1728B52AA6E4}">
                <adec:decorative xmlns:adec="http://schemas.microsoft.com/office/drawing/2017/decorative" val="1"/>
              </a:ext>
            </a:extLst>
          </p:cNvPr>
          <p:cNvSpPr/>
          <p:nvPr/>
        </p:nvSpPr>
        <p:spPr>
          <a:xfrm>
            <a:off x="5245989" y="1391975"/>
            <a:ext cx="351900" cy="2538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3</a:t>
            </a:r>
            <a:endParaRPr sz="1200"/>
          </a:p>
        </p:txBody>
      </p:sp>
      <p:sp>
        <p:nvSpPr>
          <p:cNvPr id="246" name="Google Shape;246;p28">
            <a:extLst>
              <a:ext uri="{C183D7F6-B498-43B3-948B-1728B52AA6E4}">
                <adec:decorative xmlns:adec="http://schemas.microsoft.com/office/drawing/2017/decorative" val="1"/>
              </a:ext>
            </a:extLst>
          </p:cNvPr>
          <p:cNvSpPr txBox="1"/>
          <p:nvPr/>
        </p:nvSpPr>
        <p:spPr>
          <a:xfrm>
            <a:off x="5559875" y="1343247"/>
            <a:ext cx="1739700" cy="25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050"/>
              <a:t>Choose Histogram</a:t>
            </a:r>
            <a:endParaRPr/>
          </a:p>
        </p:txBody>
      </p:sp>
      <p:pic>
        <p:nvPicPr>
          <p:cNvPr id="249" name="Google Shape;249;p28">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597900" y="1624488"/>
            <a:ext cx="2750374" cy="1286950"/>
          </a:xfrm>
          <a:prstGeom prst="rect">
            <a:avLst/>
          </a:prstGeom>
          <a:noFill/>
          <a:ln>
            <a:noFill/>
          </a:ln>
        </p:spPr>
      </p:pic>
      <p:sp>
        <p:nvSpPr>
          <p:cNvPr id="239" name="Google Shape;239;p28">
            <a:extLst>
              <a:ext uri="{C183D7F6-B498-43B3-948B-1728B52AA6E4}">
                <adec:decorative xmlns:adec="http://schemas.microsoft.com/office/drawing/2017/decorative" val="1"/>
              </a:ext>
            </a:extLst>
          </p:cNvPr>
          <p:cNvSpPr/>
          <p:nvPr/>
        </p:nvSpPr>
        <p:spPr>
          <a:xfrm>
            <a:off x="2796977" y="4338775"/>
            <a:ext cx="351900" cy="2538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4</a:t>
            </a:r>
            <a:endParaRPr sz="1200"/>
          </a:p>
        </p:txBody>
      </p:sp>
      <p:sp>
        <p:nvSpPr>
          <p:cNvPr id="240" name="Google Shape;240;p28">
            <a:extLst>
              <a:ext uri="{C183D7F6-B498-43B3-948B-1728B52AA6E4}">
                <adec:decorative xmlns:adec="http://schemas.microsoft.com/office/drawing/2017/decorative" val="1"/>
              </a:ext>
            </a:extLst>
          </p:cNvPr>
          <p:cNvSpPr txBox="1"/>
          <p:nvPr/>
        </p:nvSpPr>
        <p:spPr>
          <a:xfrm>
            <a:off x="3185176" y="4259500"/>
            <a:ext cx="1614000" cy="577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 sz="1050">
                <a:solidFill>
                  <a:schemeClr val="dk1"/>
                </a:solidFill>
              </a:rPr>
              <a:t>Provide the variables for creating the Histogram</a:t>
            </a:r>
            <a:endParaRPr sz="1050"/>
          </a:p>
        </p:txBody>
      </p:sp>
      <p:sp>
        <p:nvSpPr>
          <p:cNvPr id="247" name="Google Shape;247;p28">
            <a:extLst>
              <a:ext uri="{C183D7F6-B498-43B3-948B-1728B52AA6E4}">
                <adec:decorative xmlns:adec="http://schemas.microsoft.com/office/drawing/2017/decorative" val="1"/>
              </a:ext>
            </a:extLst>
          </p:cNvPr>
          <p:cNvSpPr/>
          <p:nvPr/>
        </p:nvSpPr>
        <p:spPr>
          <a:xfrm>
            <a:off x="5374252" y="3240600"/>
            <a:ext cx="351900" cy="2538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5</a:t>
            </a:r>
            <a:endParaRPr sz="1200"/>
          </a:p>
        </p:txBody>
      </p:sp>
      <p:sp>
        <p:nvSpPr>
          <p:cNvPr id="248" name="Google Shape;248;p28">
            <a:extLst>
              <a:ext uri="{C183D7F6-B498-43B3-948B-1728B52AA6E4}">
                <adec:decorative xmlns:adec="http://schemas.microsoft.com/office/drawing/2017/decorative" val="1"/>
              </a:ext>
            </a:extLst>
          </p:cNvPr>
          <p:cNvSpPr txBox="1"/>
          <p:nvPr/>
        </p:nvSpPr>
        <p:spPr>
          <a:xfrm>
            <a:off x="5688149" y="3237525"/>
            <a:ext cx="2750400" cy="253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 sz="1050">
                <a:solidFill>
                  <a:schemeClr val="dk1"/>
                </a:solidFill>
              </a:rPr>
              <a:t>The table of answers will be displayed</a:t>
            </a:r>
            <a:endParaRPr sz="1050"/>
          </a:p>
        </p:txBody>
      </p:sp>
      <p:pic>
        <p:nvPicPr>
          <p:cNvPr id="242" name="Google Shape;242;p28">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5738150" y="3518200"/>
            <a:ext cx="2610125" cy="1451775"/>
          </a:xfrm>
          <a:prstGeom prst="rect">
            <a:avLst/>
          </a:prstGeom>
          <a:noFill/>
          <a:ln>
            <a:noFill/>
          </a:ln>
        </p:spPr>
      </p:pic>
      <p:pic>
        <p:nvPicPr>
          <p:cNvPr id="251" name="Google Shape;251;p28">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6727301" y="132824"/>
            <a:ext cx="2300524" cy="4564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7" name="Google Shape;257;p29"/>
          <p:cNvSpPr txBox="1">
            <a:spLocks noGrp="1"/>
          </p:cNvSpPr>
          <p:nvPr>
            <p:ph type="title"/>
          </p:nvPr>
        </p:nvSpPr>
        <p:spPr>
          <a:xfrm>
            <a:off x="311700" y="64025"/>
            <a:ext cx="62112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Activity 10: Using Histogram to find frequency of Test1 marks above average</a:t>
            </a:r>
            <a:endParaRPr dirty="0"/>
          </a:p>
          <a:p>
            <a:pPr marL="0" lvl="0" indent="0" algn="l" rtl="0">
              <a:spcBef>
                <a:spcPts val="0"/>
              </a:spcBef>
              <a:spcAft>
                <a:spcPts val="0"/>
              </a:spcAft>
              <a:buNone/>
            </a:pPr>
            <a:endParaRPr dirty="0"/>
          </a:p>
        </p:txBody>
      </p:sp>
      <p:sp>
        <p:nvSpPr>
          <p:cNvPr id="265" name="Google Shape;265;p29">
            <a:extLst>
              <a:ext uri="{C183D7F6-B498-43B3-948B-1728B52AA6E4}">
                <adec:decorative xmlns:adec="http://schemas.microsoft.com/office/drawing/2017/decorative" val="1"/>
              </a:ext>
            </a:extLst>
          </p:cNvPr>
          <p:cNvSpPr/>
          <p:nvPr/>
        </p:nvSpPr>
        <p:spPr>
          <a:xfrm>
            <a:off x="4301489" y="918220"/>
            <a:ext cx="351900" cy="2538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1</a:t>
            </a:r>
            <a:endParaRPr sz="1200"/>
          </a:p>
        </p:txBody>
      </p:sp>
      <p:sp>
        <p:nvSpPr>
          <p:cNvPr id="264" name="Google Shape;264;p29">
            <a:extLst>
              <a:ext uri="{C183D7F6-B498-43B3-948B-1728B52AA6E4}">
                <adec:decorative xmlns:adec="http://schemas.microsoft.com/office/drawing/2017/decorative" val="1"/>
              </a:ext>
            </a:extLst>
          </p:cNvPr>
          <p:cNvSpPr txBox="1"/>
          <p:nvPr/>
        </p:nvSpPr>
        <p:spPr>
          <a:xfrm>
            <a:off x="4281900" y="1157000"/>
            <a:ext cx="947700" cy="1223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050" dirty="0"/>
              <a:t>Prepare the scale for the bin by placing the average as one of the bin variable</a:t>
            </a:r>
            <a:endParaRPr dirty="0"/>
          </a:p>
        </p:txBody>
      </p:sp>
      <p:pic>
        <p:nvPicPr>
          <p:cNvPr id="256" name="Google Shape;256;p2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082880" y="865751"/>
            <a:ext cx="3936801" cy="2353150"/>
          </a:xfrm>
          <a:prstGeom prst="rect">
            <a:avLst/>
          </a:prstGeom>
          <a:noFill/>
          <a:ln>
            <a:noFill/>
          </a:ln>
        </p:spPr>
      </p:pic>
      <p:sp>
        <p:nvSpPr>
          <p:cNvPr id="259" name="Google Shape;259;p29">
            <a:extLst>
              <a:ext uri="{C183D7F6-B498-43B3-948B-1728B52AA6E4}">
                <adec:decorative xmlns:adec="http://schemas.microsoft.com/office/drawing/2017/decorative" val="1"/>
              </a:ext>
            </a:extLst>
          </p:cNvPr>
          <p:cNvSpPr/>
          <p:nvPr/>
        </p:nvSpPr>
        <p:spPr>
          <a:xfrm>
            <a:off x="468489" y="1010975"/>
            <a:ext cx="351900" cy="2538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2</a:t>
            </a:r>
            <a:endParaRPr sz="1200"/>
          </a:p>
        </p:txBody>
      </p:sp>
      <p:sp>
        <p:nvSpPr>
          <p:cNvPr id="258" name="Google Shape;258;p29">
            <a:extLst>
              <a:ext uri="{C183D7F6-B498-43B3-948B-1728B52AA6E4}">
                <adec:decorative xmlns:adec="http://schemas.microsoft.com/office/drawing/2017/decorative" val="1"/>
              </a:ext>
            </a:extLst>
          </p:cNvPr>
          <p:cNvSpPr txBox="1"/>
          <p:nvPr/>
        </p:nvSpPr>
        <p:spPr>
          <a:xfrm>
            <a:off x="753700" y="1041522"/>
            <a:ext cx="1739700" cy="25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050" b="0" i="0" u="none" strike="noStrike" cap="none">
                <a:solidFill>
                  <a:srgbClr val="000000"/>
                </a:solidFill>
                <a:latin typeface="Arial"/>
                <a:ea typeface="Arial"/>
                <a:cs typeface="Arial"/>
                <a:sym typeface="Arial"/>
              </a:rPr>
              <a:t>Go to Data&gt;Data Analysis</a:t>
            </a:r>
            <a:endParaRPr/>
          </a:p>
        </p:txBody>
      </p:sp>
      <p:sp>
        <p:nvSpPr>
          <p:cNvPr id="260" name="Google Shape;260;p29">
            <a:extLst>
              <a:ext uri="{C183D7F6-B498-43B3-948B-1728B52AA6E4}">
                <adec:decorative xmlns:adec="http://schemas.microsoft.com/office/drawing/2017/decorative" val="1"/>
              </a:ext>
            </a:extLst>
          </p:cNvPr>
          <p:cNvSpPr/>
          <p:nvPr/>
        </p:nvSpPr>
        <p:spPr>
          <a:xfrm>
            <a:off x="468489" y="1391975"/>
            <a:ext cx="351900" cy="2538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3</a:t>
            </a:r>
            <a:endParaRPr sz="1200"/>
          </a:p>
        </p:txBody>
      </p:sp>
      <p:sp>
        <p:nvSpPr>
          <p:cNvPr id="261" name="Google Shape;261;p29">
            <a:extLst>
              <a:ext uri="{C183D7F6-B498-43B3-948B-1728B52AA6E4}">
                <adec:decorative xmlns:adec="http://schemas.microsoft.com/office/drawing/2017/decorative" val="1"/>
              </a:ext>
            </a:extLst>
          </p:cNvPr>
          <p:cNvSpPr txBox="1"/>
          <p:nvPr/>
        </p:nvSpPr>
        <p:spPr>
          <a:xfrm>
            <a:off x="782375" y="1343247"/>
            <a:ext cx="1739700" cy="25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050"/>
              <a:t>Choose Histogram</a:t>
            </a:r>
            <a:endParaRPr/>
          </a:p>
        </p:txBody>
      </p:sp>
      <p:pic>
        <p:nvPicPr>
          <p:cNvPr id="266" name="Google Shape;266;p29">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820400" y="1624488"/>
            <a:ext cx="2750374" cy="1286950"/>
          </a:xfrm>
          <a:prstGeom prst="rect">
            <a:avLst/>
          </a:prstGeom>
          <a:noFill/>
          <a:ln>
            <a:noFill/>
          </a:ln>
        </p:spPr>
      </p:pic>
      <p:sp>
        <p:nvSpPr>
          <p:cNvPr id="267" name="Google Shape;267;p29">
            <a:extLst>
              <a:ext uri="{C183D7F6-B498-43B3-948B-1728B52AA6E4}">
                <adec:decorative xmlns:adec="http://schemas.microsoft.com/office/drawing/2017/decorative" val="1"/>
              </a:ext>
            </a:extLst>
          </p:cNvPr>
          <p:cNvSpPr/>
          <p:nvPr/>
        </p:nvSpPr>
        <p:spPr>
          <a:xfrm>
            <a:off x="6895702" y="2443275"/>
            <a:ext cx="351900" cy="2538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4</a:t>
            </a:r>
            <a:endParaRPr sz="1200"/>
          </a:p>
        </p:txBody>
      </p:sp>
      <p:sp>
        <p:nvSpPr>
          <p:cNvPr id="268" name="Google Shape;268;p29">
            <a:extLst>
              <a:ext uri="{C183D7F6-B498-43B3-948B-1728B52AA6E4}">
                <adec:decorative xmlns:adec="http://schemas.microsoft.com/office/drawing/2017/decorative" val="1"/>
              </a:ext>
            </a:extLst>
          </p:cNvPr>
          <p:cNvSpPr txBox="1"/>
          <p:nvPr/>
        </p:nvSpPr>
        <p:spPr>
          <a:xfrm>
            <a:off x="7283901" y="2364000"/>
            <a:ext cx="1614000" cy="577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 sz="1050">
                <a:solidFill>
                  <a:schemeClr val="dk1"/>
                </a:solidFill>
              </a:rPr>
              <a:t>Provide the variables for creating the Histogram</a:t>
            </a:r>
            <a:endParaRPr sz="1050"/>
          </a:p>
        </p:txBody>
      </p:sp>
      <p:sp>
        <p:nvSpPr>
          <p:cNvPr id="262" name="Google Shape;262;p29">
            <a:extLst>
              <a:ext uri="{C183D7F6-B498-43B3-948B-1728B52AA6E4}">
                <adec:decorative xmlns:adec="http://schemas.microsoft.com/office/drawing/2017/decorative" val="1"/>
              </a:ext>
            </a:extLst>
          </p:cNvPr>
          <p:cNvSpPr/>
          <p:nvPr/>
        </p:nvSpPr>
        <p:spPr>
          <a:xfrm>
            <a:off x="596752" y="3240600"/>
            <a:ext cx="351900" cy="2538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5</a:t>
            </a:r>
            <a:endParaRPr sz="1200"/>
          </a:p>
        </p:txBody>
      </p:sp>
      <p:sp>
        <p:nvSpPr>
          <p:cNvPr id="263" name="Google Shape;263;p29">
            <a:extLst>
              <a:ext uri="{C183D7F6-B498-43B3-948B-1728B52AA6E4}">
                <adec:decorative xmlns:adec="http://schemas.microsoft.com/office/drawing/2017/decorative" val="1"/>
              </a:ext>
            </a:extLst>
          </p:cNvPr>
          <p:cNvSpPr txBox="1"/>
          <p:nvPr/>
        </p:nvSpPr>
        <p:spPr>
          <a:xfrm>
            <a:off x="910650" y="3085125"/>
            <a:ext cx="3224400" cy="738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 sz="1050">
                <a:solidFill>
                  <a:schemeClr val="dk1"/>
                </a:solidFill>
              </a:rPr>
              <a:t>The table of answers will be displayed. We can identify the number of students who obtained marks above average</a:t>
            </a:r>
            <a:endParaRPr sz="1050">
              <a:solidFill>
                <a:schemeClr val="dk1"/>
              </a:solidFill>
            </a:endParaRPr>
          </a:p>
          <a:p>
            <a:pPr marL="0" lvl="0" indent="0" algn="l" rtl="0">
              <a:spcBef>
                <a:spcPts val="0"/>
              </a:spcBef>
              <a:spcAft>
                <a:spcPts val="0"/>
              </a:spcAft>
              <a:buNone/>
            </a:pPr>
            <a:r>
              <a:rPr lang="en" sz="1050">
                <a:solidFill>
                  <a:schemeClr val="dk1"/>
                </a:solidFill>
              </a:rPr>
              <a:t>(average=13)</a:t>
            </a:r>
            <a:endParaRPr sz="1050">
              <a:solidFill>
                <a:schemeClr val="dk1"/>
              </a:solidFill>
            </a:endParaRPr>
          </a:p>
        </p:txBody>
      </p:sp>
      <p:pic>
        <p:nvPicPr>
          <p:cNvPr id="269" name="Google Shape;269;p29">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2369675" y="3526800"/>
            <a:ext cx="1818950" cy="1472475"/>
          </a:xfrm>
          <a:prstGeom prst="rect">
            <a:avLst/>
          </a:prstGeom>
          <a:noFill/>
          <a:ln>
            <a:noFill/>
          </a:ln>
        </p:spPr>
      </p:pic>
      <p:sp>
        <p:nvSpPr>
          <p:cNvPr id="270" name="Google Shape;270;p29">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pic>
        <p:nvPicPr>
          <p:cNvPr id="271" name="Google Shape;271;p29">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6727301" y="132824"/>
            <a:ext cx="2300524" cy="4564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0"/>
          <p:cNvSpPr txBox="1">
            <a:spLocks noGrp="1"/>
          </p:cNvSpPr>
          <p:nvPr>
            <p:ph type="title"/>
          </p:nvPr>
        </p:nvSpPr>
        <p:spPr>
          <a:xfrm>
            <a:off x="311700" y="64025"/>
            <a:ext cx="62943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Activity 11: Using COUNTIF to find frequency of Final marks above average</a:t>
            </a:r>
            <a:endParaRPr dirty="0"/>
          </a:p>
          <a:p>
            <a:pPr marL="0" lvl="0" indent="0" algn="l" rtl="0">
              <a:spcBef>
                <a:spcPts val="0"/>
              </a:spcBef>
              <a:spcAft>
                <a:spcPts val="0"/>
              </a:spcAft>
              <a:buNone/>
            </a:pPr>
            <a:endParaRPr dirty="0"/>
          </a:p>
        </p:txBody>
      </p:sp>
      <p:sp>
        <p:nvSpPr>
          <p:cNvPr id="278" name="Google Shape;278;p30"/>
          <p:cNvSpPr txBox="1"/>
          <p:nvPr/>
        </p:nvSpPr>
        <p:spPr>
          <a:xfrm>
            <a:off x="424800" y="908025"/>
            <a:ext cx="8105700" cy="44946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AutoNum type="arabicPeriod"/>
            </a:pPr>
            <a:r>
              <a:rPr lang="en"/>
              <a:t>The average value of final marks is </a:t>
            </a:r>
            <a:r>
              <a:rPr lang="en" b="1"/>
              <a:t>79.19, which indicates that many student almost got grade=A (marks for grade=A is 80). </a:t>
            </a:r>
            <a:endParaRPr b="1"/>
          </a:p>
          <a:p>
            <a:pPr marL="457200" lvl="0" indent="0" algn="l" rtl="0">
              <a:spcBef>
                <a:spcPts val="0"/>
              </a:spcBef>
              <a:spcAft>
                <a:spcPts val="0"/>
              </a:spcAft>
              <a:buNone/>
            </a:pPr>
            <a:r>
              <a:rPr lang="en"/>
              <a:t>We can use this information to identify which students have gotten final marks below the average.</a:t>
            </a:r>
            <a:r>
              <a:rPr lang="en" b="1"/>
              <a:t> </a:t>
            </a:r>
            <a:endParaRPr b="1"/>
          </a:p>
          <a:p>
            <a:pPr marL="457200" lvl="0" indent="-317500" algn="l" rtl="0">
              <a:spcBef>
                <a:spcPts val="0"/>
              </a:spcBef>
              <a:spcAft>
                <a:spcPts val="0"/>
              </a:spcAft>
              <a:buSzPts val="1400"/>
              <a:buAutoNum type="arabicPeriod"/>
            </a:pPr>
            <a:r>
              <a:rPr lang="en"/>
              <a:t>Enter this formula in cell N2: </a:t>
            </a:r>
            <a:endParaRPr/>
          </a:p>
          <a:p>
            <a:pPr marL="914400" lvl="0" indent="0" algn="l" rtl="0">
              <a:spcBef>
                <a:spcPts val="0"/>
              </a:spcBef>
              <a:spcAft>
                <a:spcPts val="0"/>
              </a:spcAft>
              <a:buNone/>
            </a:pPr>
            <a:r>
              <a:rPr lang="en" b="1"/>
              <a:t>=IF(K2&gt;(AVERAGE(K2:K46)), TRUE, FALSE)</a:t>
            </a:r>
            <a:endParaRPr b="1"/>
          </a:p>
          <a:p>
            <a:pPr marL="457200" lvl="0" indent="-317500" algn="l" rtl="0">
              <a:spcBef>
                <a:spcPts val="0"/>
              </a:spcBef>
              <a:spcAft>
                <a:spcPts val="0"/>
              </a:spcAft>
              <a:buSzPts val="1400"/>
              <a:buAutoNum type="arabicPeriod"/>
            </a:pPr>
            <a:r>
              <a:rPr lang="en"/>
              <a:t>Then, copy this formula and paste into all cells in column K</a:t>
            </a:r>
            <a:endParaRPr/>
          </a:p>
          <a:p>
            <a:pPr marL="457200" lvl="0" indent="-317500" algn="l" rtl="0">
              <a:spcBef>
                <a:spcPts val="0"/>
              </a:spcBef>
              <a:spcAft>
                <a:spcPts val="0"/>
              </a:spcAft>
              <a:buSzPts val="1400"/>
              <a:buAutoNum type="arabicPeriod"/>
            </a:pPr>
            <a:r>
              <a:rPr lang="en"/>
              <a:t>Next, create a cell for counting the frequency of final marks that is larger than the average value of final marks. Enter this formula:</a:t>
            </a:r>
            <a:endParaRPr/>
          </a:p>
          <a:p>
            <a:pPr marL="457200" lvl="0" indent="0" algn="l" rtl="0">
              <a:spcBef>
                <a:spcPts val="0"/>
              </a:spcBef>
              <a:spcAft>
                <a:spcPts val="0"/>
              </a:spcAft>
              <a:buNone/>
            </a:pPr>
            <a:r>
              <a:rPr lang="en"/>
              <a:t>	</a:t>
            </a:r>
            <a:r>
              <a:rPr lang="en" b="1"/>
              <a:t>=COUNTIF(N2:N44,TRUE)</a:t>
            </a:r>
            <a:endParaRPr b="1"/>
          </a:p>
          <a:p>
            <a:pPr marL="457200" lvl="0" indent="0" algn="l" rtl="0">
              <a:spcBef>
                <a:spcPts val="0"/>
              </a:spcBef>
              <a:spcAft>
                <a:spcPts val="0"/>
              </a:spcAft>
              <a:buNone/>
            </a:pPr>
            <a:r>
              <a:rPr lang="en" b="1"/>
              <a:t>The result is 35, which indicates that 35 out of 42 students have gotten final marks above 35.</a:t>
            </a:r>
            <a:endParaRPr b="1"/>
          </a:p>
          <a:p>
            <a:pPr marL="457200" lvl="0" indent="0" algn="l" rtl="0">
              <a:spcBef>
                <a:spcPts val="0"/>
              </a:spcBef>
              <a:spcAft>
                <a:spcPts val="0"/>
              </a:spcAft>
              <a:buNone/>
            </a:pPr>
            <a:r>
              <a:rPr lang="en"/>
              <a:t>The instructor can use this </a:t>
            </a:r>
            <a:r>
              <a:rPr lang="en" b="1"/>
              <a:t>insights </a:t>
            </a:r>
            <a:r>
              <a:rPr lang="en"/>
              <a:t>to identify students who have gotten the high and low marks (can use average marks as a benchmark). The instructor can reflect the student’s participation, and check whether there has been any comments by the students earlier on their learning problems. The instructor can also perform several additional analytics (using data analysis technique and visuals) to identify the gap among the students, and the trend of score by each student. These information can be used to strategize the next lessons and improve the curricula.  </a:t>
            </a:r>
            <a:endParaRPr/>
          </a:p>
          <a:p>
            <a:pPr marL="457200" lvl="0" indent="0" algn="l" rtl="0">
              <a:spcBef>
                <a:spcPts val="0"/>
              </a:spcBef>
              <a:spcAft>
                <a:spcPts val="0"/>
              </a:spcAft>
              <a:buNone/>
            </a:pPr>
            <a:endParaRPr b="1"/>
          </a:p>
        </p:txBody>
      </p:sp>
      <p:sp>
        <p:nvSpPr>
          <p:cNvPr id="277" name="Google Shape;277;p30">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pic>
        <p:nvPicPr>
          <p:cNvPr id="279" name="Google Shape;279;p3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727301" y="132824"/>
            <a:ext cx="2300524" cy="4564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1"/>
          <p:cNvSpPr txBox="1">
            <a:spLocks noGrp="1"/>
          </p:cNvSpPr>
          <p:nvPr>
            <p:ph type="title"/>
          </p:nvPr>
        </p:nvSpPr>
        <p:spPr>
          <a:xfrm>
            <a:off x="235500" y="64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Activity 12: Deducing information</a:t>
            </a:r>
            <a:endParaRPr dirty="0"/>
          </a:p>
        </p:txBody>
      </p:sp>
      <p:sp>
        <p:nvSpPr>
          <p:cNvPr id="285" name="Google Shape;285;p31"/>
          <p:cNvSpPr txBox="1">
            <a:spLocks noGrp="1"/>
          </p:cNvSpPr>
          <p:nvPr>
            <p:ph type="body" idx="1"/>
          </p:nvPr>
        </p:nvSpPr>
        <p:spPr>
          <a:xfrm>
            <a:off x="235500" y="542875"/>
            <a:ext cx="4552200" cy="4038000"/>
          </a:xfrm>
          <a:prstGeom prst="rect">
            <a:avLst/>
          </a:prstGeom>
          <a:solidFill>
            <a:srgbClr val="674EA7"/>
          </a:solidFill>
        </p:spPr>
        <p:txBody>
          <a:bodyPr spcFirstLastPara="1" wrap="square" lIns="91425" tIns="91425" rIns="91425" bIns="91425" anchor="t" anchorCtr="0">
            <a:noAutofit/>
          </a:bodyPr>
          <a:lstStyle/>
          <a:p>
            <a:pPr marL="0" lvl="0" indent="0" algn="l" rtl="0">
              <a:lnSpc>
                <a:spcPct val="95000"/>
              </a:lnSpc>
              <a:spcBef>
                <a:spcPts val="0"/>
              </a:spcBef>
              <a:spcAft>
                <a:spcPts val="0"/>
              </a:spcAft>
              <a:buSzPts val="688"/>
              <a:buNone/>
            </a:pPr>
            <a:r>
              <a:rPr lang="en" sz="1225">
                <a:solidFill>
                  <a:schemeClr val="lt1"/>
                </a:solidFill>
              </a:rPr>
              <a:t>The figures on the right show the formula and the result of the descriptive summary. Based on this data, a few information may be deduced:</a:t>
            </a:r>
            <a:endParaRPr sz="1225">
              <a:solidFill>
                <a:schemeClr val="lt1"/>
              </a:solidFill>
            </a:endParaRPr>
          </a:p>
          <a:p>
            <a:pPr marL="457200" lvl="0" indent="-306387" algn="l" rtl="0">
              <a:lnSpc>
                <a:spcPct val="95000"/>
              </a:lnSpc>
              <a:spcBef>
                <a:spcPts val="1200"/>
              </a:spcBef>
              <a:spcAft>
                <a:spcPts val="0"/>
              </a:spcAft>
              <a:buClr>
                <a:schemeClr val="lt1"/>
              </a:buClr>
              <a:buSzPts val="1225"/>
              <a:buAutoNum type="alphaLcParenR"/>
            </a:pPr>
            <a:r>
              <a:rPr lang="en" sz="1225">
                <a:solidFill>
                  <a:schemeClr val="lt1"/>
                </a:solidFill>
              </a:rPr>
              <a:t>In terms of average marks, Asgmt2&gt;Test1&gt;Asgmt1</a:t>
            </a:r>
            <a:endParaRPr sz="1225">
              <a:solidFill>
                <a:schemeClr val="lt1"/>
              </a:solidFill>
            </a:endParaRPr>
          </a:p>
          <a:p>
            <a:pPr marL="457200" lvl="0" indent="-306387" algn="l" rtl="0">
              <a:lnSpc>
                <a:spcPct val="95000"/>
              </a:lnSpc>
              <a:spcBef>
                <a:spcPts val="0"/>
              </a:spcBef>
              <a:spcAft>
                <a:spcPts val="0"/>
              </a:spcAft>
              <a:buClr>
                <a:schemeClr val="lt1"/>
              </a:buClr>
              <a:buSzPts val="1225"/>
              <a:buAutoNum type="alphaLcParenR"/>
            </a:pPr>
            <a:r>
              <a:rPr lang="en" sz="1225">
                <a:solidFill>
                  <a:schemeClr val="lt1"/>
                </a:solidFill>
              </a:rPr>
              <a:t>In terms of variance and Stdev, Test1&gt;Asgmt2&gt;Asgmt1</a:t>
            </a:r>
            <a:endParaRPr sz="1225">
              <a:solidFill>
                <a:schemeClr val="lt1"/>
              </a:solidFill>
            </a:endParaRPr>
          </a:p>
          <a:p>
            <a:pPr marL="0" lvl="0" indent="0" algn="l" rtl="0">
              <a:lnSpc>
                <a:spcPct val="95000"/>
              </a:lnSpc>
              <a:spcBef>
                <a:spcPts val="1200"/>
              </a:spcBef>
              <a:spcAft>
                <a:spcPts val="0"/>
              </a:spcAft>
              <a:buSzPts val="688"/>
              <a:buNone/>
            </a:pPr>
            <a:r>
              <a:rPr lang="en" sz="1225">
                <a:solidFill>
                  <a:schemeClr val="lt1"/>
                </a:solidFill>
              </a:rPr>
              <a:t>However, note that, THIS IS WRONG and we CANNOT compare across the assessments because their weight is different. Test1’s weight is 20%, Asgmt1 is 10% and Asgmt2 is 15%. </a:t>
            </a:r>
            <a:endParaRPr sz="1225">
              <a:solidFill>
                <a:schemeClr val="lt1"/>
              </a:solidFill>
            </a:endParaRPr>
          </a:p>
          <a:p>
            <a:pPr marL="0" lvl="0" indent="0" algn="l" rtl="0">
              <a:lnSpc>
                <a:spcPct val="95000"/>
              </a:lnSpc>
              <a:spcBef>
                <a:spcPts val="1200"/>
              </a:spcBef>
              <a:spcAft>
                <a:spcPts val="0"/>
              </a:spcAft>
              <a:buSzPts val="688"/>
              <a:buNone/>
            </a:pPr>
            <a:r>
              <a:rPr lang="en" sz="1225">
                <a:solidFill>
                  <a:schemeClr val="lt1"/>
                </a:solidFill>
              </a:rPr>
              <a:t>This is why we need to STANDARDIZE the data so a fair comparison can be made. </a:t>
            </a:r>
            <a:endParaRPr sz="1225">
              <a:solidFill>
                <a:schemeClr val="lt1"/>
              </a:solidFill>
            </a:endParaRPr>
          </a:p>
          <a:p>
            <a:pPr marL="0" lvl="0" indent="0" algn="l" rtl="0">
              <a:lnSpc>
                <a:spcPct val="95000"/>
              </a:lnSpc>
              <a:spcBef>
                <a:spcPts val="1200"/>
              </a:spcBef>
              <a:spcAft>
                <a:spcPts val="0"/>
              </a:spcAft>
              <a:buSzPts val="688"/>
              <a:buNone/>
            </a:pPr>
            <a:r>
              <a:rPr lang="en" sz="1225">
                <a:solidFill>
                  <a:schemeClr val="lt1"/>
                </a:solidFill>
              </a:rPr>
              <a:t>In its current state, we can only report separately for each assessment. This limits a deep insight into understanding the student’s performance. </a:t>
            </a:r>
            <a:endParaRPr sz="1225">
              <a:solidFill>
                <a:schemeClr val="lt1"/>
              </a:solidFill>
            </a:endParaRPr>
          </a:p>
          <a:p>
            <a:pPr marL="0" lvl="0" indent="0" algn="l" rtl="0">
              <a:lnSpc>
                <a:spcPct val="95000"/>
              </a:lnSpc>
              <a:spcBef>
                <a:spcPts val="1200"/>
              </a:spcBef>
              <a:spcAft>
                <a:spcPts val="1200"/>
              </a:spcAft>
              <a:buSzPts val="688"/>
              <a:buNone/>
            </a:pPr>
            <a:r>
              <a:rPr lang="en" sz="1225">
                <a:solidFill>
                  <a:schemeClr val="lt1"/>
                </a:solidFill>
              </a:rPr>
              <a:t>Data standardization and normalization need to also be performed when we compare any two data sources. The next module will explain further on how to do this.</a:t>
            </a:r>
            <a:endParaRPr sz="1225">
              <a:solidFill>
                <a:schemeClr val="lt1"/>
              </a:solidFill>
            </a:endParaRPr>
          </a:p>
        </p:txBody>
      </p:sp>
      <p:pic>
        <p:nvPicPr>
          <p:cNvPr id="286" name="Google Shape;286;p31" descr="Formula"/>
          <p:cNvPicPr preferRelativeResize="0"/>
          <p:nvPr/>
        </p:nvPicPr>
        <p:blipFill>
          <a:blip r:embed="rId3">
            <a:alphaModFix/>
          </a:blip>
          <a:stretch>
            <a:fillRect/>
          </a:stretch>
        </p:blipFill>
        <p:spPr>
          <a:xfrm>
            <a:off x="4878995" y="529725"/>
            <a:ext cx="4181905" cy="2142550"/>
          </a:xfrm>
          <a:prstGeom prst="rect">
            <a:avLst/>
          </a:prstGeom>
          <a:noFill/>
          <a:ln>
            <a:noFill/>
          </a:ln>
        </p:spPr>
      </p:pic>
      <p:pic>
        <p:nvPicPr>
          <p:cNvPr id="287" name="Google Shape;287;p31" descr="Average Max Min Var StDev"/>
          <p:cNvPicPr preferRelativeResize="0"/>
          <p:nvPr/>
        </p:nvPicPr>
        <p:blipFill>
          <a:blip r:embed="rId4">
            <a:alphaModFix/>
          </a:blip>
          <a:stretch>
            <a:fillRect/>
          </a:stretch>
        </p:blipFill>
        <p:spPr>
          <a:xfrm>
            <a:off x="5551061" y="2724150"/>
            <a:ext cx="3281238" cy="2326250"/>
          </a:xfrm>
          <a:prstGeom prst="rect">
            <a:avLst/>
          </a:prstGeom>
          <a:noFill/>
          <a:ln>
            <a:noFill/>
          </a:ln>
        </p:spPr>
      </p:pic>
      <p:sp>
        <p:nvSpPr>
          <p:cNvPr id="288" name="Google Shape;288;p31">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a:p>
        </p:txBody>
      </p:sp>
      <p:pic>
        <p:nvPicPr>
          <p:cNvPr id="289" name="Google Shape;289;p31">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727301" y="132824"/>
            <a:ext cx="2300524" cy="4564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Summary</a:t>
            </a:r>
            <a:endParaRPr dirty="0"/>
          </a:p>
        </p:txBody>
      </p:sp>
      <p:sp>
        <p:nvSpPr>
          <p:cNvPr id="295" name="Google Shape;295;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Exploratory data analysis involves </a:t>
            </a:r>
            <a:endParaRPr>
              <a:solidFill>
                <a:schemeClr val="dk1"/>
              </a:solidFill>
            </a:endParaRPr>
          </a:p>
          <a:p>
            <a:pPr marL="457200" lvl="0" indent="-342900" algn="l" rtl="0">
              <a:lnSpc>
                <a:spcPct val="100000"/>
              </a:lnSpc>
              <a:spcBef>
                <a:spcPts val="1200"/>
              </a:spcBef>
              <a:spcAft>
                <a:spcPts val="0"/>
              </a:spcAft>
              <a:buClr>
                <a:schemeClr val="dk1"/>
              </a:buClr>
              <a:buSzPts val="1800"/>
              <a:buChar char="●"/>
            </a:pPr>
            <a:r>
              <a:rPr lang="en">
                <a:solidFill>
                  <a:schemeClr val="dk1"/>
                </a:solidFill>
              </a:rPr>
              <a:t>Understanding your variables</a:t>
            </a:r>
            <a:endParaRPr>
              <a:solidFill>
                <a:schemeClr val="dk1"/>
              </a:solidFill>
            </a:endParaRPr>
          </a:p>
          <a:p>
            <a:pPr marL="457200" lvl="0" indent="-317500" algn="l" rtl="0">
              <a:lnSpc>
                <a:spcPct val="100000"/>
              </a:lnSpc>
              <a:spcBef>
                <a:spcPts val="0"/>
              </a:spcBef>
              <a:spcAft>
                <a:spcPts val="0"/>
              </a:spcAft>
              <a:buClr>
                <a:schemeClr val="dk1"/>
              </a:buClr>
              <a:buSzPts val="1400"/>
              <a:buChar char="●"/>
            </a:pPr>
            <a:r>
              <a:rPr lang="en">
                <a:solidFill>
                  <a:schemeClr val="dk1"/>
                </a:solidFill>
              </a:rPr>
              <a:t>Using visualization technique to dig into the data</a:t>
            </a: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
                <a:solidFill>
                  <a:schemeClr val="dk1"/>
                </a:solidFill>
              </a:rPr>
              <a:t>Cleaning your dataset</a:t>
            </a: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
                <a:solidFill>
                  <a:schemeClr val="dk1"/>
                </a:solidFill>
              </a:rPr>
              <a:t>Analyzing relationships between variables</a:t>
            </a:r>
            <a:endParaRPr>
              <a:solidFill>
                <a:schemeClr val="dk1"/>
              </a:solidFill>
            </a:endParaRPr>
          </a:p>
        </p:txBody>
      </p:sp>
      <p:sp>
        <p:nvSpPr>
          <p:cNvPr id="296" name="Google Shape;296;p32">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24</a:t>
            </a:fld>
            <a:endParaRPr/>
          </a:p>
        </p:txBody>
      </p:sp>
      <p:pic>
        <p:nvPicPr>
          <p:cNvPr id="297" name="Google Shape;297;p3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957150" y="2752325"/>
            <a:ext cx="3875150" cy="2044175"/>
          </a:xfrm>
          <a:prstGeom prst="rect">
            <a:avLst/>
          </a:prstGeom>
          <a:noFill/>
          <a:ln>
            <a:noFill/>
          </a:ln>
        </p:spPr>
      </p:pic>
      <p:pic>
        <p:nvPicPr>
          <p:cNvPr id="298" name="Google Shape;298;p3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727301" y="285224"/>
            <a:ext cx="2300524" cy="4564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a:extLst>
              <a:ext uri="{C183D7F6-B498-43B3-948B-1728B52AA6E4}">
                <adec:decorative xmlns:adec="http://schemas.microsoft.com/office/drawing/2017/decorative" val="1"/>
              </a:ext>
            </a:extLst>
          </p:cNvPr>
          <p:cNvPicPr preferRelativeResize="0"/>
          <p:nvPr/>
        </p:nvPicPr>
        <p:blipFill rotWithShape="1">
          <a:blip r:embed="rId3">
            <a:alphaModFix amt="18000"/>
          </a:blip>
          <a:srcRect t="24908"/>
          <a:stretch/>
        </p:blipFill>
        <p:spPr>
          <a:xfrm>
            <a:off x="630550" y="771550"/>
            <a:ext cx="8089800" cy="3925500"/>
          </a:xfrm>
          <a:prstGeom prst="rect">
            <a:avLst/>
          </a:prstGeom>
          <a:noFill/>
          <a:ln>
            <a:noFill/>
          </a:ln>
        </p:spPr>
      </p:pic>
      <p:sp>
        <p:nvSpPr>
          <p:cNvPr id="55" name="Google Shape;55;p13"/>
          <p:cNvSpPr txBox="1">
            <a:spLocks noGrp="1"/>
          </p:cNvSpPr>
          <p:nvPr>
            <p:ph type="ctrTitle"/>
          </p:nvPr>
        </p:nvSpPr>
        <p:spPr>
          <a:xfrm>
            <a:off x="311708" y="973175"/>
            <a:ext cx="8520600" cy="2052600"/>
          </a:xfrm>
          <a:prstGeom prst="rect">
            <a:avLst/>
          </a:prstGeom>
          <a:solidFill>
            <a:srgbClr val="AEC7C2">
              <a:alpha val="16069"/>
            </a:srgbClr>
          </a:solidFill>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MY" sz="4310" dirty="0"/>
              <a:t>Thank you!</a:t>
            </a:r>
            <a:br>
              <a:rPr lang="en-MY" sz="4310" dirty="0"/>
            </a:br>
            <a:endParaRPr sz="3909" dirty="0"/>
          </a:p>
        </p:txBody>
      </p:sp>
      <p:sp>
        <p:nvSpPr>
          <p:cNvPr id="56" name="Google Shape;56;p13"/>
          <p:cNvSpPr txBox="1">
            <a:spLocks noGrp="1"/>
          </p:cNvSpPr>
          <p:nvPr>
            <p:ph type="subTitle" idx="1"/>
          </p:nvPr>
        </p:nvSpPr>
        <p:spPr>
          <a:xfrm>
            <a:off x="311700" y="3037325"/>
            <a:ext cx="8520600" cy="1363800"/>
          </a:xfrm>
          <a:prstGeom prst="rect">
            <a:avLst/>
          </a:prstGeom>
        </p:spPr>
        <p:txBody>
          <a:bodyPr spcFirstLastPara="1" wrap="square" lIns="91425" tIns="91425" rIns="91425" bIns="91425" anchor="t" anchorCtr="0">
            <a:normAutofit/>
          </a:bodyPr>
          <a:lstStyle/>
          <a:p>
            <a:pPr marL="0" lvl="0" indent="0" algn="ctr" rtl="0">
              <a:lnSpc>
                <a:spcPct val="80000"/>
              </a:lnSpc>
              <a:spcBef>
                <a:spcPts val="0"/>
              </a:spcBef>
              <a:spcAft>
                <a:spcPts val="0"/>
              </a:spcAft>
              <a:buSzPts val="688"/>
              <a:buNone/>
            </a:pPr>
            <a:r>
              <a:rPr lang="en" sz="1350"/>
              <a:t>By</a:t>
            </a:r>
            <a:endParaRPr sz="1350"/>
          </a:p>
          <a:p>
            <a:pPr marL="0" lvl="0" indent="0" algn="ctr" rtl="0">
              <a:lnSpc>
                <a:spcPct val="80000"/>
              </a:lnSpc>
              <a:spcBef>
                <a:spcPts val="0"/>
              </a:spcBef>
              <a:spcAft>
                <a:spcPts val="0"/>
              </a:spcAft>
              <a:buSzPts val="688"/>
              <a:buNone/>
            </a:pPr>
            <a:r>
              <a:rPr lang="en" sz="1350"/>
              <a:t>Assoc. Prof. Ts. Dr. Nurfadhlina Mohd Sharef</a:t>
            </a:r>
            <a:endParaRPr sz="1350"/>
          </a:p>
          <a:p>
            <a:pPr marL="0" lvl="0" indent="0" algn="ctr" rtl="0">
              <a:lnSpc>
                <a:spcPct val="80000"/>
              </a:lnSpc>
              <a:spcBef>
                <a:spcPts val="0"/>
              </a:spcBef>
              <a:spcAft>
                <a:spcPts val="0"/>
              </a:spcAft>
              <a:buSzPts val="688"/>
              <a:buNone/>
            </a:pPr>
            <a:r>
              <a:rPr lang="en" sz="1350"/>
              <a:t>Faculty of Computer Science and Information Technology</a:t>
            </a:r>
            <a:endParaRPr sz="1350"/>
          </a:p>
          <a:p>
            <a:pPr marL="0" lvl="0" indent="0" algn="ctr" rtl="0">
              <a:lnSpc>
                <a:spcPct val="80000"/>
              </a:lnSpc>
              <a:spcBef>
                <a:spcPts val="0"/>
              </a:spcBef>
              <a:spcAft>
                <a:spcPts val="0"/>
              </a:spcAft>
              <a:buSzPts val="688"/>
              <a:buNone/>
            </a:pPr>
            <a:r>
              <a:rPr lang="en" sz="1350"/>
              <a:t>Universiti Putra Malaysia</a:t>
            </a:r>
            <a:endParaRPr sz="1350"/>
          </a:p>
          <a:p>
            <a:pPr marL="0" lvl="0" indent="0" algn="ctr" rtl="0">
              <a:lnSpc>
                <a:spcPct val="80000"/>
              </a:lnSpc>
              <a:spcBef>
                <a:spcPts val="0"/>
              </a:spcBef>
              <a:spcAft>
                <a:spcPts val="0"/>
              </a:spcAft>
              <a:buSzPts val="688"/>
              <a:buNone/>
            </a:pPr>
            <a:r>
              <a:rPr lang="en" sz="1350" u="sng">
                <a:solidFill>
                  <a:schemeClr val="hlink"/>
                </a:solidFill>
                <a:hlinkClick r:id="rId4"/>
              </a:rPr>
              <a:t>nurfadhlina@upm.edu.my</a:t>
            </a:r>
            <a:r>
              <a:rPr lang="en" sz="1350"/>
              <a:t> </a:t>
            </a:r>
            <a:endParaRPr sz="1350"/>
          </a:p>
        </p:txBody>
      </p:sp>
      <p:pic>
        <p:nvPicPr>
          <p:cNvPr id="57" name="Google Shape;57;p13" descr="UPM Logo and Putra OER Logo"/>
          <p:cNvPicPr preferRelativeResize="0"/>
          <p:nvPr/>
        </p:nvPicPr>
        <p:blipFill>
          <a:blip r:embed="rId5">
            <a:alphaModFix/>
          </a:blip>
          <a:stretch>
            <a:fillRect/>
          </a:stretch>
        </p:blipFill>
        <p:spPr>
          <a:xfrm>
            <a:off x="2607225" y="304701"/>
            <a:ext cx="4243475" cy="841950"/>
          </a:xfrm>
          <a:prstGeom prst="rect">
            <a:avLst/>
          </a:prstGeom>
          <a:noFill/>
          <a:ln>
            <a:noFill/>
          </a:ln>
        </p:spPr>
      </p:pic>
      <p:pic>
        <p:nvPicPr>
          <p:cNvPr id="6" name="Picture 2" descr="About CC Licenses - Creative Commons">
            <a:extLst>
              <a:ext uri="{FF2B5EF4-FFF2-40B4-BE49-F238E27FC236}">
                <a16:creationId xmlns:a16="http://schemas.microsoft.com/office/drawing/2014/main" id="{8C5A5E57-27F6-51D0-9028-4DC507BD07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9129" y="4028115"/>
            <a:ext cx="1065742" cy="373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037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body" idx="1"/>
          </p:nvPr>
        </p:nvSpPr>
        <p:spPr>
          <a:xfrm>
            <a:off x="311699" y="771475"/>
            <a:ext cx="6854413"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dirty="0">
                <a:solidFill>
                  <a:srgbClr val="202124"/>
                </a:solidFill>
                <a:highlight>
                  <a:schemeClr val="lt1"/>
                </a:highlight>
              </a:rPr>
              <a:t>Exploratory Data Analysis (EDA) refers to the critical process of performing initial investigations on data so as to discover patterns,to spot anomalies, to test hypothesis and to check assumptions with the help of summary statistics and graphical representations.</a:t>
            </a:r>
            <a:endParaRPr sz="1400" dirty="0">
              <a:solidFill>
                <a:srgbClr val="202124"/>
              </a:solidFill>
              <a:highlight>
                <a:schemeClr val="lt1"/>
              </a:highlight>
            </a:endParaRPr>
          </a:p>
          <a:p>
            <a:pPr marL="0" lvl="0" indent="0" algn="l" rtl="0">
              <a:spcBef>
                <a:spcPts val="1200"/>
              </a:spcBef>
              <a:spcAft>
                <a:spcPts val="0"/>
              </a:spcAft>
              <a:buClr>
                <a:schemeClr val="dk1"/>
              </a:buClr>
              <a:buSzPts val="1100"/>
              <a:buFont typeface="Arial"/>
              <a:buNone/>
            </a:pPr>
            <a:r>
              <a:rPr lang="en" sz="1400" dirty="0">
                <a:solidFill>
                  <a:srgbClr val="202124"/>
                </a:solidFill>
                <a:highlight>
                  <a:schemeClr val="lt1"/>
                </a:highlight>
              </a:rPr>
              <a:t>EDA is an iterative process comprising the following activities:</a:t>
            </a:r>
            <a:endParaRPr sz="1400" dirty="0">
              <a:solidFill>
                <a:srgbClr val="202124"/>
              </a:solidFill>
              <a:highlight>
                <a:schemeClr val="lt1"/>
              </a:highlight>
            </a:endParaRPr>
          </a:p>
          <a:p>
            <a:pPr marL="457200" lvl="0" indent="-304800" algn="l" rtl="0">
              <a:spcBef>
                <a:spcPts val="1200"/>
              </a:spcBef>
              <a:spcAft>
                <a:spcPts val="0"/>
              </a:spcAft>
              <a:buClr>
                <a:srgbClr val="212529"/>
              </a:buClr>
              <a:buSzPts val="1200"/>
              <a:buAutoNum type="arabicPeriod"/>
            </a:pPr>
            <a:r>
              <a:rPr lang="en" sz="1400" dirty="0">
                <a:solidFill>
                  <a:srgbClr val="212529"/>
                </a:solidFill>
                <a:highlight>
                  <a:schemeClr val="lt1"/>
                </a:highlight>
              </a:rPr>
              <a:t>Generate questions about your data.</a:t>
            </a:r>
            <a:endParaRPr sz="1400" dirty="0">
              <a:solidFill>
                <a:srgbClr val="212529"/>
              </a:solidFill>
              <a:highlight>
                <a:schemeClr val="lt1"/>
              </a:highlight>
            </a:endParaRPr>
          </a:p>
          <a:p>
            <a:pPr marL="457200" lvl="0" indent="-304800" algn="l" rtl="0">
              <a:spcBef>
                <a:spcPts val="0"/>
              </a:spcBef>
              <a:spcAft>
                <a:spcPts val="0"/>
              </a:spcAft>
              <a:buClr>
                <a:srgbClr val="212529"/>
              </a:buClr>
              <a:buSzPts val="1200"/>
              <a:buAutoNum type="arabicPeriod"/>
            </a:pPr>
            <a:r>
              <a:rPr lang="en" sz="1400" dirty="0">
                <a:solidFill>
                  <a:srgbClr val="212529"/>
                </a:solidFill>
                <a:highlight>
                  <a:schemeClr val="lt1"/>
                </a:highlight>
              </a:rPr>
              <a:t>Identify patterns on the data to deduce information.</a:t>
            </a:r>
            <a:endParaRPr sz="1400" dirty="0">
              <a:solidFill>
                <a:srgbClr val="212529"/>
              </a:solidFill>
              <a:highlight>
                <a:schemeClr val="lt1"/>
              </a:highlight>
            </a:endParaRPr>
          </a:p>
          <a:p>
            <a:pPr marL="457200" lvl="0" indent="-304800" algn="l" rtl="0">
              <a:spcBef>
                <a:spcPts val="0"/>
              </a:spcBef>
              <a:spcAft>
                <a:spcPts val="0"/>
              </a:spcAft>
              <a:buClr>
                <a:srgbClr val="212529"/>
              </a:buClr>
              <a:buSzPts val="1200"/>
              <a:buAutoNum type="arabicPeriod"/>
            </a:pPr>
            <a:r>
              <a:rPr lang="en" sz="1400" dirty="0">
                <a:solidFill>
                  <a:srgbClr val="212529"/>
                </a:solidFill>
                <a:highlight>
                  <a:schemeClr val="lt1"/>
                </a:highlight>
              </a:rPr>
              <a:t>Search for answers by visualising, transforming, and modelling your data.</a:t>
            </a:r>
            <a:endParaRPr sz="1400" dirty="0">
              <a:solidFill>
                <a:srgbClr val="212529"/>
              </a:solidFill>
              <a:highlight>
                <a:schemeClr val="lt1"/>
              </a:highlight>
            </a:endParaRPr>
          </a:p>
          <a:p>
            <a:pPr marL="457200" lvl="0" indent="-304800" algn="l" rtl="0">
              <a:spcBef>
                <a:spcPts val="0"/>
              </a:spcBef>
              <a:spcAft>
                <a:spcPts val="0"/>
              </a:spcAft>
              <a:buClr>
                <a:srgbClr val="212529"/>
              </a:buClr>
              <a:buSzPts val="1200"/>
              <a:buAutoNum type="arabicPeriod"/>
            </a:pPr>
            <a:r>
              <a:rPr lang="en" sz="1400" dirty="0">
                <a:solidFill>
                  <a:srgbClr val="212529"/>
                </a:solidFill>
                <a:highlight>
                  <a:schemeClr val="lt1"/>
                </a:highlight>
              </a:rPr>
              <a:t>Use what you learn to refine your questions and/or generate new questions.</a:t>
            </a:r>
            <a:endParaRPr sz="1400" dirty="0">
              <a:solidFill>
                <a:srgbClr val="212529"/>
              </a:solidFill>
              <a:highlight>
                <a:schemeClr val="lt1"/>
              </a:highlight>
            </a:endParaRPr>
          </a:p>
          <a:p>
            <a:pPr marL="0" lvl="0" indent="0" algn="l" rtl="0">
              <a:spcBef>
                <a:spcPts val="1200"/>
              </a:spcBef>
              <a:spcAft>
                <a:spcPts val="0"/>
              </a:spcAft>
              <a:buClr>
                <a:schemeClr val="dk1"/>
              </a:buClr>
              <a:buSzPts val="1100"/>
              <a:buFont typeface="Arial"/>
              <a:buNone/>
            </a:pPr>
            <a:r>
              <a:rPr lang="en" sz="1400" dirty="0">
                <a:solidFill>
                  <a:srgbClr val="202124"/>
                </a:solidFill>
                <a:highlight>
                  <a:schemeClr val="lt1"/>
                </a:highlight>
              </a:rPr>
              <a:t>Various techniques can be used for EDA such as data preprocessing, descriptive statistics and visualization. </a:t>
            </a:r>
            <a:endParaRPr sz="1400" dirty="0">
              <a:solidFill>
                <a:srgbClr val="202124"/>
              </a:solidFill>
              <a:highlight>
                <a:schemeClr val="lt1"/>
              </a:highlight>
            </a:endParaRPr>
          </a:p>
          <a:p>
            <a:pPr marL="0" lvl="0" indent="0" algn="l" rtl="0">
              <a:spcBef>
                <a:spcPts val="1200"/>
              </a:spcBef>
              <a:spcAft>
                <a:spcPts val="0"/>
              </a:spcAft>
              <a:buClr>
                <a:schemeClr val="dk1"/>
              </a:buClr>
              <a:buSzPts val="1100"/>
              <a:buFont typeface="Arial"/>
              <a:buNone/>
            </a:pPr>
            <a:r>
              <a:rPr lang="en" sz="1400" dirty="0">
                <a:solidFill>
                  <a:srgbClr val="202124"/>
                </a:solidFill>
                <a:highlight>
                  <a:schemeClr val="lt1"/>
                </a:highlight>
              </a:rPr>
              <a:t>Tools such as Excel and PowerBI can be used to create dashboard visualizations. Programming languages such as Python and Java can be used to manipulate the data and spot trends.</a:t>
            </a:r>
            <a:endParaRPr sz="1400" dirty="0">
              <a:solidFill>
                <a:srgbClr val="202124"/>
              </a:solidFill>
              <a:highlight>
                <a:schemeClr val="lt1"/>
              </a:highlight>
            </a:endParaRPr>
          </a:p>
          <a:p>
            <a:pPr marL="0" lvl="0" indent="0" algn="l" rtl="0">
              <a:lnSpc>
                <a:spcPct val="100000"/>
              </a:lnSpc>
              <a:spcBef>
                <a:spcPts val="1200"/>
              </a:spcBef>
              <a:spcAft>
                <a:spcPts val="0"/>
              </a:spcAft>
              <a:buClr>
                <a:schemeClr val="dk1"/>
              </a:buClr>
              <a:buSzPts val="1100"/>
              <a:buFont typeface="Arial"/>
              <a:buNone/>
            </a:pPr>
            <a:endParaRPr sz="1600" dirty="0">
              <a:solidFill>
                <a:schemeClr val="dk1"/>
              </a:solidFill>
            </a:endParaRPr>
          </a:p>
        </p:txBody>
      </p:sp>
      <p:sp>
        <p:nvSpPr>
          <p:cNvPr id="73" name="Google Shape;73;p15"/>
          <p:cNvSpPr txBox="1">
            <a:spLocks noGrp="1"/>
          </p:cNvSpPr>
          <p:nvPr>
            <p:ph type="title"/>
          </p:nvPr>
        </p:nvSpPr>
        <p:spPr>
          <a:xfrm>
            <a:off x="368275" y="216425"/>
            <a:ext cx="5773200" cy="572700"/>
          </a:xfrm>
          <a:prstGeom prst="rect">
            <a:avLst/>
          </a:prstGeom>
          <a:solidFill>
            <a:schemeClr val="lt2"/>
          </a:solidFill>
        </p:spPr>
        <p:txBody>
          <a:bodyPr spcFirstLastPara="1" wrap="square" lIns="91425" tIns="91425" rIns="91425" bIns="91425" anchor="t" anchorCtr="0">
            <a:normAutofit/>
          </a:bodyPr>
          <a:lstStyle/>
          <a:p>
            <a:pPr marL="0" marR="0" lvl="0" indent="0" algn="ctr" rtl="0">
              <a:lnSpc>
                <a:spcPct val="100000"/>
              </a:lnSpc>
              <a:spcBef>
                <a:spcPts val="0"/>
              </a:spcBef>
              <a:spcAft>
                <a:spcPts val="0"/>
              </a:spcAft>
              <a:buNone/>
            </a:pPr>
            <a:r>
              <a:rPr lang="en" sz="2400" b="1" dirty="0">
                <a:solidFill>
                  <a:srgbClr val="000000"/>
                </a:solidFill>
                <a:latin typeface="Roboto"/>
                <a:ea typeface="Roboto"/>
                <a:cs typeface="Roboto"/>
                <a:sym typeface="Roboto"/>
              </a:rPr>
              <a:t>Background</a:t>
            </a:r>
            <a:endParaRPr sz="2400" b="1" dirty="0">
              <a:solidFill>
                <a:srgbClr val="000000"/>
              </a:solidFill>
              <a:latin typeface="Roboto"/>
              <a:ea typeface="Roboto"/>
              <a:cs typeface="Roboto"/>
              <a:sym typeface="Roboto"/>
            </a:endParaRPr>
          </a:p>
        </p:txBody>
      </p:sp>
      <p:pic>
        <p:nvPicPr>
          <p:cNvPr id="74" name="Google Shape;74;p15">
            <a:extLst>
              <a:ext uri="{C183D7F6-B498-43B3-948B-1728B52AA6E4}">
                <adec:decorative xmlns:adec="http://schemas.microsoft.com/office/drawing/2017/decorative" val="1"/>
              </a:ext>
            </a:extLst>
          </p:cNvPr>
          <p:cNvPicPr preferRelativeResize="0"/>
          <p:nvPr/>
        </p:nvPicPr>
        <p:blipFill rotWithShape="1">
          <a:blip r:embed="rId3">
            <a:alphaModFix/>
          </a:blip>
          <a:srcRect t="23623"/>
          <a:stretch/>
        </p:blipFill>
        <p:spPr>
          <a:xfrm>
            <a:off x="6607237" y="1369114"/>
            <a:ext cx="2225064" cy="1340477"/>
          </a:xfrm>
          <a:prstGeom prst="parallelogram">
            <a:avLst>
              <a:gd name="adj" fmla="val 25000"/>
            </a:avLst>
          </a:prstGeom>
          <a:noFill/>
          <a:ln>
            <a:noFill/>
          </a:ln>
        </p:spPr>
      </p:pic>
      <p:sp>
        <p:nvSpPr>
          <p:cNvPr id="75" name="Google Shape;75;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pic>
        <p:nvPicPr>
          <p:cNvPr id="76" name="Google Shape;76;p15" descr="UPM Logo and Putra OER Logo"/>
          <p:cNvPicPr preferRelativeResize="0"/>
          <p:nvPr/>
        </p:nvPicPr>
        <p:blipFill>
          <a:blip r:embed="rId4">
            <a:alphaModFix/>
          </a:blip>
          <a:stretch>
            <a:fillRect/>
          </a:stretch>
        </p:blipFill>
        <p:spPr>
          <a:xfrm>
            <a:off x="6405700" y="209025"/>
            <a:ext cx="2622125" cy="520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Using Microsoft Excel for Data Analysis</a:t>
            </a:r>
            <a:endParaRPr dirty="0"/>
          </a:p>
        </p:txBody>
      </p:sp>
      <p:sp>
        <p:nvSpPr>
          <p:cNvPr id="82" name="Google Shape;82;p16"/>
          <p:cNvSpPr txBox="1">
            <a:spLocks noGrp="1"/>
          </p:cNvSpPr>
          <p:nvPr>
            <p:ph type="body" idx="1"/>
          </p:nvPr>
        </p:nvSpPr>
        <p:spPr>
          <a:xfrm>
            <a:off x="311700" y="695275"/>
            <a:ext cx="3986400" cy="218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434343"/>
                </a:solidFill>
              </a:rPr>
              <a:t>Microsoft Excel is one of, if not the number 1 data analysis software in the world in terms of popularity mainly because its ease of use. </a:t>
            </a:r>
            <a:r>
              <a:rPr lang="en" sz="1200">
                <a:highlight>
                  <a:srgbClr val="FFFFFF"/>
                </a:highlight>
              </a:rPr>
              <a:t>It </a:t>
            </a:r>
            <a:r>
              <a:rPr lang="en" sz="1200">
                <a:solidFill>
                  <a:srgbClr val="434343"/>
                </a:solidFill>
              </a:rPr>
              <a:t>provides the ability to tabulate, analyze and visualize data to assist in data interpretation. </a:t>
            </a:r>
            <a:endParaRPr sz="1200">
              <a:solidFill>
                <a:srgbClr val="434343"/>
              </a:solidFill>
            </a:endParaRPr>
          </a:p>
          <a:p>
            <a:pPr marL="0" lvl="0" indent="0" algn="l" rtl="0">
              <a:spcBef>
                <a:spcPts val="1200"/>
              </a:spcBef>
              <a:spcAft>
                <a:spcPts val="0"/>
              </a:spcAft>
              <a:buNone/>
            </a:pPr>
            <a:r>
              <a:rPr lang="en" sz="1200">
                <a:solidFill>
                  <a:srgbClr val="434343"/>
                </a:solidFill>
              </a:rPr>
              <a:t>Chart, Formula, Analyze Data function, PivotTable, PivotCharts and Data Analysis Toolpak could support you to </a:t>
            </a:r>
            <a:r>
              <a:rPr lang="en" sz="1200">
                <a:solidFill>
                  <a:srgbClr val="434343"/>
                </a:solidFill>
                <a:highlight>
                  <a:srgbClr val="FFFFFF"/>
                </a:highlight>
              </a:rPr>
              <a:t>identify trends, patterns, and outliers in a data set, facilitating data analysis in seconds and empowering you to understand data through high-level summaries via Excel’s Artificial Intelligence ability. </a:t>
            </a:r>
            <a:endParaRPr sz="1200">
              <a:solidFill>
                <a:srgbClr val="434343"/>
              </a:solidFill>
              <a:highlight>
                <a:srgbClr val="FFFFFF"/>
              </a:highlight>
            </a:endParaRPr>
          </a:p>
          <a:p>
            <a:pPr marL="0" lvl="0" indent="0" algn="l" rtl="0">
              <a:spcBef>
                <a:spcPts val="1200"/>
              </a:spcBef>
              <a:spcAft>
                <a:spcPts val="0"/>
              </a:spcAft>
              <a:buNone/>
            </a:pPr>
            <a:r>
              <a:rPr lang="en" sz="1200">
                <a:solidFill>
                  <a:srgbClr val="434343"/>
                </a:solidFill>
                <a:highlight>
                  <a:srgbClr val="FFFFFF"/>
                </a:highlight>
              </a:rPr>
              <a:t>To visit tutorials in Excel, click the image below.</a:t>
            </a:r>
            <a:endParaRPr sz="1200">
              <a:solidFill>
                <a:srgbClr val="434343"/>
              </a:solidFill>
              <a:highlight>
                <a:srgbClr val="FFFFFF"/>
              </a:highlight>
            </a:endParaRPr>
          </a:p>
          <a:p>
            <a:pPr marL="0" lvl="0" indent="0" algn="l" rtl="0">
              <a:spcBef>
                <a:spcPts val="1200"/>
              </a:spcBef>
              <a:spcAft>
                <a:spcPts val="1200"/>
              </a:spcAft>
              <a:buNone/>
            </a:pPr>
            <a:endParaRPr sz="1200">
              <a:solidFill>
                <a:srgbClr val="434343"/>
              </a:solidFill>
              <a:highlight>
                <a:srgbClr val="FFFFFF"/>
              </a:highlight>
            </a:endParaRPr>
          </a:p>
        </p:txBody>
      </p:sp>
      <p:pic>
        <p:nvPicPr>
          <p:cNvPr id="83" name="Google Shape;83;p1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428625" y="644350"/>
            <a:ext cx="1473700" cy="618600"/>
          </a:xfrm>
          <a:prstGeom prst="rect">
            <a:avLst/>
          </a:prstGeom>
          <a:noFill/>
          <a:ln>
            <a:noFill/>
          </a:ln>
        </p:spPr>
      </p:pic>
      <p:pic>
        <p:nvPicPr>
          <p:cNvPr id="84" name="Google Shape;84;p1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4428619" y="1304875"/>
            <a:ext cx="4278455" cy="3416399"/>
          </a:xfrm>
          <a:prstGeom prst="rect">
            <a:avLst/>
          </a:prstGeom>
          <a:noFill/>
          <a:ln w="9525" cap="flat" cmpd="sng">
            <a:solidFill>
              <a:schemeClr val="dk2"/>
            </a:solidFill>
            <a:prstDash val="solid"/>
            <a:round/>
            <a:headEnd type="none" w="sm" len="sm"/>
            <a:tailEnd type="none" w="sm" len="sm"/>
          </a:ln>
        </p:spPr>
      </p:pic>
      <p:pic>
        <p:nvPicPr>
          <p:cNvPr id="85" name="Google Shape;85;p16">
            <a:hlinkClick r:id="rId5"/>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392325" y="3592935"/>
            <a:ext cx="3843577" cy="1112950"/>
          </a:xfrm>
          <a:prstGeom prst="rect">
            <a:avLst/>
          </a:prstGeom>
          <a:noFill/>
          <a:ln>
            <a:noFill/>
          </a:ln>
        </p:spPr>
      </p:pic>
      <p:sp>
        <p:nvSpPr>
          <p:cNvPr id="86" name="Google Shape;86;p16">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pic>
        <p:nvPicPr>
          <p:cNvPr id="87" name="Google Shape;87;p16">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6727301" y="117325"/>
            <a:ext cx="2300524" cy="456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1593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Using Microsoft Excel for Data Analysis (1)</a:t>
            </a:r>
            <a:endParaRPr dirty="0"/>
          </a:p>
        </p:txBody>
      </p:sp>
      <p:sp>
        <p:nvSpPr>
          <p:cNvPr id="106" name="Google Shape;106;p17"/>
          <p:cNvSpPr txBox="1"/>
          <p:nvPr/>
        </p:nvSpPr>
        <p:spPr>
          <a:xfrm>
            <a:off x="3208150" y="1740784"/>
            <a:ext cx="2704454" cy="1908184"/>
          </a:xfrm>
          <a:prstGeom prst="rect">
            <a:avLst/>
          </a:prstGeom>
          <a:solidFill>
            <a:srgbClr val="D9D2E9"/>
          </a:solid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lang="en" dirty="0"/>
          </a:p>
          <a:p>
            <a:pPr marL="0" lvl="0" indent="0" algn="ctr" rtl="0">
              <a:spcBef>
                <a:spcPts val="0"/>
              </a:spcBef>
              <a:spcAft>
                <a:spcPts val="0"/>
              </a:spcAft>
              <a:buNone/>
            </a:pPr>
            <a:r>
              <a:rPr lang="en" dirty="0"/>
              <a:t>Functions that can be used in Microsoft Excel to support the data analyst in data analytics purposes</a:t>
            </a:r>
          </a:p>
          <a:p>
            <a:pPr marL="0" lvl="0" indent="0" algn="ctr" rtl="0">
              <a:spcBef>
                <a:spcPts val="0"/>
              </a:spcBef>
              <a:spcAft>
                <a:spcPts val="0"/>
              </a:spcAft>
              <a:buNone/>
            </a:pPr>
            <a:endParaRPr lang="en" dirty="0"/>
          </a:p>
          <a:p>
            <a:pPr marL="0" lvl="0" indent="0" algn="ctr" rtl="0">
              <a:spcBef>
                <a:spcPts val="0"/>
              </a:spcBef>
              <a:spcAft>
                <a:spcPts val="0"/>
              </a:spcAft>
              <a:buNone/>
            </a:pPr>
            <a:endParaRPr lang="en" dirty="0"/>
          </a:p>
          <a:p>
            <a:pPr marL="0" lvl="0" indent="0" algn="ctr" rtl="0">
              <a:spcBef>
                <a:spcPts val="0"/>
              </a:spcBef>
              <a:spcAft>
                <a:spcPts val="0"/>
              </a:spcAft>
              <a:buNone/>
            </a:pPr>
            <a:endParaRPr dirty="0"/>
          </a:p>
        </p:txBody>
      </p:sp>
      <p:sp>
        <p:nvSpPr>
          <p:cNvPr id="22" name="Google Shape;106;p17">
            <a:extLst>
              <a:ext uri="{FF2B5EF4-FFF2-40B4-BE49-F238E27FC236}">
                <a16:creationId xmlns:a16="http://schemas.microsoft.com/office/drawing/2014/main" id="{9918CCB7-0E72-51F0-23BF-4A7E5B952791}"/>
              </a:ext>
            </a:extLst>
          </p:cNvPr>
          <p:cNvSpPr txBox="1"/>
          <p:nvPr/>
        </p:nvSpPr>
        <p:spPr>
          <a:xfrm>
            <a:off x="410705" y="1264371"/>
            <a:ext cx="1844298" cy="400079"/>
          </a:xfrm>
          <a:prstGeom prst="rect">
            <a:avLst/>
          </a:prstGeom>
          <a:solidFill>
            <a:srgbClr val="D9D2E9"/>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t>Data sorting</a:t>
            </a:r>
            <a:endParaRPr dirty="0"/>
          </a:p>
        </p:txBody>
      </p:sp>
      <p:sp>
        <p:nvSpPr>
          <p:cNvPr id="20" name="Google Shape;106;p17">
            <a:extLst>
              <a:ext uri="{FF2B5EF4-FFF2-40B4-BE49-F238E27FC236}">
                <a16:creationId xmlns:a16="http://schemas.microsoft.com/office/drawing/2014/main" id="{BA262503-3046-27C7-30ED-83F6EBAB3DE9}"/>
              </a:ext>
            </a:extLst>
          </p:cNvPr>
          <p:cNvSpPr txBox="1"/>
          <p:nvPr/>
        </p:nvSpPr>
        <p:spPr>
          <a:xfrm>
            <a:off x="410705" y="2203646"/>
            <a:ext cx="1844298" cy="400079"/>
          </a:xfrm>
          <a:prstGeom prst="rect">
            <a:avLst/>
          </a:prstGeom>
          <a:solidFill>
            <a:srgbClr val="D9D2E9"/>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t>Charting</a:t>
            </a:r>
            <a:endParaRPr dirty="0"/>
          </a:p>
        </p:txBody>
      </p:sp>
      <p:sp>
        <p:nvSpPr>
          <p:cNvPr id="21" name="Google Shape;106;p17">
            <a:extLst>
              <a:ext uri="{FF2B5EF4-FFF2-40B4-BE49-F238E27FC236}">
                <a16:creationId xmlns:a16="http://schemas.microsoft.com/office/drawing/2014/main" id="{38A0C679-DC2E-5999-CE0B-ACFD933634C9}"/>
              </a:ext>
            </a:extLst>
          </p:cNvPr>
          <p:cNvSpPr txBox="1"/>
          <p:nvPr/>
        </p:nvSpPr>
        <p:spPr>
          <a:xfrm>
            <a:off x="410705" y="3139529"/>
            <a:ext cx="1844298" cy="400079"/>
          </a:xfrm>
          <a:prstGeom prst="rect">
            <a:avLst/>
          </a:prstGeom>
          <a:solidFill>
            <a:srgbClr val="D9D2E9"/>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t>Filters</a:t>
            </a:r>
            <a:endParaRPr dirty="0"/>
          </a:p>
        </p:txBody>
      </p:sp>
      <p:sp>
        <p:nvSpPr>
          <p:cNvPr id="25" name="Google Shape;106;p17">
            <a:extLst>
              <a:ext uri="{FF2B5EF4-FFF2-40B4-BE49-F238E27FC236}">
                <a16:creationId xmlns:a16="http://schemas.microsoft.com/office/drawing/2014/main" id="{86EC2104-43BA-FA71-CE58-6F7E5F278FA1}"/>
              </a:ext>
            </a:extLst>
          </p:cNvPr>
          <p:cNvSpPr txBox="1"/>
          <p:nvPr/>
        </p:nvSpPr>
        <p:spPr>
          <a:xfrm>
            <a:off x="410705" y="4075412"/>
            <a:ext cx="1844298" cy="400079"/>
          </a:xfrm>
          <a:prstGeom prst="rect">
            <a:avLst/>
          </a:prstGeom>
          <a:solidFill>
            <a:srgbClr val="D9D2E9"/>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t>Formulas</a:t>
            </a:r>
            <a:endParaRPr dirty="0"/>
          </a:p>
        </p:txBody>
      </p:sp>
      <p:sp>
        <p:nvSpPr>
          <p:cNvPr id="26" name="Google Shape;106;p17">
            <a:extLst>
              <a:ext uri="{FF2B5EF4-FFF2-40B4-BE49-F238E27FC236}">
                <a16:creationId xmlns:a16="http://schemas.microsoft.com/office/drawing/2014/main" id="{A776D7F6-8D76-FB06-8F0B-F1932EAE75A1}"/>
              </a:ext>
            </a:extLst>
          </p:cNvPr>
          <p:cNvSpPr txBox="1"/>
          <p:nvPr/>
        </p:nvSpPr>
        <p:spPr>
          <a:xfrm>
            <a:off x="6705652" y="1363773"/>
            <a:ext cx="1844298" cy="400079"/>
          </a:xfrm>
          <a:prstGeom prst="rect">
            <a:avLst/>
          </a:prstGeom>
          <a:solidFill>
            <a:srgbClr val="D9D2E9"/>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t>Data splitting</a:t>
            </a:r>
            <a:endParaRPr dirty="0"/>
          </a:p>
        </p:txBody>
      </p:sp>
      <p:sp>
        <p:nvSpPr>
          <p:cNvPr id="19" name="Google Shape;106;p17">
            <a:extLst>
              <a:ext uri="{FF2B5EF4-FFF2-40B4-BE49-F238E27FC236}">
                <a16:creationId xmlns:a16="http://schemas.microsoft.com/office/drawing/2014/main" id="{A2E1CEF4-A53E-6B72-50ED-F5D12CEC4A10}"/>
              </a:ext>
            </a:extLst>
          </p:cNvPr>
          <p:cNvSpPr txBox="1"/>
          <p:nvPr/>
        </p:nvSpPr>
        <p:spPr>
          <a:xfrm>
            <a:off x="6705652" y="2202677"/>
            <a:ext cx="1844298" cy="400079"/>
          </a:xfrm>
          <a:prstGeom prst="rect">
            <a:avLst/>
          </a:prstGeom>
          <a:solidFill>
            <a:srgbClr val="D9D2E9"/>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t>Pivot Table</a:t>
            </a:r>
            <a:endParaRPr dirty="0"/>
          </a:p>
        </p:txBody>
      </p:sp>
      <p:sp>
        <p:nvSpPr>
          <p:cNvPr id="23" name="Google Shape;106;p17">
            <a:extLst>
              <a:ext uri="{FF2B5EF4-FFF2-40B4-BE49-F238E27FC236}">
                <a16:creationId xmlns:a16="http://schemas.microsoft.com/office/drawing/2014/main" id="{0E328906-4306-17B4-ADA0-10B562ECBB8F}"/>
              </a:ext>
            </a:extLst>
          </p:cNvPr>
          <p:cNvSpPr txBox="1"/>
          <p:nvPr/>
        </p:nvSpPr>
        <p:spPr>
          <a:xfrm>
            <a:off x="6705652" y="3132222"/>
            <a:ext cx="1844298" cy="400079"/>
          </a:xfrm>
          <a:prstGeom prst="rect">
            <a:avLst/>
          </a:prstGeom>
          <a:solidFill>
            <a:srgbClr val="D9D2E9"/>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t>What-if analysis</a:t>
            </a:r>
            <a:endParaRPr dirty="0"/>
          </a:p>
        </p:txBody>
      </p:sp>
      <p:sp>
        <p:nvSpPr>
          <p:cNvPr id="24" name="Google Shape;106;p17">
            <a:extLst>
              <a:ext uri="{FF2B5EF4-FFF2-40B4-BE49-F238E27FC236}">
                <a16:creationId xmlns:a16="http://schemas.microsoft.com/office/drawing/2014/main" id="{DBD1C20C-310E-8A0E-CC75-1004E56B5CFC}"/>
              </a:ext>
            </a:extLst>
          </p:cNvPr>
          <p:cNvSpPr txBox="1"/>
          <p:nvPr/>
        </p:nvSpPr>
        <p:spPr>
          <a:xfrm>
            <a:off x="6713401" y="4072642"/>
            <a:ext cx="1844298" cy="400079"/>
          </a:xfrm>
          <a:prstGeom prst="rect">
            <a:avLst/>
          </a:prstGeom>
          <a:solidFill>
            <a:srgbClr val="D9D2E9"/>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t>Forecasting</a:t>
            </a:r>
            <a:endParaRPr dirty="0"/>
          </a:p>
        </p:txBody>
      </p:sp>
      <p:pic>
        <p:nvPicPr>
          <p:cNvPr id="107" name="Google Shape;107;p1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823527" y="2921008"/>
            <a:ext cx="1473700" cy="618600"/>
          </a:xfrm>
          <a:prstGeom prst="rect">
            <a:avLst/>
          </a:prstGeom>
          <a:noFill/>
          <a:ln>
            <a:noFill/>
          </a:ln>
        </p:spPr>
      </p:pic>
      <p:sp>
        <p:nvSpPr>
          <p:cNvPr id="108" name="Google Shape;108;p17">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cxnSp>
        <p:nvCxnSpPr>
          <p:cNvPr id="3" name="Connector: Curved 2">
            <a:extLst>
              <a:ext uri="{FF2B5EF4-FFF2-40B4-BE49-F238E27FC236}">
                <a16:creationId xmlns:a16="http://schemas.microsoft.com/office/drawing/2014/main" id="{8662FA10-A9DD-4496-9C05-2A44BE25C374}"/>
              </a:ext>
              <a:ext uri="{C183D7F6-B498-43B3-948B-1728B52AA6E4}">
                <adec:decorative xmlns:adec="http://schemas.microsoft.com/office/drawing/2017/decorative" val="1"/>
              </a:ext>
            </a:extLst>
          </p:cNvPr>
          <p:cNvCxnSpPr>
            <a:stCxn id="106" idx="1"/>
            <a:endCxn id="22" idx="3"/>
          </p:cNvCxnSpPr>
          <p:nvPr/>
        </p:nvCxnSpPr>
        <p:spPr>
          <a:xfrm rot="10800000">
            <a:off x="2255004" y="1464412"/>
            <a:ext cx="953147" cy="123046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or: Curved 28">
            <a:extLst>
              <a:ext uri="{FF2B5EF4-FFF2-40B4-BE49-F238E27FC236}">
                <a16:creationId xmlns:a16="http://schemas.microsoft.com/office/drawing/2014/main" id="{FD7291E0-3011-8B41-1DF1-9951C351E5A4}"/>
              </a:ext>
              <a:ext uri="{C183D7F6-B498-43B3-948B-1728B52AA6E4}">
                <adec:decorative xmlns:adec="http://schemas.microsoft.com/office/drawing/2017/decorative" val="1"/>
              </a:ext>
            </a:extLst>
          </p:cNvPr>
          <p:cNvCxnSpPr>
            <a:cxnSpLocks/>
          </p:cNvCxnSpPr>
          <p:nvPr/>
        </p:nvCxnSpPr>
        <p:spPr>
          <a:xfrm rot="10800000">
            <a:off x="2255003" y="2471171"/>
            <a:ext cx="953146" cy="27675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or: Curved 30">
            <a:extLst>
              <a:ext uri="{FF2B5EF4-FFF2-40B4-BE49-F238E27FC236}">
                <a16:creationId xmlns:a16="http://schemas.microsoft.com/office/drawing/2014/main" id="{4B47C816-BF89-D085-8857-6949B382598D}"/>
              </a:ext>
              <a:ext uri="{C183D7F6-B498-43B3-948B-1728B52AA6E4}">
                <adec:decorative xmlns:adec="http://schemas.microsoft.com/office/drawing/2017/decorative" val="1"/>
              </a:ext>
            </a:extLst>
          </p:cNvPr>
          <p:cNvCxnSpPr>
            <a:cxnSpLocks/>
          </p:cNvCxnSpPr>
          <p:nvPr/>
        </p:nvCxnSpPr>
        <p:spPr>
          <a:xfrm rot="10800000" flipV="1">
            <a:off x="2255004" y="2810398"/>
            <a:ext cx="953146" cy="55016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nector: Curved 32">
            <a:extLst>
              <a:ext uri="{FF2B5EF4-FFF2-40B4-BE49-F238E27FC236}">
                <a16:creationId xmlns:a16="http://schemas.microsoft.com/office/drawing/2014/main" id="{CD5485E7-27D5-57B9-4F4D-CCE254E76E42}"/>
              </a:ext>
              <a:ext uri="{C183D7F6-B498-43B3-948B-1728B52AA6E4}">
                <adec:decorative xmlns:adec="http://schemas.microsoft.com/office/drawing/2017/decorative" val="1"/>
              </a:ext>
            </a:extLst>
          </p:cNvPr>
          <p:cNvCxnSpPr>
            <a:cxnSpLocks/>
          </p:cNvCxnSpPr>
          <p:nvPr/>
        </p:nvCxnSpPr>
        <p:spPr>
          <a:xfrm rot="5400000">
            <a:off x="2027876" y="3122046"/>
            <a:ext cx="1407399" cy="953146"/>
          </a:xfrm>
          <a:prstGeom prst="curvedConnector3">
            <a:avLst>
              <a:gd name="adj1" fmla="val 7642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nector: Curved 34">
            <a:extLst>
              <a:ext uri="{FF2B5EF4-FFF2-40B4-BE49-F238E27FC236}">
                <a16:creationId xmlns:a16="http://schemas.microsoft.com/office/drawing/2014/main" id="{49580F0E-46B9-56E6-F7A2-3789CFC0A0BE}"/>
              </a:ext>
              <a:ext uri="{C183D7F6-B498-43B3-948B-1728B52AA6E4}">
                <adec:decorative xmlns:adec="http://schemas.microsoft.com/office/drawing/2017/decorative" val="1"/>
              </a:ext>
            </a:extLst>
          </p:cNvPr>
          <p:cNvCxnSpPr>
            <a:cxnSpLocks/>
            <a:stCxn id="106" idx="3"/>
            <a:endCxn id="19" idx="1"/>
          </p:cNvCxnSpPr>
          <p:nvPr/>
        </p:nvCxnSpPr>
        <p:spPr>
          <a:xfrm flipV="1">
            <a:off x="5912604" y="2402717"/>
            <a:ext cx="793048" cy="29215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nector: Curved 35">
            <a:extLst>
              <a:ext uri="{FF2B5EF4-FFF2-40B4-BE49-F238E27FC236}">
                <a16:creationId xmlns:a16="http://schemas.microsoft.com/office/drawing/2014/main" id="{BA36257A-3E3F-0C0A-FBCD-F2B7DAD2D749}"/>
              </a:ext>
              <a:ext uri="{C183D7F6-B498-43B3-948B-1728B52AA6E4}">
                <adec:decorative xmlns:adec="http://schemas.microsoft.com/office/drawing/2017/decorative" val="1"/>
              </a:ext>
            </a:extLst>
          </p:cNvPr>
          <p:cNvCxnSpPr>
            <a:cxnSpLocks/>
            <a:endCxn id="26" idx="1"/>
          </p:cNvCxnSpPr>
          <p:nvPr/>
        </p:nvCxnSpPr>
        <p:spPr>
          <a:xfrm rot="5400000" flipH="1" flipV="1">
            <a:off x="5786453" y="1713210"/>
            <a:ext cx="1068596" cy="769802"/>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CF2CA948-EDD4-DE1E-CFE1-78B0D52FE5FB}"/>
              </a:ext>
              <a:ext uri="{C183D7F6-B498-43B3-948B-1728B52AA6E4}">
                <adec:decorative xmlns:adec="http://schemas.microsoft.com/office/drawing/2017/decorative" val="1"/>
              </a:ext>
            </a:extLst>
          </p:cNvPr>
          <p:cNvCxnSpPr>
            <a:cxnSpLocks/>
            <a:endCxn id="23" idx="1"/>
          </p:cNvCxnSpPr>
          <p:nvPr/>
        </p:nvCxnSpPr>
        <p:spPr>
          <a:xfrm>
            <a:off x="5935851" y="2694878"/>
            <a:ext cx="769801" cy="63738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ctor: Curved 37">
            <a:extLst>
              <a:ext uri="{FF2B5EF4-FFF2-40B4-BE49-F238E27FC236}">
                <a16:creationId xmlns:a16="http://schemas.microsoft.com/office/drawing/2014/main" id="{2CAC22E2-ADC4-BC2A-667B-FF37F2FDDAB9}"/>
              </a:ext>
              <a:ext uri="{C183D7F6-B498-43B3-948B-1728B52AA6E4}">
                <adec:decorative xmlns:adec="http://schemas.microsoft.com/office/drawing/2017/decorative" val="1"/>
              </a:ext>
            </a:extLst>
          </p:cNvPr>
          <p:cNvCxnSpPr>
            <a:cxnSpLocks/>
          </p:cNvCxnSpPr>
          <p:nvPr/>
        </p:nvCxnSpPr>
        <p:spPr>
          <a:xfrm rot="16200000" flipH="1">
            <a:off x="5577983" y="3052025"/>
            <a:ext cx="1493284" cy="777552"/>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48" name="Google Shape;87;p16">
            <a:extLst>
              <a:ext uri="{FF2B5EF4-FFF2-40B4-BE49-F238E27FC236}">
                <a16:creationId xmlns:a16="http://schemas.microsoft.com/office/drawing/2014/main" id="{2A760DCD-0447-3A87-E106-4B1F9192AB8D}"/>
              </a:ex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727301" y="148321"/>
            <a:ext cx="2300524" cy="456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159300" y="216425"/>
            <a:ext cx="8520600" cy="572700"/>
          </a:xfrm>
          <a:prstGeom prst="rect">
            <a:avLst/>
          </a:prstGeom>
        </p:spPr>
        <p:txBody>
          <a:bodyPr spcFirstLastPara="1" wrap="square" lIns="91425" tIns="91425" rIns="91425" bIns="91425" anchor="t" anchorCtr="0">
            <a:normAutofit fontScale="90000"/>
          </a:bodyPr>
          <a:lstStyle/>
          <a:p>
            <a:pPr lvl="0"/>
            <a:r>
              <a:rPr lang="en" dirty="0"/>
              <a:t>Using Microsoft Excel for Data Analysis (2)</a:t>
            </a:r>
            <a:endParaRPr dirty="0"/>
          </a:p>
        </p:txBody>
      </p:sp>
      <p:pic>
        <p:nvPicPr>
          <p:cNvPr id="93" name="Google Shape;93;p1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59300" y="1045586"/>
            <a:ext cx="8832301" cy="862463"/>
          </a:xfrm>
          <a:prstGeom prst="rect">
            <a:avLst/>
          </a:prstGeom>
          <a:noFill/>
          <a:ln>
            <a:noFill/>
          </a:ln>
        </p:spPr>
      </p:pic>
      <p:sp>
        <p:nvSpPr>
          <p:cNvPr id="97" name="Google Shape;97;p17">
            <a:extLst>
              <a:ext uri="{C183D7F6-B498-43B3-948B-1728B52AA6E4}">
                <adec:decorative xmlns:adec="http://schemas.microsoft.com/office/drawing/2017/decorative" val="1"/>
              </a:ext>
            </a:extLst>
          </p:cNvPr>
          <p:cNvSpPr/>
          <p:nvPr/>
        </p:nvSpPr>
        <p:spPr>
          <a:xfrm>
            <a:off x="159300" y="1234236"/>
            <a:ext cx="1375500" cy="6738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7">
            <a:extLst>
              <a:ext uri="{C183D7F6-B498-43B3-948B-1728B52AA6E4}">
                <adec:decorative xmlns:adec="http://schemas.microsoft.com/office/drawing/2017/decorative" val="1"/>
              </a:ext>
            </a:extLst>
          </p:cNvPr>
          <p:cNvSpPr/>
          <p:nvPr/>
        </p:nvSpPr>
        <p:spPr>
          <a:xfrm>
            <a:off x="3093125" y="1240387"/>
            <a:ext cx="2027100" cy="6738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7">
            <a:extLst>
              <a:ext uri="{C183D7F6-B498-43B3-948B-1728B52AA6E4}">
                <adec:decorative xmlns:adec="http://schemas.microsoft.com/office/drawing/2017/decorative" val="1"/>
              </a:ext>
            </a:extLst>
          </p:cNvPr>
          <p:cNvSpPr/>
          <p:nvPr/>
        </p:nvSpPr>
        <p:spPr>
          <a:xfrm>
            <a:off x="5190375" y="1240386"/>
            <a:ext cx="937200" cy="6738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7">
            <a:extLst>
              <a:ext uri="{C183D7F6-B498-43B3-948B-1728B52AA6E4}">
                <adec:decorative xmlns:adec="http://schemas.microsoft.com/office/drawing/2017/decorative" val="1"/>
              </a:ext>
            </a:extLst>
          </p:cNvPr>
          <p:cNvSpPr/>
          <p:nvPr/>
        </p:nvSpPr>
        <p:spPr>
          <a:xfrm>
            <a:off x="6197725" y="1234236"/>
            <a:ext cx="539100" cy="6738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7">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sp>
        <p:nvSpPr>
          <p:cNvPr id="2" name="TextBox 1">
            <a:extLst>
              <a:ext uri="{FF2B5EF4-FFF2-40B4-BE49-F238E27FC236}">
                <a16:creationId xmlns:a16="http://schemas.microsoft.com/office/drawing/2014/main" id="{2DAA97D9-00C6-D10E-2C53-BFBB07CCCB5A}"/>
              </a:ext>
            </a:extLst>
          </p:cNvPr>
          <p:cNvSpPr txBox="1"/>
          <p:nvPr/>
        </p:nvSpPr>
        <p:spPr>
          <a:xfrm flipH="1">
            <a:off x="92211" y="2057941"/>
            <a:ext cx="3000913" cy="2677656"/>
          </a:xfrm>
          <a:prstGeom prst="rect">
            <a:avLst/>
          </a:prstGeom>
          <a:noFill/>
        </p:spPr>
        <p:txBody>
          <a:bodyPr wrap="square" rtlCol="0">
            <a:spAutoFit/>
          </a:bodyPr>
          <a:lstStyle/>
          <a:p>
            <a:r>
              <a:rPr lang="en-US" b="0" i="0" dirty="0">
                <a:solidFill>
                  <a:srgbClr val="4D5156"/>
                </a:solidFill>
                <a:effectLst/>
                <a:latin typeface="arial" panose="020B0604020202020204" pitchFamily="34" charset="0"/>
              </a:rPr>
              <a:t>A pivot table is a </a:t>
            </a:r>
            <a:r>
              <a:rPr lang="en-US" b="1" i="0" dirty="0">
                <a:solidFill>
                  <a:schemeClr val="accent1"/>
                </a:solidFill>
                <a:effectLst/>
                <a:latin typeface="arial" panose="020B0604020202020204" pitchFamily="34" charset="0"/>
              </a:rPr>
              <a:t>table of grouped values that aggregates the individual items </a:t>
            </a:r>
            <a:r>
              <a:rPr lang="en-US" b="0" i="0" dirty="0">
                <a:solidFill>
                  <a:srgbClr val="4D5156"/>
                </a:solidFill>
                <a:effectLst/>
                <a:latin typeface="arial" panose="020B0604020202020204" pitchFamily="34" charset="0"/>
              </a:rPr>
              <a:t>of a more extensive table within one or more discrete categories. </a:t>
            </a:r>
          </a:p>
          <a:p>
            <a:endParaRPr lang="en-US" dirty="0">
              <a:solidFill>
                <a:srgbClr val="4D5156"/>
              </a:solidFill>
              <a:latin typeface="arial" panose="020B0604020202020204" pitchFamily="34" charset="0"/>
            </a:endParaRPr>
          </a:p>
          <a:p>
            <a:r>
              <a:rPr lang="en-US" b="0" i="0" dirty="0">
                <a:solidFill>
                  <a:srgbClr val="4D5156"/>
                </a:solidFill>
                <a:effectLst/>
                <a:latin typeface="arial" panose="020B0604020202020204" pitchFamily="34" charset="0"/>
              </a:rPr>
              <a:t>This summary might include sums, averages, or other statistics, which the pivot table groups together using a chosen aggregation function applied to the grouped values.</a:t>
            </a:r>
            <a:endParaRPr lang="en-MY" dirty="0"/>
          </a:p>
        </p:txBody>
      </p:sp>
      <p:sp>
        <p:nvSpPr>
          <p:cNvPr id="20" name="TextBox 19">
            <a:extLst>
              <a:ext uri="{FF2B5EF4-FFF2-40B4-BE49-F238E27FC236}">
                <a16:creationId xmlns:a16="http://schemas.microsoft.com/office/drawing/2014/main" id="{106C050E-E740-32A2-E612-9CA26DE70586}"/>
              </a:ext>
            </a:extLst>
          </p:cNvPr>
          <p:cNvSpPr txBox="1"/>
          <p:nvPr/>
        </p:nvSpPr>
        <p:spPr>
          <a:xfrm flipH="1">
            <a:off x="3339885" y="2022702"/>
            <a:ext cx="1232115" cy="1384995"/>
          </a:xfrm>
          <a:prstGeom prst="rect">
            <a:avLst/>
          </a:prstGeom>
          <a:noFill/>
        </p:spPr>
        <p:txBody>
          <a:bodyPr wrap="square" rtlCol="0">
            <a:spAutoFit/>
          </a:bodyPr>
          <a:lstStyle/>
          <a:p>
            <a:r>
              <a:rPr lang="en-US" b="0" i="0" dirty="0">
                <a:solidFill>
                  <a:srgbClr val="4D5156"/>
                </a:solidFill>
                <a:effectLst/>
                <a:latin typeface="arial" panose="020B0604020202020204" pitchFamily="34" charset="0"/>
              </a:rPr>
              <a:t>Various charts can be created to </a:t>
            </a:r>
            <a:r>
              <a:rPr lang="en-US" b="1" i="0" dirty="0">
                <a:solidFill>
                  <a:schemeClr val="accent1"/>
                </a:solidFill>
                <a:effectLst/>
                <a:latin typeface="arial" panose="020B0604020202020204" pitchFamily="34" charset="0"/>
              </a:rPr>
              <a:t>plot the trends </a:t>
            </a:r>
            <a:r>
              <a:rPr lang="en-US" b="0" i="0" dirty="0">
                <a:solidFill>
                  <a:srgbClr val="4D5156"/>
                </a:solidFill>
                <a:effectLst/>
                <a:latin typeface="arial" panose="020B0604020202020204" pitchFamily="34" charset="0"/>
              </a:rPr>
              <a:t>in the data.</a:t>
            </a:r>
            <a:endParaRPr lang="en-MY" dirty="0"/>
          </a:p>
        </p:txBody>
      </p:sp>
      <p:sp>
        <p:nvSpPr>
          <p:cNvPr id="21" name="TextBox 20">
            <a:extLst>
              <a:ext uri="{FF2B5EF4-FFF2-40B4-BE49-F238E27FC236}">
                <a16:creationId xmlns:a16="http://schemas.microsoft.com/office/drawing/2014/main" id="{4E469FB6-207D-934E-80B8-4B144C5E08EB}"/>
              </a:ext>
            </a:extLst>
          </p:cNvPr>
          <p:cNvSpPr txBox="1"/>
          <p:nvPr/>
        </p:nvSpPr>
        <p:spPr>
          <a:xfrm flipH="1">
            <a:off x="4699943" y="1948274"/>
            <a:ext cx="1918064" cy="3108543"/>
          </a:xfrm>
          <a:prstGeom prst="rect">
            <a:avLst/>
          </a:prstGeom>
          <a:noFill/>
        </p:spPr>
        <p:txBody>
          <a:bodyPr wrap="square" rtlCol="0">
            <a:spAutoFit/>
          </a:bodyPr>
          <a:lstStyle/>
          <a:p>
            <a:r>
              <a:rPr lang="en-US" b="0" i="0" dirty="0">
                <a:solidFill>
                  <a:srgbClr val="202124"/>
                </a:solidFill>
                <a:effectLst/>
                <a:latin typeface="arial" panose="020B0604020202020204" pitchFamily="34" charset="0"/>
              </a:rPr>
              <a:t>A sparkline is </a:t>
            </a:r>
            <a:r>
              <a:rPr lang="en-US" b="1" i="0" dirty="0">
                <a:solidFill>
                  <a:schemeClr val="accent1"/>
                </a:solidFill>
                <a:effectLst/>
                <a:latin typeface="arial" panose="020B0604020202020204" pitchFamily="34" charset="0"/>
              </a:rPr>
              <a:t>a tiny chart in a worksheet cell that provides a visual representation of data</a:t>
            </a:r>
            <a:r>
              <a:rPr lang="en-US" b="0" i="0" dirty="0">
                <a:solidFill>
                  <a:schemeClr val="accent1"/>
                </a:solidFill>
                <a:effectLst/>
                <a:latin typeface="arial" panose="020B0604020202020204" pitchFamily="34" charset="0"/>
              </a:rPr>
              <a:t>.</a:t>
            </a:r>
            <a:r>
              <a:rPr lang="en-US" b="0" i="0" dirty="0">
                <a:solidFill>
                  <a:srgbClr val="202124"/>
                </a:solidFill>
                <a:effectLst/>
                <a:latin typeface="arial" panose="020B0604020202020204" pitchFamily="34" charset="0"/>
              </a:rPr>
              <a:t> Use sparklines to show trends in a series of values, such as seasonal increases or decreases, economic cycles, or to highlight maximum and minimum values.</a:t>
            </a:r>
            <a:endParaRPr lang="en-MY" dirty="0"/>
          </a:p>
        </p:txBody>
      </p:sp>
      <p:sp>
        <p:nvSpPr>
          <p:cNvPr id="22" name="TextBox 21">
            <a:extLst>
              <a:ext uri="{FF2B5EF4-FFF2-40B4-BE49-F238E27FC236}">
                <a16:creationId xmlns:a16="http://schemas.microsoft.com/office/drawing/2014/main" id="{E8D0C99D-7D1E-E03C-9A3D-78B42452ECF6}"/>
              </a:ext>
            </a:extLst>
          </p:cNvPr>
          <p:cNvSpPr txBox="1"/>
          <p:nvPr/>
        </p:nvSpPr>
        <p:spPr>
          <a:xfrm flipH="1">
            <a:off x="6761836" y="1948274"/>
            <a:ext cx="1918064" cy="954107"/>
          </a:xfrm>
          <a:prstGeom prst="rect">
            <a:avLst/>
          </a:prstGeom>
          <a:noFill/>
        </p:spPr>
        <p:txBody>
          <a:bodyPr wrap="square" rtlCol="0">
            <a:spAutoFit/>
          </a:bodyPr>
          <a:lstStyle/>
          <a:p>
            <a:r>
              <a:rPr lang="en-US" b="0" i="0" dirty="0">
                <a:solidFill>
                  <a:srgbClr val="202124"/>
                </a:solidFill>
                <a:effectLst/>
                <a:latin typeface="arial" panose="020B0604020202020204" pitchFamily="34" charset="0"/>
              </a:rPr>
              <a:t>Creating filters in the data allows analyst to </a:t>
            </a:r>
            <a:r>
              <a:rPr lang="en-US" b="1" i="0" dirty="0">
                <a:solidFill>
                  <a:schemeClr val="accent1"/>
                </a:solidFill>
                <a:effectLst/>
                <a:latin typeface="arial" panose="020B0604020202020204" pitchFamily="34" charset="0"/>
              </a:rPr>
              <a:t>focus on specific characteristics</a:t>
            </a:r>
            <a:r>
              <a:rPr lang="en-US" b="0" i="0" dirty="0">
                <a:solidFill>
                  <a:srgbClr val="202124"/>
                </a:solidFill>
                <a:effectLst/>
                <a:latin typeface="arial" panose="020B0604020202020204" pitchFamily="34" charset="0"/>
              </a:rPr>
              <a:t>.</a:t>
            </a:r>
            <a:endParaRPr lang="en-MY" dirty="0"/>
          </a:p>
        </p:txBody>
      </p:sp>
      <p:pic>
        <p:nvPicPr>
          <p:cNvPr id="23" name="Google Shape;87;p16">
            <a:extLst>
              <a:ext uri="{FF2B5EF4-FFF2-40B4-BE49-F238E27FC236}">
                <a16:creationId xmlns:a16="http://schemas.microsoft.com/office/drawing/2014/main" id="{63A5F2C5-2F7A-5F95-A833-ECE102104EEB}"/>
              </a:ex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727301" y="148321"/>
            <a:ext cx="2300524" cy="456450"/>
          </a:xfrm>
          <a:prstGeom prst="rect">
            <a:avLst/>
          </a:prstGeom>
          <a:noFill/>
          <a:ln>
            <a:noFill/>
          </a:ln>
        </p:spPr>
      </p:pic>
    </p:spTree>
    <p:extLst>
      <p:ext uri="{BB962C8B-B14F-4D97-AF65-F5344CB8AC3E}">
        <p14:creationId xmlns:p14="http://schemas.microsoft.com/office/powerpoint/2010/main" val="1944270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1593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Using Microsoft Excel for Data Analysis (3)</a:t>
            </a:r>
            <a:endParaRPr dirty="0"/>
          </a:p>
        </p:txBody>
      </p:sp>
      <p:pic>
        <p:nvPicPr>
          <p:cNvPr id="99" name="Google Shape;99;p1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64799" y="1004825"/>
            <a:ext cx="8814401" cy="902850"/>
          </a:xfrm>
          <a:prstGeom prst="rect">
            <a:avLst/>
          </a:prstGeom>
          <a:noFill/>
          <a:ln>
            <a:noFill/>
          </a:ln>
        </p:spPr>
      </p:pic>
      <p:sp>
        <p:nvSpPr>
          <p:cNvPr id="100" name="Google Shape;100;p17">
            <a:extLst>
              <a:ext uri="{C183D7F6-B498-43B3-948B-1728B52AA6E4}">
                <adec:decorative xmlns:adec="http://schemas.microsoft.com/office/drawing/2017/decorative" val="1"/>
              </a:ext>
            </a:extLst>
          </p:cNvPr>
          <p:cNvSpPr/>
          <p:nvPr/>
        </p:nvSpPr>
        <p:spPr>
          <a:xfrm>
            <a:off x="109349" y="1156925"/>
            <a:ext cx="468600" cy="6738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7">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sp>
        <p:nvSpPr>
          <p:cNvPr id="2" name="TextBox 1">
            <a:extLst>
              <a:ext uri="{FF2B5EF4-FFF2-40B4-BE49-F238E27FC236}">
                <a16:creationId xmlns:a16="http://schemas.microsoft.com/office/drawing/2014/main" id="{DED198C7-8D7C-E210-BD98-5903FD1E8BB2}"/>
              </a:ext>
            </a:extLst>
          </p:cNvPr>
          <p:cNvSpPr txBox="1"/>
          <p:nvPr/>
        </p:nvSpPr>
        <p:spPr>
          <a:xfrm>
            <a:off x="159301" y="1994274"/>
            <a:ext cx="3738524" cy="1600438"/>
          </a:xfrm>
          <a:prstGeom prst="rect">
            <a:avLst/>
          </a:prstGeom>
          <a:noFill/>
        </p:spPr>
        <p:txBody>
          <a:bodyPr wrap="square" rtlCol="0">
            <a:spAutoFit/>
          </a:bodyPr>
          <a:lstStyle/>
          <a:p>
            <a:r>
              <a:rPr lang="en-US" b="1" i="0" dirty="0">
                <a:solidFill>
                  <a:srgbClr val="5F6368"/>
                </a:solidFill>
                <a:effectLst/>
                <a:latin typeface="arial" panose="020B0604020202020204" pitchFamily="34" charset="0"/>
              </a:rPr>
              <a:t>Formulas</a:t>
            </a:r>
            <a:r>
              <a:rPr lang="en-US" b="0" i="0" dirty="0">
                <a:solidFill>
                  <a:srgbClr val="4D5156"/>
                </a:solidFill>
                <a:effectLst/>
                <a:latin typeface="arial" panose="020B0604020202020204" pitchFamily="34" charset="0"/>
              </a:rPr>
              <a:t> are </a:t>
            </a:r>
            <a:r>
              <a:rPr lang="en-US" b="1" i="0" dirty="0">
                <a:solidFill>
                  <a:schemeClr val="accent1"/>
                </a:solidFill>
                <a:effectLst/>
                <a:latin typeface="arial" panose="020B0604020202020204" pitchFamily="34" charset="0"/>
              </a:rPr>
              <a:t>equations that can perform calculations, return information, manipulate the contents of other cells, test conditions, and more.</a:t>
            </a:r>
          </a:p>
          <a:p>
            <a:endParaRPr lang="en-US" dirty="0">
              <a:solidFill>
                <a:srgbClr val="4D5156"/>
              </a:solidFill>
              <a:latin typeface="arial" panose="020B0604020202020204" pitchFamily="34" charset="0"/>
            </a:endParaRPr>
          </a:p>
          <a:p>
            <a:r>
              <a:rPr lang="en-US" b="0" i="0" dirty="0">
                <a:solidFill>
                  <a:srgbClr val="4D5156"/>
                </a:solidFill>
                <a:effectLst/>
                <a:latin typeface="arial" panose="020B0604020202020204" pitchFamily="34" charset="0"/>
              </a:rPr>
              <a:t>These </a:t>
            </a:r>
            <a:r>
              <a:rPr lang="en-US" b="1" i="0" dirty="0">
                <a:solidFill>
                  <a:srgbClr val="5F6368"/>
                </a:solidFill>
                <a:effectLst/>
                <a:latin typeface="arial" panose="020B0604020202020204" pitchFamily="34" charset="0"/>
              </a:rPr>
              <a:t>formulas</a:t>
            </a:r>
            <a:r>
              <a:rPr lang="en-US" b="0" i="0" dirty="0">
                <a:solidFill>
                  <a:srgbClr val="4D5156"/>
                </a:solidFill>
                <a:effectLst/>
                <a:latin typeface="arial" panose="020B0604020202020204" pitchFamily="34" charset="0"/>
              </a:rPr>
              <a:t> return a result, even when it is an error.</a:t>
            </a:r>
            <a:endParaRPr lang="en-MY" dirty="0"/>
          </a:p>
        </p:txBody>
      </p:sp>
      <p:sp>
        <p:nvSpPr>
          <p:cNvPr id="20" name="TextBox 19">
            <a:extLst>
              <a:ext uri="{FF2B5EF4-FFF2-40B4-BE49-F238E27FC236}">
                <a16:creationId xmlns:a16="http://schemas.microsoft.com/office/drawing/2014/main" id="{B867E863-EF5A-2781-5BE8-FA048AA46E81}"/>
              </a:ext>
            </a:extLst>
          </p:cNvPr>
          <p:cNvSpPr txBox="1"/>
          <p:nvPr/>
        </p:nvSpPr>
        <p:spPr>
          <a:xfrm>
            <a:off x="4510007" y="1971025"/>
            <a:ext cx="4469193" cy="2893100"/>
          </a:xfrm>
          <a:prstGeom prst="rect">
            <a:avLst/>
          </a:prstGeom>
          <a:noFill/>
        </p:spPr>
        <p:txBody>
          <a:bodyPr wrap="square" rtlCol="0">
            <a:spAutoFit/>
          </a:bodyPr>
          <a:lstStyle/>
          <a:p>
            <a:r>
              <a:rPr lang="en-US" i="0" dirty="0">
                <a:solidFill>
                  <a:srgbClr val="5F6368"/>
                </a:solidFill>
                <a:effectLst/>
                <a:latin typeface="arial" panose="020B0604020202020204" pitchFamily="34" charset="0"/>
              </a:rPr>
              <a:t>Among the formulas that are typically used by data analysts are:</a:t>
            </a:r>
          </a:p>
          <a:p>
            <a:pPr marL="342900" indent="-342900">
              <a:buFont typeface="+mj-lt"/>
              <a:buAutoNum type="arabicPeriod"/>
            </a:pPr>
            <a:r>
              <a:rPr lang="en-US" dirty="0">
                <a:solidFill>
                  <a:schemeClr val="accent1"/>
                </a:solidFill>
              </a:rPr>
              <a:t>SUM: to calculate total</a:t>
            </a:r>
          </a:p>
          <a:p>
            <a:pPr marL="342900" indent="-342900">
              <a:buFont typeface="+mj-lt"/>
              <a:buAutoNum type="arabicPeriod"/>
            </a:pPr>
            <a:r>
              <a:rPr lang="en-US" dirty="0">
                <a:solidFill>
                  <a:schemeClr val="accent1"/>
                </a:solidFill>
              </a:rPr>
              <a:t>COUNT: to identify frequency</a:t>
            </a:r>
          </a:p>
          <a:p>
            <a:pPr marL="342900" indent="-342900">
              <a:buFont typeface="+mj-lt"/>
              <a:buAutoNum type="arabicPeriod"/>
            </a:pPr>
            <a:r>
              <a:rPr lang="en-US" dirty="0">
                <a:solidFill>
                  <a:schemeClr val="accent1"/>
                </a:solidFill>
              </a:rPr>
              <a:t>AVERAGE: to get average value</a:t>
            </a:r>
          </a:p>
          <a:p>
            <a:pPr marL="342900" indent="-342900">
              <a:buFont typeface="+mj-lt"/>
              <a:buAutoNum type="arabicPeriod"/>
            </a:pPr>
            <a:r>
              <a:rPr lang="en-US" dirty="0">
                <a:solidFill>
                  <a:schemeClr val="accent1"/>
                </a:solidFill>
              </a:rPr>
              <a:t>MIN: to identify minimum value</a:t>
            </a:r>
          </a:p>
          <a:p>
            <a:pPr marL="342900" indent="-342900">
              <a:buFont typeface="+mj-lt"/>
              <a:buAutoNum type="arabicPeriod"/>
            </a:pPr>
            <a:r>
              <a:rPr lang="en-US" dirty="0">
                <a:solidFill>
                  <a:schemeClr val="accent1"/>
                </a:solidFill>
              </a:rPr>
              <a:t>MAX: to identify maximum value</a:t>
            </a:r>
          </a:p>
          <a:p>
            <a:pPr marL="342900" indent="-342900">
              <a:buFont typeface="+mj-lt"/>
              <a:buAutoNum type="arabicPeriod"/>
            </a:pPr>
            <a:r>
              <a:rPr lang="en-US" dirty="0">
                <a:solidFill>
                  <a:schemeClr val="accent1"/>
                </a:solidFill>
              </a:rPr>
              <a:t>LEN: to count the number of characters</a:t>
            </a:r>
          </a:p>
          <a:p>
            <a:pPr marL="342900" indent="-342900">
              <a:buFont typeface="+mj-lt"/>
              <a:buAutoNum type="arabicPeriod"/>
            </a:pPr>
            <a:r>
              <a:rPr lang="en-US" dirty="0">
                <a:solidFill>
                  <a:schemeClr val="accent1"/>
                </a:solidFill>
              </a:rPr>
              <a:t>IF: to check a condition</a:t>
            </a:r>
          </a:p>
          <a:p>
            <a:pPr marL="342900" indent="-342900">
              <a:buFont typeface="+mj-lt"/>
              <a:buAutoNum type="arabicPeriod"/>
            </a:pPr>
            <a:r>
              <a:rPr lang="en-US" dirty="0">
                <a:solidFill>
                  <a:schemeClr val="accent1"/>
                </a:solidFill>
              </a:rPr>
              <a:t>VLOOKUP: to refer a value in a vertical list</a:t>
            </a:r>
          </a:p>
          <a:p>
            <a:pPr marL="342900" indent="-342900">
              <a:buFont typeface="+mj-lt"/>
              <a:buAutoNum type="arabicPeriod"/>
            </a:pPr>
            <a:r>
              <a:rPr lang="en-US" dirty="0">
                <a:solidFill>
                  <a:schemeClr val="accent1"/>
                </a:solidFill>
              </a:rPr>
              <a:t>INDEX-MATCH: to lookup value dynamically</a:t>
            </a:r>
          </a:p>
          <a:p>
            <a:pPr marL="342900" indent="-342900">
              <a:buFont typeface="+mj-lt"/>
              <a:buAutoNum type="arabicPeriod"/>
            </a:pPr>
            <a:r>
              <a:rPr lang="en-US" dirty="0">
                <a:solidFill>
                  <a:schemeClr val="accent1"/>
                </a:solidFill>
              </a:rPr>
              <a:t>COUNTIF: to count how many matches the condition</a:t>
            </a:r>
            <a:endParaRPr lang="en-MY" dirty="0">
              <a:solidFill>
                <a:schemeClr val="accent1"/>
              </a:solidFill>
            </a:endParaRPr>
          </a:p>
        </p:txBody>
      </p:sp>
      <p:pic>
        <p:nvPicPr>
          <p:cNvPr id="21" name="Google Shape;87;p16">
            <a:extLst>
              <a:ext uri="{FF2B5EF4-FFF2-40B4-BE49-F238E27FC236}">
                <a16:creationId xmlns:a16="http://schemas.microsoft.com/office/drawing/2014/main" id="{44302359-AAC3-EF1D-8D6C-7060C033384E}"/>
              </a:ex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727301" y="156070"/>
            <a:ext cx="2300524" cy="456450"/>
          </a:xfrm>
          <a:prstGeom prst="rect">
            <a:avLst/>
          </a:prstGeom>
          <a:noFill/>
          <a:ln>
            <a:noFill/>
          </a:ln>
        </p:spPr>
      </p:pic>
    </p:spTree>
    <p:extLst>
      <p:ext uri="{BB962C8B-B14F-4D97-AF65-F5344CB8AC3E}">
        <p14:creationId xmlns:p14="http://schemas.microsoft.com/office/powerpoint/2010/main" val="2794762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159300" y="92441"/>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Using Microsoft Excel for Data Analysis (4)</a:t>
            </a:r>
            <a:endParaRPr dirty="0"/>
          </a:p>
        </p:txBody>
      </p:sp>
      <p:pic>
        <p:nvPicPr>
          <p:cNvPr id="98" name="Google Shape;98;p1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30154" y="789065"/>
            <a:ext cx="8814400" cy="862450"/>
          </a:xfrm>
          <a:prstGeom prst="rect">
            <a:avLst/>
          </a:prstGeom>
          <a:noFill/>
          <a:ln>
            <a:noFill/>
          </a:ln>
        </p:spPr>
      </p:pic>
      <p:sp>
        <p:nvSpPr>
          <p:cNvPr id="101" name="Google Shape;101;p17">
            <a:extLst>
              <a:ext uri="{C183D7F6-B498-43B3-948B-1728B52AA6E4}">
                <adec:decorative xmlns:adec="http://schemas.microsoft.com/office/drawing/2017/decorative" val="1"/>
              </a:ext>
            </a:extLst>
          </p:cNvPr>
          <p:cNvSpPr/>
          <p:nvPr/>
        </p:nvSpPr>
        <p:spPr>
          <a:xfrm>
            <a:off x="3724878" y="927815"/>
            <a:ext cx="468600" cy="6738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7">
            <a:extLst>
              <a:ext uri="{C183D7F6-B498-43B3-948B-1728B52AA6E4}">
                <adec:decorative xmlns:adec="http://schemas.microsoft.com/office/drawing/2017/decorative" val="1"/>
              </a:ext>
            </a:extLst>
          </p:cNvPr>
          <p:cNvSpPr/>
          <p:nvPr/>
        </p:nvSpPr>
        <p:spPr>
          <a:xfrm>
            <a:off x="4152653" y="927815"/>
            <a:ext cx="468600" cy="6738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7">
            <a:extLst>
              <a:ext uri="{C183D7F6-B498-43B3-948B-1728B52AA6E4}">
                <adec:decorative xmlns:adec="http://schemas.microsoft.com/office/drawing/2017/decorative" val="1"/>
              </a:ext>
            </a:extLst>
          </p:cNvPr>
          <p:cNvSpPr/>
          <p:nvPr/>
        </p:nvSpPr>
        <p:spPr>
          <a:xfrm>
            <a:off x="5167128" y="927815"/>
            <a:ext cx="468600" cy="6738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7">
            <a:extLst>
              <a:ext uri="{C183D7F6-B498-43B3-948B-1728B52AA6E4}">
                <adec:decorative xmlns:adec="http://schemas.microsoft.com/office/drawing/2017/decorative" val="1"/>
              </a:ext>
            </a:extLst>
          </p:cNvPr>
          <p:cNvSpPr/>
          <p:nvPr/>
        </p:nvSpPr>
        <p:spPr>
          <a:xfrm>
            <a:off x="6043053" y="927815"/>
            <a:ext cx="937200" cy="8625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7">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pic>
        <p:nvPicPr>
          <p:cNvPr id="12" name="Google Shape;87;p16">
            <a:extLst>
              <a:ext uri="{FF2B5EF4-FFF2-40B4-BE49-F238E27FC236}">
                <a16:creationId xmlns:a16="http://schemas.microsoft.com/office/drawing/2014/main" id="{73BEE612-D0CC-53B4-457B-03FB2919237C}"/>
              </a:ex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727301" y="117325"/>
            <a:ext cx="2300524" cy="456450"/>
          </a:xfrm>
          <a:prstGeom prst="rect">
            <a:avLst/>
          </a:prstGeom>
          <a:noFill/>
          <a:ln>
            <a:noFill/>
          </a:ln>
        </p:spPr>
      </p:pic>
      <p:sp>
        <p:nvSpPr>
          <p:cNvPr id="2" name="TextBox 1">
            <a:extLst>
              <a:ext uri="{FF2B5EF4-FFF2-40B4-BE49-F238E27FC236}">
                <a16:creationId xmlns:a16="http://schemas.microsoft.com/office/drawing/2014/main" id="{C0DF1653-4D79-D706-5773-860EFCAEB9A3}"/>
              </a:ext>
            </a:extLst>
          </p:cNvPr>
          <p:cNvSpPr txBox="1"/>
          <p:nvPr/>
        </p:nvSpPr>
        <p:spPr>
          <a:xfrm>
            <a:off x="1387099" y="1875295"/>
            <a:ext cx="1797804" cy="1384995"/>
          </a:xfrm>
          <a:prstGeom prst="rect">
            <a:avLst/>
          </a:prstGeom>
          <a:noFill/>
        </p:spPr>
        <p:txBody>
          <a:bodyPr wrap="square" rtlCol="0">
            <a:spAutoFit/>
          </a:bodyPr>
          <a:lstStyle/>
          <a:p>
            <a:r>
              <a:rPr lang="en-MY" dirty="0"/>
              <a:t>The sorting function allows </a:t>
            </a:r>
            <a:r>
              <a:rPr lang="en-MY" b="1" dirty="0">
                <a:solidFill>
                  <a:schemeClr val="accent1"/>
                </a:solidFill>
              </a:rPr>
              <a:t>data to be arranged according to increasing or decreasing order</a:t>
            </a:r>
          </a:p>
        </p:txBody>
      </p:sp>
      <p:sp>
        <p:nvSpPr>
          <p:cNvPr id="14" name="TextBox 13">
            <a:extLst>
              <a:ext uri="{FF2B5EF4-FFF2-40B4-BE49-F238E27FC236}">
                <a16:creationId xmlns:a16="http://schemas.microsoft.com/office/drawing/2014/main" id="{17929781-3245-D228-C731-35401511F294}"/>
              </a:ext>
            </a:extLst>
          </p:cNvPr>
          <p:cNvSpPr txBox="1"/>
          <p:nvPr/>
        </p:nvSpPr>
        <p:spPr>
          <a:xfrm>
            <a:off x="3375941" y="1875295"/>
            <a:ext cx="1635073" cy="1169551"/>
          </a:xfrm>
          <a:prstGeom prst="rect">
            <a:avLst/>
          </a:prstGeom>
          <a:noFill/>
        </p:spPr>
        <p:txBody>
          <a:bodyPr wrap="square" rtlCol="0">
            <a:spAutoFit/>
          </a:bodyPr>
          <a:lstStyle/>
          <a:p>
            <a:r>
              <a:rPr lang="en-MY" dirty="0"/>
              <a:t>The filter function is to </a:t>
            </a:r>
            <a:r>
              <a:rPr lang="en-MY" b="1" dirty="0">
                <a:solidFill>
                  <a:schemeClr val="accent1"/>
                </a:solidFill>
              </a:rPr>
              <a:t>select some data</a:t>
            </a:r>
            <a:r>
              <a:rPr lang="en-MY" dirty="0"/>
              <a:t> based on certain characteristics</a:t>
            </a:r>
          </a:p>
        </p:txBody>
      </p:sp>
      <p:sp>
        <p:nvSpPr>
          <p:cNvPr id="15" name="TextBox 14">
            <a:extLst>
              <a:ext uri="{FF2B5EF4-FFF2-40B4-BE49-F238E27FC236}">
                <a16:creationId xmlns:a16="http://schemas.microsoft.com/office/drawing/2014/main" id="{F5DC1C84-8846-C34E-85DE-42EEF7A75BC5}"/>
              </a:ext>
            </a:extLst>
          </p:cNvPr>
          <p:cNvSpPr txBox="1"/>
          <p:nvPr/>
        </p:nvSpPr>
        <p:spPr>
          <a:xfrm>
            <a:off x="5167128" y="1835581"/>
            <a:ext cx="1635073" cy="1384995"/>
          </a:xfrm>
          <a:prstGeom prst="rect">
            <a:avLst/>
          </a:prstGeom>
          <a:noFill/>
        </p:spPr>
        <p:txBody>
          <a:bodyPr wrap="square" rtlCol="0">
            <a:spAutoFit/>
          </a:bodyPr>
          <a:lstStyle/>
          <a:p>
            <a:r>
              <a:rPr lang="en-MY" dirty="0"/>
              <a:t>The Text to Columns function </a:t>
            </a:r>
            <a:r>
              <a:rPr lang="en-MY" b="1" dirty="0">
                <a:solidFill>
                  <a:schemeClr val="accent1"/>
                </a:solidFill>
              </a:rPr>
              <a:t>splits data according to occurrence </a:t>
            </a:r>
            <a:r>
              <a:rPr lang="en-MY" dirty="0"/>
              <a:t>of certain characters</a:t>
            </a:r>
          </a:p>
        </p:txBody>
      </p:sp>
      <p:sp>
        <p:nvSpPr>
          <p:cNvPr id="16" name="TextBox 15">
            <a:extLst>
              <a:ext uri="{FF2B5EF4-FFF2-40B4-BE49-F238E27FC236}">
                <a16:creationId xmlns:a16="http://schemas.microsoft.com/office/drawing/2014/main" id="{8FCC9300-A399-7E06-282F-EF3418AB92FE}"/>
              </a:ext>
            </a:extLst>
          </p:cNvPr>
          <p:cNvSpPr txBox="1"/>
          <p:nvPr/>
        </p:nvSpPr>
        <p:spPr>
          <a:xfrm>
            <a:off x="6802201" y="1711597"/>
            <a:ext cx="2148069" cy="3323987"/>
          </a:xfrm>
          <a:prstGeom prst="rect">
            <a:avLst/>
          </a:prstGeom>
          <a:noFill/>
        </p:spPr>
        <p:txBody>
          <a:bodyPr wrap="square" rtlCol="0">
            <a:spAutoFit/>
          </a:bodyPr>
          <a:lstStyle/>
          <a:p>
            <a:r>
              <a:rPr lang="en-US" i="0" dirty="0">
                <a:solidFill>
                  <a:srgbClr val="202124"/>
                </a:solidFill>
                <a:effectLst/>
                <a:latin typeface="arial" panose="020B0604020202020204" pitchFamily="34" charset="0"/>
              </a:rPr>
              <a:t>What-If Analysis is the process of </a:t>
            </a:r>
            <a:r>
              <a:rPr lang="en-US" b="1" i="0" dirty="0">
                <a:solidFill>
                  <a:schemeClr val="accent1"/>
                </a:solidFill>
                <a:effectLst/>
                <a:latin typeface="arial" panose="020B0604020202020204" pitchFamily="34" charset="0"/>
              </a:rPr>
              <a:t>changing the values in cells to see how those changes will affect the outcome of formulas </a:t>
            </a:r>
            <a:r>
              <a:rPr lang="en-US" i="0" dirty="0">
                <a:solidFill>
                  <a:srgbClr val="202124"/>
                </a:solidFill>
                <a:effectLst/>
                <a:latin typeface="arial" panose="020B0604020202020204" pitchFamily="34" charset="0"/>
              </a:rPr>
              <a:t>on the worksheet. Three kinds of What-If Analysis tools come with Excel: Scenarios, Goal Seek, and Data Tables. </a:t>
            </a:r>
          </a:p>
          <a:p>
            <a:r>
              <a:rPr lang="en-US" i="0" dirty="0">
                <a:solidFill>
                  <a:srgbClr val="202124"/>
                </a:solidFill>
                <a:effectLst/>
                <a:latin typeface="arial" panose="020B0604020202020204" pitchFamily="34" charset="0"/>
              </a:rPr>
              <a:t>Scenarios and Data tables take sets of input values and determine possible results.</a:t>
            </a:r>
            <a:endParaRPr lang="en-MY" dirty="0"/>
          </a:p>
        </p:txBody>
      </p:sp>
    </p:spTree>
    <p:extLst>
      <p:ext uri="{BB962C8B-B14F-4D97-AF65-F5344CB8AC3E}">
        <p14:creationId xmlns:p14="http://schemas.microsoft.com/office/powerpoint/2010/main" val="2908307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159300" y="2164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dirty="0"/>
              <a:t>Using Microsoft Excel for Data Analysis (5)</a:t>
            </a:r>
            <a:endParaRPr dirty="0"/>
          </a:p>
        </p:txBody>
      </p:sp>
      <p:sp>
        <p:nvSpPr>
          <p:cNvPr id="114" name="Google Shape;114;p18"/>
          <p:cNvSpPr txBox="1">
            <a:spLocks noGrp="1"/>
          </p:cNvSpPr>
          <p:nvPr>
            <p:ph type="body" idx="1"/>
          </p:nvPr>
        </p:nvSpPr>
        <p:spPr>
          <a:xfrm>
            <a:off x="104566" y="1626090"/>
            <a:ext cx="4915654" cy="572700"/>
          </a:xfrm>
          <a:prstGeom prst="rect">
            <a:avLst/>
          </a:prstGeom>
          <a:solidFill>
            <a:srgbClr val="674EA7"/>
          </a:solidFill>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chemeClr val="lt1"/>
                </a:solidFill>
              </a:rPr>
              <a:t>The Data Analysis Toolpak may be added to support for deeper data analysis exercises. To activate this, go to Home&gt;Options&gt;Add-ins.</a:t>
            </a:r>
            <a:endParaRPr sz="1200" dirty="0">
              <a:solidFill>
                <a:schemeClr val="lt1"/>
              </a:solidFill>
            </a:endParaRPr>
          </a:p>
        </p:txBody>
      </p:sp>
      <p:pic>
        <p:nvPicPr>
          <p:cNvPr id="116" name="Google Shape;116;p1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98048" y="2235364"/>
            <a:ext cx="4915654" cy="2831935"/>
          </a:xfrm>
          <a:prstGeom prst="rect">
            <a:avLst/>
          </a:prstGeom>
          <a:noFill/>
          <a:ln>
            <a:noFill/>
          </a:ln>
        </p:spPr>
      </p:pic>
      <p:pic>
        <p:nvPicPr>
          <p:cNvPr id="115" name="Google Shape;115;p18">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302275" y="1832964"/>
            <a:ext cx="3161224" cy="1517200"/>
          </a:xfrm>
          <a:prstGeom prst="rect">
            <a:avLst/>
          </a:prstGeom>
          <a:noFill/>
          <a:ln>
            <a:noFill/>
          </a:ln>
        </p:spPr>
      </p:pic>
      <p:pic>
        <p:nvPicPr>
          <p:cNvPr id="117" name="Google Shape;117;p18">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5302275" y="3475965"/>
            <a:ext cx="3161226" cy="1546143"/>
          </a:xfrm>
          <a:prstGeom prst="rect">
            <a:avLst/>
          </a:prstGeom>
          <a:noFill/>
          <a:ln>
            <a:noFill/>
          </a:ln>
        </p:spPr>
      </p:pic>
      <p:sp>
        <p:nvSpPr>
          <p:cNvPr id="118" name="Google Shape;118;p18">
            <a:extLst>
              <a:ext uri="{C183D7F6-B498-43B3-948B-1728B52AA6E4}">
                <adec:decorative xmlns:adec="http://schemas.microsoft.com/office/drawing/2017/decorative" val="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pic>
        <p:nvPicPr>
          <p:cNvPr id="119" name="Google Shape;119;p18">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6720634" y="121392"/>
            <a:ext cx="2300524" cy="456450"/>
          </a:xfrm>
          <a:prstGeom prst="rect">
            <a:avLst/>
          </a:prstGeom>
          <a:noFill/>
          <a:ln>
            <a:noFill/>
          </a:ln>
        </p:spPr>
      </p:pic>
      <p:pic>
        <p:nvPicPr>
          <p:cNvPr id="11" name="Google Shape;98;p17">
            <a:extLst>
              <a:ext uri="{FF2B5EF4-FFF2-40B4-BE49-F238E27FC236}">
                <a16:creationId xmlns:a16="http://schemas.microsoft.com/office/drawing/2014/main" id="{0E72A8FA-F9FB-3611-900A-FC3DA101095A}"/>
              </a:ex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253401" y="727066"/>
            <a:ext cx="8814400" cy="862450"/>
          </a:xfrm>
          <a:prstGeom prst="rect">
            <a:avLst/>
          </a:prstGeom>
          <a:noFill/>
          <a:ln>
            <a:noFill/>
          </a:ln>
        </p:spPr>
      </p:pic>
      <p:sp>
        <p:nvSpPr>
          <p:cNvPr id="12" name="Google Shape;105;p17">
            <a:extLst>
              <a:ext uri="{FF2B5EF4-FFF2-40B4-BE49-F238E27FC236}">
                <a16:creationId xmlns:a16="http://schemas.microsoft.com/office/drawing/2014/main" id="{3B177220-5454-4526-4238-766A661C7A91}"/>
              </a:ext>
              <a:ext uri="{C183D7F6-B498-43B3-948B-1728B52AA6E4}">
                <adec:decorative xmlns:adec="http://schemas.microsoft.com/office/drawing/2017/decorative" val="1"/>
              </a:ext>
            </a:extLst>
          </p:cNvPr>
          <p:cNvSpPr/>
          <p:nvPr/>
        </p:nvSpPr>
        <p:spPr>
          <a:xfrm>
            <a:off x="7207025" y="771466"/>
            <a:ext cx="937200" cy="8625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2363</Words>
  <Application>Microsoft Office PowerPoint</Application>
  <PresentationFormat>On-screen Show (16:9)</PresentationFormat>
  <Paragraphs>230</Paragraphs>
  <Slides>25</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Arial</vt:lpstr>
      <vt:lpstr>Roboto</vt:lpstr>
      <vt:lpstr>Simple Light</vt:lpstr>
      <vt:lpstr> Module 2: Exploratory Data Analysis on Assessment Records using Excel</vt:lpstr>
      <vt:lpstr>Learning Outcomes</vt:lpstr>
      <vt:lpstr>Background</vt:lpstr>
      <vt:lpstr>Using Microsoft Excel for Data Analysis</vt:lpstr>
      <vt:lpstr>Using Microsoft Excel for Data Analysis (1)</vt:lpstr>
      <vt:lpstr>Using Microsoft Excel for Data Analysis (2)</vt:lpstr>
      <vt:lpstr>Using Microsoft Excel for Data Analysis (3)</vt:lpstr>
      <vt:lpstr>Using Microsoft Excel for Data Analysis (4)</vt:lpstr>
      <vt:lpstr>Using Microsoft Excel for Data Analysis (5)</vt:lpstr>
      <vt:lpstr>Activity Time!</vt:lpstr>
      <vt:lpstr>Example data 1: Assessment Record</vt:lpstr>
      <vt:lpstr>Activity 1: Questioning techniques</vt:lpstr>
      <vt:lpstr>Activity 2: Descriptive summary</vt:lpstr>
      <vt:lpstr>Activity 3: Conditional formatting</vt:lpstr>
      <vt:lpstr>Activity 4: Charting non-sorted and sorted values</vt:lpstr>
      <vt:lpstr>Activity 5: Using Recommended Charts function </vt:lpstr>
      <vt:lpstr>Activity 6: Using Recommended Charts function </vt:lpstr>
      <vt:lpstr>Activity 7: Using Analyze Data function  </vt:lpstr>
      <vt:lpstr>Activity 8: Using Quick Analysis function  </vt:lpstr>
      <vt:lpstr>Activity 9: Using Histogram to count frequency of marks of Test1 by a uniformed scale </vt:lpstr>
      <vt:lpstr>Activity 10: Using Histogram to find frequency of Test1 marks above average </vt:lpstr>
      <vt:lpstr>Activity 11: Using COUNTIF to find frequency of Final marks above average </vt:lpstr>
      <vt:lpstr>Activity 12: Deducing information</vt:lpstr>
      <vt:lpstr>Summary</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Module 2: Exploratory Data Analysis on Assessment Records using Excel</dc:title>
  <cp:lastModifiedBy>Nurfadhlina Mohd Sharef</cp:lastModifiedBy>
  <cp:revision>8</cp:revision>
  <dcterms:modified xsi:type="dcterms:W3CDTF">2022-07-17T08:27:04Z</dcterms:modified>
</cp:coreProperties>
</file>