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87"/>
  </p:normalViewPr>
  <p:slideViewPr>
    <p:cSldViewPr snapToGrid="0">
      <p:cViewPr varScale="1">
        <p:scale>
          <a:sx n="74" d="100"/>
          <a:sy n="74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F0CD-008B-A8C3-7C3E-1F294503C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00C94-21F1-59D0-D41B-5F4B4D717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F902-BDEF-8393-C997-0C0D85BC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92E3-88EB-717F-E897-A8E80E4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E4CA-2AFA-F115-1E47-A67BFE7D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43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2BD3-7652-2322-D19A-57B69F5A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1EED-E9DA-CBA2-3D6B-7AF19D6ED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380F3-3EF6-BB1D-330B-A6D8E356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709ED-B7FE-8FE3-8847-F6E410E9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E3FF-8017-5B96-50BE-92CD5C0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9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787F6-C992-DAB4-67AD-B598B1E03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8E075-E90A-A51F-B0A5-0FAEF60F4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3B214-5052-DD2C-2B14-AB421417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8CA0-F9C4-1668-8541-ECAB8665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E958-0641-A4D4-5A83-4B78B400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200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3A60-9299-8EC6-4401-9DFE5DAE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4ECA-8DA6-D541-A4DD-5A9D586A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235A6-552C-EE87-82FC-9C4EB6BF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B837-C272-E9BF-2ED5-1C8FD30B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7880-7E86-6821-9032-9DFB450F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32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B9D8-197A-5716-EE3C-B8A86651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42E37-4FDF-1FFE-75BE-F8C95B5D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9B0D-34F9-5C73-3F97-B7D738B2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485EF-CEE5-E1B9-61A9-B9B53AA7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048E-BF57-6A8E-1C8F-86C692ED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57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1BD6-FF3B-5E92-1061-DD9699DD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6E5F-C180-47EA-DE91-CD79CAD86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784FF-6B33-672F-88E0-85E2C3AF2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B0EAC-6298-90B1-8337-3B90DB48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75E1-EBED-693E-081F-343590E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596D4-FFA2-0410-534D-842CB009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448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A5CE-76FF-4EDD-FCC0-7F8EA9CF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3C2D-E03F-AE6B-4598-164321E9D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6D93D-1E70-671A-E5E7-7E65267C0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91A64-A619-A92E-816E-A552D5D37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C996C-E01E-CC13-C4AF-6982B620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E0ED3-F92C-60A3-0962-BB8C045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060C5-74E9-A44F-FD31-9E10CE39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6B402-69ED-B242-7A13-A46E6558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840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AC9B-EE2D-9F4E-34B7-E33156FF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B847C-4DB4-11B7-5BCD-E2C59F23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7038F-B009-60E1-CC45-D3A63C12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049F4-275A-3E57-08DD-D36DCDA8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74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53532-B209-B3FF-E3C7-BF230AF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DE559-BEBE-9A22-5D16-65C25A3F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2846-FD6D-A789-BB32-1D2FE3F3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646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71CE-81CC-FA57-93DA-EC280571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24CE-9327-F635-FE25-1B24745E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98579-4F3D-058F-2765-D3FD5970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A1BE8-AB94-C3B7-2509-D82D3D12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84C7-B080-4C11-0779-ADA41E1F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E1454-DC33-E0C8-CA4A-9F440889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1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582D-4094-2A15-B7D9-68365E71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9F6CD-4E58-F65F-F536-161E62C11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A660B-75E6-FCC9-C479-B49E1DE87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2A95-8C41-35C4-6E31-B6104C2A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EFE9-0173-9C84-0F73-56A2BD6F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D8F5F-77AB-1984-92B6-DCC32F15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25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5D302-5593-837F-F06F-4C7467C7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D53E2-4156-C0EB-C2D2-CCF5C8BCA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C3077-C992-B37F-066C-88E6BE4FA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3E0C-4A25-46D0-B3E1-5017AA7313A8}" type="datetimeFigureOut">
              <a:rPr lang="en-MY" smtClean="0"/>
              <a:t>17/8/2022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B18B-C697-6BF1-EDC4-4032F79CF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47EF-51A4-1684-4BBF-9E439E3A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16B6-BB9A-40D8-A9EC-51D31CBD24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125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961308" y="285759"/>
            <a:ext cx="3127578" cy="2160942"/>
          </a:xfrm>
          <a:custGeom>
            <a:avLst/>
            <a:gdLst>
              <a:gd name="T0" fmla="*/ 1572 w 1782"/>
              <a:gd name="T1" fmla="*/ 494 h 1101"/>
              <a:gd name="T2" fmla="*/ 1337 w 1782"/>
              <a:gd name="T3" fmla="*/ 272 h 1101"/>
              <a:gd name="T4" fmla="*/ 1230 w 1782"/>
              <a:gd name="T5" fmla="*/ 298 h 1101"/>
              <a:gd name="T6" fmla="*/ 1227 w 1782"/>
              <a:gd name="T7" fmla="*/ 299 h 1101"/>
              <a:gd name="T8" fmla="*/ 856 w 1782"/>
              <a:gd name="T9" fmla="*/ 0 h 1101"/>
              <a:gd name="T10" fmla="*/ 484 w 1782"/>
              <a:gd name="T11" fmla="*/ 306 h 1101"/>
              <a:gd name="T12" fmla="*/ 373 w 1782"/>
              <a:gd name="T13" fmla="*/ 289 h 1101"/>
              <a:gd name="T14" fmla="*/ 7 w 1782"/>
              <a:gd name="T15" fmla="*/ 590 h 1101"/>
              <a:gd name="T16" fmla="*/ 0 w 1782"/>
              <a:gd name="T17" fmla="*/ 662 h 1101"/>
              <a:gd name="T18" fmla="*/ 373 w 1782"/>
              <a:gd name="T19" fmla="*/ 1035 h 1101"/>
              <a:gd name="T20" fmla="*/ 597 w 1782"/>
              <a:gd name="T21" fmla="*/ 960 h 1101"/>
              <a:gd name="T22" fmla="*/ 837 w 1782"/>
              <a:gd name="T23" fmla="*/ 1101 h 1101"/>
              <a:gd name="T24" fmla="*/ 1063 w 1782"/>
              <a:gd name="T25" fmla="*/ 983 h 1101"/>
              <a:gd name="T26" fmla="*/ 1232 w 1782"/>
              <a:gd name="T27" fmla="*/ 1040 h 1101"/>
              <a:gd name="T28" fmla="*/ 1422 w 1782"/>
              <a:gd name="T29" fmla="*/ 965 h 1101"/>
              <a:gd name="T30" fmla="*/ 1532 w 1782"/>
              <a:gd name="T31" fmla="*/ 991 h 1101"/>
              <a:gd name="T32" fmla="*/ 1782 w 1782"/>
              <a:gd name="T33" fmla="*/ 741 h 1101"/>
              <a:gd name="T34" fmla="*/ 1572 w 1782"/>
              <a:gd name="T35" fmla="*/ 494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82" h="1101">
                <a:moveTo>
                  <a:pt x="1572" y="494"/>
                </a:moveTo>
                <a:cubicBezTo>
                  <a:pt x="1565" y="370"/>
                  <a:pt x="1462" y="272"/>
                  <a:pt x="1337" y="272"/>
                </a:cubicBezTo>
                <a:cubicBezTo>
                  <a:pt x="1298" y="272"/>
                  <a:pt x="1262" y="282"/>
                  <a:pt x="1230" y="298"/>
                </a:cubicBezTo>
                <a:cubicBezTo>
                  <a:pt x="1229" y="298"/>
                  <a:pt x="1228" y="299"/>
                  <a:pt x="1227" y="299"/>
                </a:cubicBezTo>
                <a:cubicBezTo>
                  <a:pt x="1190" y="128"/>
                  <a:pt x="1038" y="0"/>
                  <a:pt x="856" y="0"/>
                </a:cubicBezTo>
                <a:cubicBezTo>
                  <a:pt x="672" y="0"/>
                  <a:pt x="519" y="132"/>
                  <a:pt x="484" y="306"/>
                </a:cubicBezTo>
                <a:cubicBezTo>
                  <a:pt x="449" y="295"/>
                  <a:pt x="412" y="289"/>
                  <a:pt x="373" y="289"/>
                </a:cubicBezTo>
                <a:cubicBezTo>
                  <a:pt x="191" y="289"/>
                  <a:pt x="40" y="419"/>
                  <a:pt x="7" y="590"/>
                </a:cubicBezTo>
                <a:cubicBezTo>
                  <a:pt x="2" y="614"/>
                  <a:pt x="0" y="637"/>
                  <a:pt x="0" y="662"/>
                </a:cubicBezTo>
                <a:cubicBezTo>
                  <a:pt x="0" y="868"/>
                  <a:pt x="167" y="1035"/>
                  <a:pt x="373" y="1035"/>
                </a:cubicBezTo>
                <a:cubicBezTo>
                  <a:pt x="457" y="1035"/>
                  <a:pt x="534" y="1007"/>
                  <a:pt x="597" y="960"/>
                </a:cubicBezTo>
                <a:cubicBezTo>
                  <a:pt x="644" y="1044"/>
                  <a:pt x="734" y="1101"/>
                  <a:pt x="837" y="1101"/>
                </a:cubicBezTo>
                <a:cubicBezTo>
                  <a:pt x="931" y="1101"/>
                  <a:pt x="1014" y="1054"/>
                  <a:pt x="1063" y="983"/>
                </a:cubicBezTo>
                <a:cubicBezTo>
                  <a:pt x="1110" y="1019"/>
                  <a:pt x="1169" y="1040"/>
                  <a:pt x="1232" y="1040"/>
                </a:cubicBezTo>
                <a:cubicBezTo>
                  <a:pt x="1306" y="1040"/>
                  <a:pt x="1372" y="1012"/>
                  <a:pt x="1422" y="965"/>
                </a:cubicBezTo>
                <a:cubicBezTo>
                  <a:pt x="1455" y="981"/>
                  <a:pt x="1492" y="991"/>
                  <a:pt x="1532" y="991"/>
                </a:cubicBezTo>
                <a:cubicBezTo>
                  <a:pt x="1670" y="991"/>
                  <a:pt x="1782" y="879"/>
                  <a:pt x="1782" y="741"/>
                </a:cubicBezTo>
                <a:cubicBezTo>
                  <a:pt x="1782" y="616"/>
                  <a:pt x="1691" y="513"/>
                  <a:pt x="1572" y="494"/>
                </a:cubicBezTo>
                <a:close/>
              </a:path>
            </a:pathLst>
          </a:cu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634" y="1179018"/>
            <a:ext cx="7377803" cy="4544222"/>
            <a:chOff x="2667634" y="893259"/>
            <a:chExt cx="7377803" cy="4544222"/>
          </a:xfrm>
        </p:grpSpPr>
        <p:grpSp>
          <p:nvGrpSpPr>
            <p:cNvPr id="187" name="Group 186"/>
            <p:cNvGrpSpPr/>
            <p:nvPr/>
          </p:nvGrpSpPr>
          <p:grpSpPr>
            <a:xfrm>
              <a:off x="2667634" y="893259"/>
              <a:ext cx="7377803" cy="4544222"/>
              <a:chOff x="2667634" y="893259"/>
              <a:chExt cx="7377803" cy="454422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Oval 12"/>
              <p:cNvSpPr>
                <a:spLocks noChangeAspect="1" noChangeArrowheads="1"/>
              </p:cNvSpPr>
              <p:nvPr/>
            </p:nvSpPr>
            <p:spPr bwMode="gray">
              <a:xfrm>
                <a:off x="2816044" y="893259"/>
                <a:ext cx="4467266" cy="4544222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144" name="Freeform 6"/>
              <p:cNvSpPr>
                <a:spLocks noChangeAspect="1"/>
              </p:cNvSpPr>
              <p:nvPr/>
            </p:nvSpPr>
            <p:spPr bwMode="gray">
              <a:xfrm flipH="1">
                <a:off x="2667634" y="898503"/>
                <a:ext cx="3601399" cy="4467523"/>
              </a:xfrm>
              <a:custGeom>
                <a:avLst/>
                <a:gdLst>
                  <a:gd name="T0" fmla="*/ 0 w 670"/>
                  <a:gd name="T1" fmla="*/ 411 h 825"/>
                  <a:gd name="T2" fmla="*/ 329 w 670"/>
                  <a:gd name="T3" fmla="*/ 0 h 825"/>
                  <a:gd name="T4" fmla="*/ 670 w 670"/>
                  <a:gd name="T5" fmla="*/ 410 h 825"/>
                  <a:gd name="T6" fmla="*/ 332 w 670"/>
                  <a:gd name="T7" fmla="*/ 825 h 825"/>
                  <a:gd name="T8" fmla="*/ 0 w 670"/>
                  <a:gd name="T9" fmla="*/ 41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0" h="825">
                    <a:moveTo>
                      <a:pt x="0" y="411"/>
                    </a:moveTo>
                    <a:cubicBezTo>
                      <a:pt x="329" y="0"/>
                      <a:pt x="329" y="0"/>
                      <a:pt x="329" y="0"/>
                    </a:cubicBezTo>
                    <a:cubicBezTo>
                      <a:pt x="532" y="37"/>
                      <a:pt x="670" y="219"/>
                      <a:pt x="670" y="410"/>
                    </a:cubicBezTo>
                    <a:cubicBezTo>
                      <a:pt x="670" y="587"/>
                      <a:pt x="560" y="775"/>
                      <a:pt x="332" y="825"/>
                    </a:cubicBezTo>
                    <a:lnTo>
                      <a:pt x="0" y="411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135" name="Oval 11"/>
              <p:cNvSpPr>
                <a:spLocks noChangeAspect="1" noChangeArrowheads="1"/>
              </p:cNvSpPr>
              <p:nvPr/>
            </p:nvSpPr>
            <p:spPr bwMode="gray">
              <a:xfrm>
                <a:off x="5491539" y="893259"/>
                <a:ext cx="4469293" cy="4544222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97" name="Freeform 6"/>
              <p:cNvSpPr>
                <a:spLocks noChangeAspect="1"/>
              </p:cNvSpPr>
              <p:nvPr/>
            </p:nvSpPr>
            <p:spPr bwMode="gray">
              <a:xfrm>
                <a:off x="6444038" y="969958"/>
                <a:ext cx="3601399" cy="4467523"/>
              </a:xfrm>
              <a:custGeom>
                <a:avLst/>
                <a:gdLst>
                  <a:gd name="T0" fmla="*/ 0 w 670"/>
                  <a:gd name="T1" fmla="*/ 411 h 825"/>
                  <a:gd name="T2" fmla="*/ 329 w 670"/>
                  <a:gd name="T3" fmla="*/ 0 h 825"/>
                  <a:gd name="T4" fmla="*/ 670 w 670"/>
                  <a:gd name="T5" fmla="*/ 410 h 825"/>
                  <a:gd name="T6" fmla="*/ 332 w 670"/>
                  <a:gd name="T7" fmla="*/ 825 h 825"/>
                  <a:gd name="T8" fmla="*/ 0 w 670"/>
                  <a:gd name="T9" fmla="*/ 41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0" h="825">
                    <a:moveTo>
                      <a:pt x="0" y="411"/>
                    </a:moveTo>
                    <a:cubicBezTo>
                      <a:pt x="329" y="0"/>
                      <a:pt x="329" y="0"/>
                      <a:pt x="329" y="0"/>
                    </a:cubicBezTo>
                    <a:cubicBezTo>
                      <a:pt x="532" y="37"/>
                      <a:pt x="670" y="219"/>
                      <a:pt x="670" y="410"/>
                    </a:cubicBezTo>
                    <a:cubicBezTo>
                      <a:pt x="670" y="587"/>
                      <a:pt x="560" y="775"/>
                      <a:pt x="332" y="825"/>
                    </a:cubicBezTo>
                    <a:lnTo>
                      <a:pt x="0" y="411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76" name="Oval 5" descr="TEKNOLOGI KEWANGAN&#10;(Fintech)&#10;"/>
              <p:cNvSpPr>
                <a:spLocks noChangeAspect="1" noChangeArrowheads="1"/>
              </p:cNvSpPr>
              <p:nvPr/>
            </p:nvSpPr>
            <p:spPr bwMode="gray">
              <a:xfrm>
                <a:off x="5209235" y="2000512"/>
                <a:ext cx="2300396" cy="234002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76200">
                <a:solidFill>
                  <a:sysClr val="window" lastClr="FFFFFF"/>
                </a:solidFill>
                <a:round/>
                <a:headEnd/>
                <a:tailEnd/>
              </a:ln>
              <a:effectLst/>
            </p:spPr>
            <p:txBody>
              <a:bodyPr lIns="72000" r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w Cen MT Condensed Extra Bold" panose="020B0803020202020204" pitchFamily="34" charset="0"/>
                </a:endParaRPr>
              </a:p>
            </p:txBody>
          </p:sp>
        </p:grpSp>
        <p:cxnSp>
          <p:nvCxnSpPr>
            <p:cNvPr id="169" name="Straight Arrow Connector 168"/>
            <p:cNvCxnSpPr>
              <a:cxnSpLocks/>
            </p:cNvCxnSpPr>
            <p:nvPr/>
          </p:nvCxnSpPr>
          <p:spPr>
            <a:xfrm>
              <a:off x="4528046" y="1523062"/>
              <a:ext cx="692850" cy="823661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cxnSpLocks/>
            </p:cNvCxnSpPr>
            <p:nvPr/>
          </p:nvCxnSpPr>
          <p:spPr>
            <a:xfrm>
              <a:off x="3652113" y="3121526"/>
              <a:ext cx="1188000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cxnSpLocks/>
            </p:cNvCxnSpPr>
            <p:nvPr/>
          </p:nvCxnSpPr>
          <p:spPr>
            <a:xfrm flipV="1">
              <a:off x="4528046" y="3948153"/>
              <a:ext cx="635087" cy="748172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cxnSpLocks/>
            </p:cNvCxnSpPr>
            <p:nvPr/>
          </p:nvCxnSpPr>
          <p:spPr>
            <a:xfrm flipH="1">
              <a:off x="7573226" y="1612169"/>
              <a:ext cx="550187" cy="734554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cxnSpLocks/>
            </p:cNvCxnSpPr>
            <p:nvPr/>
          </p:nvCxnSpPr>
          <p:spPr>
            <a:xfrm flipH="1">
              <a:off x="7780090" y="3132264"/>
              <a:ext cx="1332000" cy="0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 flipH="1" flipV="1">
              <a:off x="7573226" y="4048196"/>
              <a:ext cx="567535" cy="648129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-720104" y="2013332"/>
            <a:ext cx="2440901" cy="1669061"/>
          </a:xfrm>
          <a:custGeom>
            <a:avLst/>
            <a:gdLst>
              <a:gd name="T0" fmla="*/ 1572 w 1782"/>
              <a:gd name="T1" fmla="*/ 494 h 1101"/>
              <a:gd name="T2" fmla="*/ 1337 w 1782"/>
              <a:gd name="T3" fmla="*/ 272 h 1101"/>
              <a:gd name="T4" fmla="*/ 1230 w 1782"/>
              <a:gd name="T5" fmla="*/ 298 h 1101"/>
              <a:gd name="T6" fmla="*/ 1227 w 1782"/>
              <a:gd name="T7" fmla="*/ 299 h 1101"/>
              <a:gd name="T8" fmla="*/ 856 w 1782"/>
              <a:gd name="T9" fmla="*/ 0 h 1101"/>
              <a:gd name="T10" fmla="*/ 484 w 1782"/>
              <a:gd name="T11" fmla="*/ 306 h 1101"/>
              <a:gd name="T12" fmla="*/ 373 w 1782"/>
              <a:gd name="T13" fmla="*/ 289 h 1101"/>
              <a:gd name="T14" fmla="*/ 7 w 1782"/>
              <a:gd name="T15" fmla="*/ 590 h 1101"/>
              <a:gd name="T16" fmla="*/ 0 w 1782"/>
              <a:gd name="T17" fmla="*/ 662 h 1101"/>
              <a:gd name="T18" fmla="*/ 373 w 1782"/>
              <a:gd name="T19" fmla="*/ 1035 h 1101"/>
              <a:gd name="T20" fmla="*/ 597 w 1782"/>
              <a:gd name="T21" fmla="*/ 960 h 1101"/>
              <a:gd name="T22" fmla="*/ 837 w 1782"/>
              <a:gd name="T23" fmla="*/ 1101 h 1101"/>
              <a:gd name="T24" fmla="*/ 1063 w 1782"/>
              <a:gd name="T25" fmla="*/ 983 h 1101"/>
              <a:gd name="T26" fmla="*/ 1232 w 1782"/>
              <a:gd name="T27" fmla="*/ 1040 h 1101"/>
              <a:gd name="T28" fmla="*/ 1422 w 1782"/>
              <a:gd name="T29" fmla="*/ 965 h 1101"/>
              <a:gd name="T30" fmla="*/ 1532 w 1782"/>
              <a:gd name="T31" fmla="*/ 991 h 1101"/>
              <a:gd name="T32" fmla="*/ 1782 w 1782"/>
              <a:gd name="T33" fmla="*/ 741 h 1101"/>
              <a:gd name="T34" fmla="*/ 1572 w 1782"/>
              <a:gd name="T35" fmla="*/ 494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82" h="1101">
                <a:moveTo>
                  <a:pt x="1572" y="494"/>
                </a:moveTo>
                <a:cubicBezTo>
                  <a:pt x="1565" y="370"/>
                  <a:pt x="1462" y="272"/>
                  <a:pt x="1337" y="272"/>
                </a:cubicBezTo>
                <a:cubicBezTo>
                  <a:pt x="1298" y="272"/>
                  <a:pt x="1262" y="282"/>
                  <a:pt x="1230" y="298"/>
                </a:cubicBezTo>
                <a:cubicBezTo>
                  <a:pt x="1229" y="298"/>
                  <a:pt x="1228" y="299"/>
                  <a:pt x="1227" y="299"/>
                </a:cubicBezTo>
                <a:cubicBezTo>
                  <a:pt x="1190" y="128"/>
                  <a:pt x="1038" y="0"/>
                  <a:pt x="856" y="0"/>
                </a:cubicBezTo>
                <a:cubicBezTo>
                  <a:pt x="672" y="0"/>
                  <a:pt x="519" y="132"/>
                  <a:pt x="484" y="306"/>
                </a:cubicBezTo>
                <a:cubicBezTo>
                  <a:pt x="449" y="295"/>
                  <a:pt x="412" y="289"/>
                  <a:pt x="373" y="289"/>
                </a:cubicBezTo>
                <a:cubicBezTo>
                  <a:pt x="191" y="289"/>
                  <a:pt x="40" y="419"/>
                  <a:pt x="7" y="590"/>
                </a:cubicBezTo>
                <a:cubicBezTo>
                  <a:pt x="2" y="614"/>
                  <a:pt x="0" y="637"/>
                  <a:pt x="0" y="662"/>
                </a:cubicBezTo>
                <a:cubicBezTo>
                  <a:pt x="0" y="868"/>
                  <a:pt x="167" y="1035"/>
                  <a:pt x="373" y="1035"/>
                </a:cubicBezTo>
                <a:cubicBezTo>
                  <a:pt x="457" y="1035"/>
                  <a:pt x="534" y="1007"/>
                  <a:pt x="597" y="960"/>
                </a:cubicBezTo>
                <a:cubicBezTo>
                  <a:pt x="644" y="1044"/>
                  <a:pt x="734" y="1101"/>
                  <a:pt x="837" y="1101"/>
                </a:cubicBezTo>
                <a:cubicBezTo>
                  <a:pt x="931" y="1101"/>
                  <a:pt x="1014" y="1054"/>
                  <a:pt x="1063" y="983"/>
                </a:cubicBezTo>
                <a:cubicBezTo>
                  <a:pt x="1110" y="1019"/>
                  <a:pt x="1169" y="1040"/>
                  <a:pt x="1232" y="1040"/>
                </a:cubicBezTo>
                <a:cubicBezTo>
                  <a:pt x="1306" y="1040"/>
                  <a:pt x="1372" y="1012"/>
                  <a:pt x="1422" y="965"/>
                </a:cubicBezTo>
                <a:cubicBezTo>
                  <a:pt x="1455" y="981"/>
                  <a:pt x="1492" y="991"/>
                  <a:pt x="1532" y="991"/>
                </a:cubicBezTo>
                <a:cubicBezTo>
                  <a:pt x="1670" y="991"/>
                  <a:pt x="1782" y="879"/>
                  <a:pt x="1782" y="741"/>
                </a:cubicBezTo>
                <a:cubicBezTo>
                  <a:pt x="1782" y="616"/>
                  <a:pt x="1691" y="513"/>
                  <a:pt x="1572" y="494"/>
                </a:cubicBezTo>
                <a:close/>
              </a:path>
            </a:pathLst>
          </a:cu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138522" y="496603"/>
            <a:ext cx="2965112" cy="1508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Perbankan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&amp;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Pembayaran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mudah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alih</a:t>
            </a:r>
            <a:endParaRPr lang="en-US" sz="2400" dirty="0">
              <a:solidFill>
                <a:prstClr val="black"/>
              </a:solidFill>
              <a:latin typeface="Tw Cen MT Condensed Extra Bold" panose="020B0803020202020204" pitchFamily="34" charset="0"/>
              <a:ea typeface="+mj-ea"/>
              <a:cs typeface="+mj-cs"/>
            </a:endParaRPr>
          </a:p>
          <a:p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(Mobile banking &amp; payment)</a:t>
            </a:r>
            <a:endParaRPr lang="en-US" sz="1050" i="1" dirty="0"/>
          </a:p>
        </p:txBody>
      </p:sp>
      <p:sp>
        <p:nvSpPr>
          <p:cNvPr id="145" name="Rectangle 144"/>
          <p:cNvSpPr/>
          <p:nvPr/>
        </p:nvSpPr>
        <p:spPr>
          <a:xfrm>
            <a:off x="90577" y="3106839"/>
            <a:ext cx="193387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“</a:t>
            </a:r>
            <a:r>
              <a:rPr lang="en-US" sz="24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Crowdfunding platform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”</a:t>
            </a:r>
            <a:endParaRPr lang="en-US" sz="1100" dirty="0"/>
          </a:p>
        </p:txBody>
      </p:sp>
      <p:sp>
        <p:nvSpPr>
          <p:cNvPr id="146" name="Rectangle 145"/>
          <p:cNvSpPr/>
          <p:nvPr/>
        </p:nvSpPr>
        <p:spPr>
          <a:xfrm>
            <a:off x="1360933" y="5317841"/>
            <a:ext cx="229753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“</a:t>
            </a:r>
            <a:r>
              <a:rPr lang="en-US" sz="2400" i="1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Robo</a:t>
            </a:r>
            <a:r>
              <a:rPr lang="en-US" sz="24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advisor”</a:t>
            </a:r>
            <a:endParaRPr lang="en-US" sz="1100" i="1" dirty="0"/>
          </a:p>
        </p:txBody>
      </p:sp>
      <p:sp>
        <p:nvSpPr>
          <p:cNvPr id="147" name="Rectangle 146"/>
          <p:cNvSpPr/>
          <p:nvPr/>
        </p:nvSpPr>
        <p:spPr>
          <a:xfrm>
            <a:off x="9476909" y="5075425"/>
            <a:ext cx="2472619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Mata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wang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digital &amp;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blok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rantaian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Crytocurrency</a:t>
            </a:r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&amp; </a:t>
            </a:r>
            <a:r>
              <a:rPr lang="en-US" sz="2000" i="1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Blockchain</a:t>
            </a:r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)</a:t>
            </a:r>
            <a:endParaRPr lang="en-US" sz="1050" i="1" dirty="0"/>
          </a:p>
        </p:txBody>
      </p:sp>
      <p:sp>
        <p:nvSpPr>
          <p:cNvPr id="148" name="Rectangle 147"/>
          <p:cNvSpPr/>
          <p:nvPr/>
        </p:nvSpPr>
        <p:spPr>
          <a:xfrm>
            <a:off x="10414865" y="2814161"/>
            <a:ext cx="193387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Teknologi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Insurans</a:t>
            </a:r>
            <a:r>
              <a:rPr lang="en-US" sz="24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InsurTech</a:t>
            </a:r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)</a:t>
            </a:r>
            <a:endParaRPr lang="en-US" sz="1050" i="1" dirty="0"/>
          </a:p>
        </p:txBody>
      </p:sp>
      <p:sp>
        <p:nvSpPr>
          <p:cNvPr id="150" name="Rectangle 149"/>
          <p:cNvSpPr/>
          <p:nvPr/>
        </p:nvSpPr>
        <p:spPr>
          <a:xfrm>
            <a:off x="9616337" y="907543"/>
            <a:ext cx="193387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Perdagangan</a:t>
            </a:r>
            <a:endParaRPr lang="en-US" sz="2400" dirty="0">
              <a:solidFill>
                <a:prstClr val="black"/>
              </a:solidFill>
              <a:latin typeface="Tw Cen MT Condensed Extra Bold" panose="020B0803020202020204" pitchFamily="34" charset="0"/>
              <a:ea typeface="+mj-ea"/>
              <a:cs typeface="+mj-cs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(</a:t>
            </a:r>
            <a:r>
              <a:rPr lang="en-US" sz="2000" i="1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Trading</a:t>
            </a:r>
            <a:r>
              <a:rPr lang="en-US" sz="2000" dirty="0">
                <a:solidFill>
                  <a:prstClr val="black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)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5D0B4-8464-2542-99DA-5059231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26" y="815558"/>
            <a:ext cx="1370579" cy="936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9FB92B-F4CA-6E49-B61D-6E6EEBED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72" y="907543"/>
            <a:ext cx="1297331" cy="936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CE896-E0BE-014A-9F2D-FD691F34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35" y="2908735"/>
            <a:ext cx="1371600" cy="10186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9EE7BD-F760-BB43-81C9-B39D4312D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37" y="5145073"/>
            <a:ext cx="1371600" cy="10613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0AE8A2-FC8E-4940-8AE1-FC9678873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3"/>
          <a:stretch/>
        </p:blipFill>
        <p:spPr>
          <a:xfrm>
            <a:off x="1750379" y="2572054"/>
            <a:ext cx="1823998" cy="15384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1FDC44-E90D-8943-9D5E-13F41BB20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7520" r="15845" b="4639"/>
          <a:stretch/>
        </p:blipFill>
        <p:spPr>
          <a:xfrm>
            <a:off x="3342422" y="4847322"/>
            <a:ext cx="1149323" cy="1484568"/>
          </a:xfrm>
          <a:prstGeom prst="rect">
            <a:avLst/>
          </a:prstGeom>
        </p:spPr>
      </p:pic>
      <p:sp>
        <p:nvSpPr>
          <p:cNvPr id="39" name="Title 38">
            <a:extLst>
              <a:ext uri="{FF2B5EF4-FFF2-40B4-BE49-F238E27FC236}">
                <a16:creationId xmlns:a16="http://schemas.microsoft.com/office/drawing/2014/main" id="{AB9BAEA6-813A-3641-BBBE-A2BAFE91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407" y="2826696"/>
            <a:ext cx="2158421" cy="1325563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kern="0" dirty="0">
                <a:solidFill>
                  <a:srgbClr val="800000"/>
                </a:solidFill>
                <a:latin typeface="Tw Cen MT Condensed Extra Bold" panose="020B0803020202020204" pitchFamily="34" charset="0"/>
              </a:rPr>
              <a:t>TEKNOLOGI KEWANGAN</a:t>
            </a:r>
            <a:br>
              <a:rPr lang="en-US" sz="2400" kern="0" dirty="0">
                <a:solidFill>
                  <a:srgbClr val="800000"/>
                </a:solidFill>
                <a:latin typeface="Tw Cen MT Condensed Extra Bold" panose="020B0803020202020204" pitchFamily="34" charset="0"/>
              </a:rPr>
            </a:b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(Fintech)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C7CBB0-EB86-854C-AF7F-7BA25092C3A9}"/>
              </a:ext>
            </a:extLst>
          </p:cNvPr>
          <p:cNvSpPr txBox="1"/>
          <p:nvPr/>
        </p:nvSpPr>
        <p:spPr>
          <a:xfrm>
            <a:off x="3779" y="6521975"/>
            <a:ext cx="349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 by </a:t>
            </a:r>
            <a:r>
              <a:rPr lang="en-US" sz="1400" dirty="0" err="1"/>
              <a:t>Freepik</a:t>
            </a:r>
            <a:r>
              <a:rPr lang="en-US" sz="1400" dirty="0"/>
              <a:t> https://</a:t>
            </a:r>
            <a:r>
              <a:rPr lang="en-US" sz="1400" dirty="0" err="1"/>
              <a:t>www.freepik.com</a:t>
            </a:r>
            <a:r>
              <a:rPr lang="en-US" sz="1400" dirty="0"/>
              <a:t>/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0D78E-8B52-3B5A-5A65-3F203910BCCA}"/>
              </a:ext>
            </a:extLst>
          </p:cNvPr>
          <p:cNvSpPr txBox="1"/>
          <p:nvPr/>
        </p:nvSpPr>
        <p:spPr>
          <a:xfrm>
            <a:off x="7283310" y="6591623"/>
            <a:ext cx="52565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50" i="1" dirty="0"/>
              <a:t>By </a:t>
            </a:r>
            <a:r>
              <a:rPr lang="en-MY" sz="1050" i="1" dirty="0" err="1"/>
              <a:t>Zariyawati</a:t>
            </a:r>
            <a:r>
              <a:rPr lang="en-MY" sz="1050" i="1" dirty="0"/>
              <a:t> </a:t>
            </a:r>
            <a:r>
              <a:rPr lang="en-MY" sz="1050" i="1" dirty="0" err="1"/>
              <a:t>Mohd</a:t>
            </a:r>
            <a:r>
              <a:rPr lang="en-MY" sz="1050" i="1" dirty="0"/>
              <a:t> </a:t>
            </a:r>
            <a:r>
              <a:rPr lang="en-MY" sz="1050" i="1" dirty="0" err="1"/>
              <a:t>Ashhari</a:t>
            </a:r>
            <a:r>
              <a:rPr lang="en-MY" sz="1050" i="1" dirty="0"/>
              <a:t> &amp; </a:t>
            </a:r>
            <a:r>
              <a:rPr lang="en-MY" sz="1050" i="1" dirty="0" err="1"/>
              <a:t>Anitha</a:t>
            </a:r>
            <a:r>
              <a:rPr lang="en-MY" sz="1050" i="1" dirty="0"/>
              <a:t> </a:t>
            </a:r>
            <a:r>
              <a:rPr lang="en-MY" sz="1050" i="1" dirty="0" err="1"/>
              <a:t>Rosland</a:t>
            </a:r>
            <a:r>
              <a:rPr lang="en-MY" sz="1050" i="1" dirty="0"/>
              <a:t>, </a:t>
            </a:r>
            <a:r>
              <a:rPr lang="en-MY" sz="1050" i="1" dirty="0" err="1"/>
              <a:t>Sekolah</a:t>
            </a:r>
            <a:r>
              <a:rPr lang="en-MY" sz="1050" i="1" dirty="0"/>
              <a:t> </a:t>
            </a:r>
            <a:r>
              <a:rPr lang="en-MY" sz="1050" i="1" dirty="0" err="1"/>
              <a:t>Perniagaan</a:t>
            </a:r>
            <a:r>
              <a:rPr lang="en-MY" sz="1050" i="1" dirty="0"/>
              <a:t> dan Ekonomi, UPM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5" grpId="0"/>
      <p:bldP spid="146" grpId="0"/>
      <p:bldP spid="147" grpId="0"/>
      <p:bldP spid="148" grpId="0"/>
      <p:bldP spid="1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Office Theme</vt:lpstr>
      <vt:lpstr>TEKNOLOGI KEWANGAN (Fintech)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ZARIYAWATI BINTI MOHD ASHHARI</dc:creator>
  <cp:lastModifiedBy>ZARIYAWATI BINTI MOHD ASHHARI</cp:lastModifiedBy>
  <cp:revision>12</cp:revision>
  <dcterms:created xsi:type="dcterms:W3CDTF">2022-08-17T02:35:18Z</dcterms:created>
  <dcterms:modified xsi:type="dcterms:W3CDTF">2022-08-17T05:00:57Z</dcterms:modified>
</cp:coreProperties>
</file>