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46" autoAdjust="0"/>
  </p:normalViewPr>
  <p:slideViewPr>
    <p:cSldViewPr snapToGrid="0">
      <p:cViewPr varScale="1">
        <p:scale>
          <a:sx n="80" d="100"/>
          <a:sy n="80" d="100"/>
        </p:scale>
        <p:origin x="3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7D2736-6EEE-4585-ABA1-72652BF7EBC5}" type="datetimeFigureOut">
              <a:rPr lang="en-US" smtClean="0"/>
              <a:t>29//08/2022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3680276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2736-6EEE-4585-ABA1-72652BF7EBC5}" type="datetimeFigureOut">
              <a:rPr lang="en-US" smtClean="0"/>
              <a:t>29//08/2022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1259533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2736-6EEE-4585-ABA1-72652BF7EBC5}" type="datetimeFigureOut">
              <a:rPr lang="en-US" smtClean="0"/>
              <a:t>29//08/2022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249225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2736-6EEE-4585-ABA1-72652BF7EBC5}" type="datetimeFigureOut">
              <a:rPr lang="en-US" smtClean="0"/>
              <a:t>29//08/2022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319848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D2736-6EEE-4585-ABA1-72652BF7EBC5}" type="datetimeFigureOut">
              <a:rPr lang="en-US" smtClean="0"/>
              <a:t>29//08/2022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235133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7D2736-6EEE-4585-ABA1-72652BF7EBC5}" type="datetimeFigureOut">
              <a:rPr lang="en-US" smtClean="0"/>
              <a:t>29//08/2022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585921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7D2736-6EEE-4585-ABA1-72652BF7EBC5}" type="datetimeFigureOut">
              <a:rPr lang="en-US" smtClean="0"/>
              <a:t>29//08/2022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338785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7D2736-6EEE-4585-ABA1-72652BF7EBC5}" type="datetimeFigureOut">
              <a:rPr lang="en-US" smtClean="0"/>
              <a:t>29//08/2022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2410910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D2736-6EEE-4585-ABA1-72652BF7EBC5}" type="datetimeFigureOut">
              <a:rPr lang="en-US" smtClean="0"/>
              <a:t>29//08/2022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1350036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7D2736-6EEE-4585-ABA1-72652BF7EBC5}" type="datetimeFigureOut">
              <a:rPr lang="en-US" smtClean="0"/>
              <a:t>29//08/2022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1188824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7D2736-6EEE-4585-ABA1-72652BF7EBC5}" type="datetimeFigureOut">
              <a:rPr lang="en-US" smtClean="0"/>
              <a:t>29//08/2022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68837D-39F5-41CB-8649-95D0A14C4CA2}" type="slidenum">
              <a:rPr lang="en-US" smtClean="0"/>
              <a:t>‹#›</a:t>
            </a:fld>
            <a:endParaRPr lang="en-US"/>
          </a:p>
        </p:txBody>
      </p:sp>
    </p:spTree>
    <p:extLst>
      <p:ext uri="{BB962C8B-B14F-4D97-AF65-F5344CB8AC3E}">
        <p14:creationId xmlns:p14="http://schemas.microsoft.com/office/powerpoint/2010/main" val="15357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D2736-6EEE-4585-ABA1-72652BF7EBC5}" type="datetimeFigureOut">
              <a:rPr lang="en-US" smtClean="0"/>
              <a:t>29//08/2022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8837D-39F5-41CB-8649-95D0A14C4CA2}" type="slidenum">
              <a:rPr lang="en-US" smtClean="0"/>
              <a:t>‹#›</a:t>
            </a:fld>
            <a:endParaRPr lang="en-US"/>
          </a:p>
        </p:txBody>
      </p:sp>
    </p:spTree>
    <p:extLst>
      <p:ext uri="{BB962C8B-B14F-4D97-AF65-F5344CB8AC3E}">
        <p14:creationId xmlns:p14="http://schemas.microsoft.com/office/powerpoint/2010/main" val="2342165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Formation of fungal biopolymer composite flow chart ">
            <a:extLst>
              <a:ext uri="{FF2B5EF4-FFF2-40B4-BE49-F238E27FC236}">
                <a16:creationId xmlns:a16="http://schemas.microsoft.com/office/drawing/2014/main" id="{602490FE-F30C-4B3B-8037-55BD9CD8FD36}"/>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2800" kern="1200" dirty="0">
                <a:solidFill>
                  <a:schemeClr val="bg1"/>
                </a:solidFill>
                <a:latin typeface="+mj-lt"/>
                <a:ea typeface="+mj-ea"/>
                <a:cs typeface="+mj-cs"/>
              </a:rPr>
              <a:t>Fungal Biopolymer Composite</a:t>
            </a:r>
          </a:p>
        </p:txBody>
      </p:sp>
      <p:pic>
        <p:nvPicPr>
          <p:cNvPr id="3" name="Picture 2" descr="Figure of fungi or mushroom">
            <a:extLst>
              <a:ext uri="{FF2B5EF4-FFF2-40B4-BE49-F238E27FC236}">
                <a16:creationId xmlns:a16="http://schemas.microsoft.com/office/drawing/2014/main" id="{6D879FB9-4978-D5FB-8274-BF39D3028E01}"/>
              </a:ext>
            </a:extLst>
          </p:cNvPr>
          <p:cNvPicPr>
            <a:picLocks noChangeAspect="1"/>
          </p:cNvPicPr>
          <p:nvPr/>
        </p:nvPicPr>
        <p:blipFill>
          <a:blip r:embed="rId2"/>
          <a:stretch>
            <a:fillRect/>
          </a:stretch>
        </p:blipFill>
        <p:spPr>
          <a:xfrm>
            <a:off x="1018420" y="1436523"/>
            <a:ext cx="1461535" cy="1549227"/>
          </a:xfrm>
          <a:prstGeom prst="rect">
            <a:avLst/>
          </a:prstGeom>
          <a:ln w="31750">
            <a:solidFill>
              <a:srgbClr val="7030A0"/>
            </a:solidFill>
          </a:ln>
        </p:spPr>
      </p:pic>
      <p:sp>
        <p:nvSpPr>
          <p:cNvPr id="7" name="TextBox 6">
            <a:extLst>
              <a:ext uri="{FF2B5EF4-FFF2-40B4-BE49-F238E27FC236}">
                <a16:creationId xmlns:a16="http://schemas.microsoft.com/office/drawing/2014/main" id="{A02176BE-1012-7CC3-8406-B2B733D92A8A}"/>
              </a:ext>
            </a:extLst>
          </p:cNvPr>
          <p:cNvSpPr txBox="1"/>
          <p:nvPr/>
        </p:nvSpPr>
        <p:spPr>
          <a:xfrm>
            <a:off x="1273136" y="2947408"/>
            <a:ext cx="696024" cy="369332"/>
          </a:xfrm>
          <a:prstGeom prst="rect">
            <a:avLst/>
          </a:prstGeom>
          <a:noFill/>
        </p:spPr>
        <p:txBody>
          <a:bodyPr wrap="none" rtlCol="0">
            <a:spAutoFit/>
          </a:bodyPr>
          <a:lstStyle/>
          <a:p>
            <a:r>
              <a:rPr lang="en-US" dirty="0"/>
              <a:t>Fungi</a:t>
            </a:r>
          </a:p>
        </p:txBody>
      </p:sp>
      <p:sp>
        <p:nvSpPr>
          <p:cNvPr id="23" name="TextBox 22" descr="Germination of fungi mycelia by using fiber waste as substrate&#10;">
            <a:extLst>
              <a:ext uri="{FF2B5EF4-FFF2-40B4-BE49-F238E27FC236}">
                <a16:creationId xmlns:a16="http://schemas.microsoft.com/office/drawing/2014/main" id="{35D53777-D9CC-C183-7D8A-4DC97E4D7E4F}"/>
              </a:ext>
            </a:extLst>
          </p:cNvPr>
          <p:cNvSpPr txBox="1"/>
          <p:nvPr/>
        </p:nvSpPr>
        <p:spPr>
          <a:xfrm>
            <a:off x="1623358" y="3332857"/>
            <a:ext cx="2356431" cy="830997"/>
          </a:xfrm>
          <a:prstGeom prst="rect">
            <a:avLst/>
          </a:prstGeom>
          <a:noFill/>
        </p:spPr>
        <p:txBody>
          <a:bodyPr wrap="square" rtlCol="0">
            <a:spAutoFit/>
          </a:bodyPr>
          <a:lstStyle/>
          <a:p>
            <a:r>
              <a:rPr lang="en-US" sz="1600" dirty="0"/>
              <a:t>Germination of fungi mycelia by using fiber waste as substrate</a:t>
            </a:r>
          </a:p>
        </p:txBody>
      </p:sp>
      <p:cxnSp>
        <p:nvCxnSpPr>
          <p:cNvPr id="9" name="Straight Arrow Connector 8" descr="An arrow showing the culturing of fungi with fibers">
            <a:extLst>
              <a:ext uri="{FF2B5EF4-FFF2-40B4-BE49-F238E27FC236}">
                <a16:creationId xmlns:a16="http://schemas.microsoft.com/office/drawing/2014/main" id="{7D9EA901-A027-F7EF-48B8-7F5D9F36B184}"/>
              </a:ext>
              <a:ext uri="{C183D7F6-B498-43B3-948B-1728B52AA6E4}">
                <adec:decorative xmlns:adec="http://schemas.microsoft.com/office/drawing/2017/decorative" val="0"/>
              </a:ext>
            </a:extLst>
          </p:cNvPr>
          <p:cNvCxnSpPr>
            <a:cxnSpLocks/>
            <a:stCxn id="7" idx="2"/>
          </p:cNvCxnSpPr>
          <p:nvPr/>
        </p:nvCxnSpPr>
        <p:spPr>
          <a:xfrm>
            <a:off x="1621148" y="3316740"/>
            <a:ext cx="0" cy="1178104"/>
          </a:xfrm>
          <a:prstGeom prst="straightConnector1">
            <a:avLst/>
          </a:prstGeom>
          <a:ln w="50800">
            <a:solidFill>
              <a:srgbClr val="FF000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pic>
        <p:nvPicPr>
          <p:cNvPr id="1026" name="Picture 2" descr="Fibers from trees and leaves to be cultured with fungi">
            <a:extLst>
              <a:ext uri="{FF2B5EF4-FFF2-40B4-BE49-F238E27FC236}">
                <a16:creationId xmlns:a16="http://schemas.microsoft.com/office/drawing/2014/main" id="{13A4CD91-667D-B64A-B9B7-732F7034F1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638" y="4528608"/>
            <a:ext cx="2705100" cy="1685925"/>
          </a:xfrm>
          <a:prstGeom prst="rect">
            <a:avLst/>
          </a:prstGeom>
          <a:noFill/>
          <a:ln w="31750">
            <a:solidFill>
              <a:srgbClr val="7030A0"/>
            </a:solidFill>
          </a:ln>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DC362AE-AE45-976B-A657-9536B3F98EF3}"/>
              </a:ext>
            </a:extLst>
          </p:cNvPr>
          <p:cNvSpPr txBox="1"/>
          <p:nvPr/>
        </p:nvSpPr>
        <p:spPr>
          <a:xfrm>
            <a:off x="609870" y="6285205"/>
            <a:ext cx="2351541" cy="369332"/>
          </a:xfrm>
          <a:prstGeom prst="rect">
            <a:avLst/>
          </a:prstGeom>
          <a:noFill/>
        </p:spPr>
        <p:txBody>
          <a:bodyPr wrap="none" rtlCol="0">
            <a:spAutoFit/>
          </a:bodyPr>
          <a:lstStyle/>
          <a:p>
            <a:r>
              <a:rPr lang="en-US" dirty="0"/>
              <a:t>Trunk, fiber leaves, etc.</a:t>
            </a:r>
          </a:p>
        </p:txBody>
      </p:sp>
      <p:cxnSp>
        <p:nvCxnSpPr>
          <p:cNvPr id="14" name="Straight Arrow Connector 13" descr="The cultured fungi will be forming fungal biopolymer composite">
            <a:extLst>
              <a:ext uri="{FF2B5EF4-FFF2-40B4-BE49-F238E27FC236}">
                <a16:creationId xmlns:a16="http://schemas.microsoft.com/office/drawing/2014/main" id="{5E07EB54-ACF2-DA71-2CD8-DC2D3912A7DF}"/>
              </a:ext>
              <a:ext uri="{C183D7F6-B498-43B3-948B-1728B52AA6E4}">
                <adec:decorative xmlns:adec="http://schemas.microsoft.com/office/drawing/2017/decorative" val="0"/>
              </a:ext>
            </a:extLst>
          </p:cNvPr>
          <p:cNvCxnSpPr>
            <a:cxnSpLocks/>
          </p:cNvCxnSpPr>
          <p:nvPr/>
        </p:nvCxnSpPr>
        <p:spPr>
          <a:xfrm flipV="1">
            <a:off x="3224463" y="4669869"/>
            <a:ext cx="1227221" cy="1177478"/>
          </a:xfrm>
          <a:prstGeom prst="straightConnector1">
            <a:avLst/>
          </a:prstGeom>
          <a:ln w="50800">
            <a:solidFill>
              <a:srgbClr val="FF000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pic>
        <p:nvPicPr>
          <p:cNvPr id="1028" name="Picture 4" descr="Diagram &#10;&#10;Germination of fungi mycelia by using fiber waste as substrate. The formed fungal biopolymer composite will be analyzed by morphological, chemical, hydrodynamic, thermogravimetric, and mechanical characterizations.">
            <a:extLst>
              <a:ext uri="{FF2B5EF4-FFF2-40B4-BE49-F238E27FC236}">
                <a16:creationId xmlns:a16="http://schemas.microsoft.com/office/drawing/2014/main" id="{B5F3F96A-A469-4CB3-1211-D489CD9914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4209" y="2732439"/>
            <a:ext cx="2356432" cy="1568098"/>
          </a:xfrm>
          <a:prstGeom prst="rect">
            <a:avLst/>
          </a:prstGeom>
          <a:noFill/>
          <a:ln w="31750">
            <a:solidFill>
              <a:srgbClr val="7030A0"/>
            </a:solidFill>
          </a:ln>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4E249BBE-19CD-4476-EE84-65E36FDD7D91}"/>
              </a:ext>
            </a:extLst>
          </p:cNvPr>
          <p:cNvSpPr txBox="1"/>
          <p:nvPr/>
        </p:nvSpPr>
        <p:spPr>
          <a:xfrm>
            <a:off x="3346246" y="4300537"/>
            <a:ext cx="4197431" cy="369332"/>
          </a:xfrm>
          <a:prstGeom prst="rect">
            <a:avLst/>
          </a:prstGeom>
          <a:noFill/>
        </p:spPr>
        <p:txBody>
          <a:bodyPr wrap="none" rtlCol="0">
            <a:spAutoFit/>
          </a:bodyPr>
          <a:lstStyle/>
          <a:p>
            <a:r>
              <a:rPr lang="en-US" dirty="0"/>
              <a:t>Formation of fungal biopolymer composite</a:t>
            </a:r>
          </a:p>
        </p:txBody>
      </p:sp>
      <p:cxnSp>
        <p:nvCxnSpPr>
          <p:cNvPr id="25" name="Straight Arrow Connector 24" descr="An arrow leading to morphological characterization">
            <a:extLst>
              <a:ext uri="{FF2B5EF4-FFF2-40B4-BE49-F238E27FC236}">
                <a16:creationId xmlns:a16="http://schemas.microsoft.com/office/drawing/2014/main" id="{5717267C-9142-FDDA-5A74-4A19175381C5}"/>
              </a:ext>
              <a:ext uri="{C183D7F6-B498-43B3-948B-1728B52AA6E4}">
                <adec:decorative xmlns:adec="http://schemas.microsoft.com/office/drawing/2017/decorative" val="0"/>
              </a:ext>
            </a:extLst>
          </p:cNvPr>
          <p:cNvCxnSpPr>
            <a:cxnSpLocks/>
          </p:cNvCxnSpPr>
          <p:nvPr/>
        </p:nvCxnSpPr>
        <p:spPr>
          <a:xfrm flipV="1">
            <a:off x="5084443" y="1847493"/>
            <a:ext cx="0" cy="714854"/>
          </a:xfrm>
          <a:prstGeom prst="straightConnector1">
            <a:avLst/>
          </a:prstGeom>
          <a:ln w="50800">
            <a:solidFill>
              <a:srgbClr val="0070C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9612296-4C83-0BF3-9E98-31D2025E86D0}"/>
              </a:ext>
            </a:extLst>
          </p:cNvPr>
          <p:cNvSpPr txBox="1"/>
          <p:nvPr/>
        </p:nvSpPr>
        <p:spPr>
          <a:xfrm>
            <a:off x="3333323" y="1478161"/>
            <a:ext cx="3688126" cy="369332"/>
          </a:xfrm>
          <a:prstGeom prst="rect">
            <a:avLst/>
          </a:prstGeom>
          <a:noFill/>
        </p:spPr>
        <p:txBody>
          <a:bodyPr wrap="none" rtlCol="0">
            <a:spAutoFit/>
          </a:bodyPr>
          <a:lstStyle/>
          <a:p>
            <a:r>
              <a:rPr lang="en-US" dirty="0"/>
              <a:t>Morphological characterization; SEM </a:t>
            </a:r>
          </a:p>
        </p:txBody>
      </p:sp>
      <p:cxnSp>
        <p:nvCxnSpPr>
          <p:cNvPr id="34" name="Straight Arrow Connector 33" descr="An arrow leading to chemical characterization ">
            <a:extLst>
              <a:ext uri="{FF2B5EF4-FFF2-40B4-BE49-F238E27FC236}">
                <a16:creationId xmlns:a16="http://schemas.microsoft.com/office/drawing/2014/main" id="{BE338424-6D9B-6EB7-FCDE-1756544DBB06}"/>
              </a:ext>
              <a:ext uri="{C183D7F6-B498-43B3-948B-1728B52AA6E4}">
                <adec:decorative xmlns:adec="http://schemas.microsoft.com/office/drawing/2017/decorative" val="0"/>
              </a:ext>
            </a:extLst>
          </p:cNvPr>
          <p:cNvCxnSpPr>
            <a:cxnSpLocks/>
          </p:cNvCxnSpPr>
          <p:nvPr/>
        </p:nvCxnSpPr>
        <p:spPr>
          <a:xfrm flipV="1">
            <a:off x="6476095" y="2293340"/>
            <a:ext cx="443616" cy="370067"/>
          </a:xfrm>
          <a:prstGeom prst="straightConnector1">
            <a:avLst/>
          </a:prstGeom>
          <a:ln w="50800">
            <a:solidFill>
              <a:srgbClr val="0070C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927584B5-8D55-29D5-3909-5B9E72F712A4}"/>
              </a:ext>
            </a:extLst>
          </p:cNvPr>
          <p:cNvSpPr txBox="1"/>
          <p:nvPr/>
        </p:nvSpPr>
        <p:spPr>
          <a:xfrm>
            <a:off x="5428786" y="1907960"/>
            <a:ext cx="3604385" cy="369332"/>
          </a:xfrm>
          <a:prstGeom prst="rect">
            <a:avLst/>
          </a:prstGeom>
          <a:noFill/>
        </p:spPr>
        <p:txBody>
          <a:bodyPr wrap="none" rtlCol="0">
            <a:spAutoFit/>
          </a:bodyPr>
          <a:lstStyle/>
          <a:p>
            <a:r>
              <a:rPr lang="en-US" dirty="0"/>
              <a:t>Chemical characterization; FTIR/ATR </a:t>
            </a:r>
          </a:p>
        </p:txBody>
      </p:sp>
      <p:cxnSp>
        <p:nvCxnSpPr>
          <p:cNvPr id="27" name="Straight Arrow Connector 26" descr="An arrow leading to hydrodynamic characterization">
            <a:extLst>
              <a:ext uri="{FF2B5EF4-FFF2-40B4-BE49-F238E27FC236}">
                <a16:creationId xmlns:a16="http://schemas.microsoft.com/office/drawing/2014/main" id="{0DF4DB8E-3140-882F-5BD1-2B50C75EC5BD}"/>
              </a:ext>
              <a:ext uri="{C183D7F6-B498-43B3-948B-1728B52AA6E4}">
                <adec:decorative xmlns:adec="http://schemas.microsoft.com/office/drawing/2017/decorative" val="0"/>
              </a:ext>
            </a:extLst>
          </p:cNvPr>
          <p:cNvCxnSpPr>
            <a:cxnSpLocks/>
          </p:cNvCxnSpPr>
          <p:nvPr/>
        </p:nvCxnSpPr>
        <p:spPr>
          <a:xfrm>
            <a:off x="6476095" y="3448680"/>
            <a:ext cx="443616" cy="0"/>
          </a:xfrm>
          <a:prstGeom prst="straightConnector1">
            <a:avLst/>
          </a:prstGeom>
          <a:ln w="50800">
            <a:solidFill>
              <a:srgbClr val="0070C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90412D93-2BDF-1B91-1EFE-5C3F1425EF92}"/>
              </a:ext>
            </a:extLst>
          </p:cNvPr>
          <p:cNvSpPr txBox="1"/>
          <p:nvPr/>
        </p:nvSpPr>
        <p:spPr>
          <a:xfrm>
            <a:off x="6919712" y="2947408"/>
            <a:ext cx="2224288" cy="923330"/>
          </a:xfrm>
          <a:prstGeom prst="rect">
            <a:avLst/>
          </a:prstGeom>
          <a:noFill/>
        </p:spPr>
        <p:txBody>
          <a:bodyPr wrap="square" rtlCol="0">
            <a:spAutoFit/>
          </a:bodyPr>
          <a:lstStyle/>
          <a:p>
            <a:r>
              <a:rPr lang="en-US" dirty="0"/>
              <a:t>Hydrodynamic characterization; Water contact angle</a:t>
            </a:r>
          </a:p>
        </p:txBody>
      </p:sp>
      <p:cxnSp>
        <p:nvCxnSpPr>
          <p:cNvPr id="40" name="Straight Arrow Connector 39" descr="An arrow leading to thermal characterization">
            <a:extLst>
              <a:ext uri="{FF2B5EF4-FFF2-40B4-BE49-F238E27FC236}">
                <a16:creationId xmlns:a16="http://schemas.microsoft.com/office/drawing/2014/main" id="{F811C82A-6F2C-13F8-839B-1C637CDF72B4}"/>
              </a:ext>
              <a:ext uri="{C183D7F6-B498-43B3-948B-1728B52AA6E4}">
                <adec:decorative xmlns:adec="http://schemas.microsoft.com/office/drawing/2017/decorative" val="0"/>
              </a:ext>
            </a:extLst>
          </p:cNvPr>
          <p:cNvCxnSpPr>
            <a:cxnSpLocks/>
          </p:cNvCxnSpPr>
          <p:nvPr/>
        </p:nvCxnSpPr>
        <p:spPr>
          <a:xfrm>
            <a:off x="6577833" y="4669869"/>
            <a:ext cx="556893" cy="468667"/>
          </a:xfrm>
          <a:prstGeom prst="straightConnector1">
            <a:avLst/>
          </a:prstGeom>
          <a:ln w="50800">
            <a:solidFill>
              <a:srgbClr val="0070C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BB50BBE6-236F-53B6-674E-3F1BF6DF388D}"/>
              </a:ext>
            </a:extLst>
          </p:cNvPr>
          <p:cNvSpPr txBox="1"/>
          <p:nvPr/>
        </p:nvSpPr>
        <p:spPr>
          <a:xfrm>
            <a:off x="5608096" y="5138536"/>
            <a:ext cx="3535904" cy="369332"/>
          </a:xfrm>
          <a:prstGeom prst="rect">
            <a:avLst/>
          </a:prstGeom>
          <a:noFill/>
        </p:spPr>
        <p:txBody>
          <a:bodyPr wrap="none" rtlCol="0">
            <a:spAutoFit/>
          </a:bodyPr>
          <a:lstStyle/>
          <a:p>
            <a:r>
              <a:rPr lang="en-US" dirty="0"/>
              <a:t>Thermal characterization; DSC/TGA </a:t>
            </a:r>
          </a:p>
        </p:txBody>
      </p:sp>
      <p:cxnSp>
        <p:nvCxnSpPr>
          <p:cNvPr id="29" name="Straight Arrow Connector 28" descr="An arrow leading to mechanical characterization">
            <a:extLst>
              <a:ext uri="{FF2B5EF4-FFF2-40B4-BE49-F238E27FC236}">
                <a16:creationId xmlns:a16="http://schemas.microsoft.com/office/drawing/2014/main" id="{8C59FF1B-AE15-AAFF-541F-71F804C6FD41}"/>
              </a:ext>
              <a:ext uri="{C183D7F6-B498-43B3-948B-1728B52AA6E4}">
                <adec:decorative xmlns:adec="http://schemas.microsoft.com/office/drawing/2017/decorative" val="0"/>
              </a:ext>
            </a:extLst>
          </p:cNvPr>
          <p:cNvCxnSpPr>
            <a:cxnSpLocks/>
          </p:cNvCxnSpPr>
          <p:nvPr/>
        </p:nvCxnSpPr>
        <p:spPr>
          <a:xfrm>
            <a:off x="5084443" y="4776537"/>
            <a:ext cx="0" cy="966193"/>
          </a:xfrm>
          <a:prstGeom prst="straightConnector1">
            <a:avLst/>
          </a:prstGeom>
          <a:ln w="50800">
            <a:solidFill>
              <a:srgbClr val="0070C0"/>
            </a:solidFill>
            <a:prstDash val="sysDash"/>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6A2C7B84-85E8-11E6-B7D1-9C0D27FE1586}"/>
              </a:ext>
              <a:ext uri="{C183D7F6-B498-43B3-948B-1728B52AA6E4}">
                <adec:decorative xmlns:adec="http://schemas.microsoft.com/office/drawing/2017/decorative" val="0"/>
              </a:ext>
            </a:extLst>
          </p:cNvPr>
          <p:cNvSpPr txBox="1"/>
          <p:nvPr/>
        </p:nvSpPr>
        <p:spPr>
          <a:xfrm>
            <a:off x="3472011" y="5800984"/>
            <a:ext cx="5353581" cy="369332"/>
          </a:xfrm>
          <a:prstGeom prst="rect">
            <a:avLst/>
          </a:prstGeom>
          <a:noFill/>
        </p:spPr>
        <p:txBody>
          <a:bodyPr wrap="none" rtlCol="0">
            <a:spAutoFit/>
          </a:bodyPr>
          <a:lstStyle/>
          <a:p>
            <a:r>
              <a:rPr lang="en-US" dirty="0"/>
              <a:t>Mechanical characterization; Universal testing machine</a:t>
            </a:r>
          </a:p>
        </p:txBody>
      </p:sp>
    </p:spTree>
    <p:extLst>
      <p:ext uri="{BB962C8B-B14F-4D97-AF65-F5344CB8AC3E}">
        <p14:creationId xmlns:p14="http://schemas.microsoft.com/office/powerpoint/2010/main" val="3500673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 name="Rectangle 222">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372944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Formation of fungal biopolymer composite flow chart ">
            <a:extLst>
              <a:ext uri="{FF2B5EF4-FFF2-40B4-BE49-F238E27FC236}">
                <a16:creationId xmlns:a16="http://schemas.microsoft.com/office/drawing/2014/main" id="{602490FE-F30C-4B3B-8037-55BD9CD8FD36}"/>
              </a:ext>
            </a:extLst>
          </p:cNvPr>
          <p:cNvSpPr>
            <a:spLocks noGrp="1"/>
          </p:cNvSpPr>
          <p:nvPr>
            <p:ph type="title"/>
          </p:nvPr>
        </p:nvSpPr>
        <p:spPr>
          <a:xfrm>
            <a:off x="168442" y="640081"/>
            <a:ext cx="2852925" cy="2788919"/>
          </a:xfrm>
          <a:noFill/>
        </p:spPr>
        <p:txBody>
          <a:bodyPr vert="horz" lIns="91440" tIns="45720" rIns="91440" bIns="45720" rtlCol="0" anchor="b">
            <a:normAutofit/>
          </a:bodyPr>
          <a:lstStyle/>
          <a:p>
            <a:r>
              <a:rPr lang="en-US" sz="1800" dirty="0">
                <a:solidFill>
                  <a:schemeClr val="bg1"/>
                </a:solidFill>
              </a:rPr>
              <a:t>Bacterial Biopolymer  (</a:t>
            </a:r>
            <a:r>
              <a:rPr lang="en-US" sz="1800" dirty="0" err="1">
                <a:solidFill>
                  <a:schemeClr val="bg1"/>
                </a:solidFill>
              </a:rPr>
              <a:t>Polyhydroxyalkanoate</a:t>
            </a:r>
            <a:r>
              <a:rPr lang="en-US" sz="1800" dirty="0">
                <a:solidFill>
                  <a:schemeClr val="bg1"/>
                </a:solidFill>
              </a:rPr>
              <a:t>-PHA)</a:t>
            </a:r>
          </a:p>
        </p:txBody>
      </p:sp>
      <p:pic>
        <p:nvPicPr>
          <p:cNvPr id="218" name="Picture 2685" descr="Bacterial Biopolymer (Polyhydroxyalkanoate-PHA)&#10;Figure shows PHA granules in Cupriavidus necator.">
            <a:extLst>
              <a:ext uri="{FF2B5EF4-FFF2-40B4-BE49-F238E27FC236}">
                <a16:creationId xmlns:a16="http://schemas.microsoft.com/office/drawing/2014/main" id="{6D4201C9-FDC4-7DE4-09FF-85A8F7493E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87" r="9511"/>
          <a:stretch/>
        </p:blipFill>
        <p:spPr bwMode="auto">
          <a:xfrm>
            <a:off x="3490722" y="10"/>
            <a:ext cx="5653278" cy="68579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88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descr="Formation of fungal biopolymer composite flow chart ">
            <a:extLst>
              <a:ext uri="{FF2B5EF4-FFF2-40B4-BE49-F238E27FC236}">
                <a16:creationId xmlns:a16="http://schemas.microsoft.com/office/drawing/2014/main" id="{602490FE-F30C-4B3B-8037-55BD9CD8FD36}"/>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2800" kern="1200" dirty="0">
                <a:solidFill>
                  <a:schemeClr val="bg1"/>
                </a:solidFill>
                <a:latin typeface="+mj-lt"/>
                <a:ea typeface="+mj-ea"/>
                <a:cs typeface="+mj-cs"/>
              </a:rPr>
              <a:t>Formation of PHA granules</a:t>
            </a:r>
          </a:p>
        </p:txBody>
      </p:sp>
      <p:sp>
        <p:nvSpPr>
          <p:cNvPr id="3" name="TextBox 2">
            <a:extLst>
              <a:ext uri="{FF2B5EF4-FFF2-40B4-BE49-F238E27FC236}">
                <a16:creationId xmlns:a16="http://schemas.microsoft.com/office/drawing/2014/main" id="{F65A3574-9BA2-CFFE-4BFA-939541403B1D}"/>
              </a:ext>
            </a:extLst>
          </p:cNvPr>
          <p:cNvSpPr txBox="1"/>
          <p:nvPr/>
        </p:nvSpPr>
        <p:spPr>
          <a:xfrm>
            <a:off x="2801658" y="5918621"/>
            <a:ext cx="4076510" cy="369332"/>
          </a:xfrm>
          <a:prstGeom prst="rect">
            <a:avLst/>
          </a:prstGeom>
          <a:noFill/>
        </p:spPr>
        <p:txBody>
          <a:bodyPr wrap="square" rtlCol="0">
            <a:spAutoFit/>
          </a:bodyPr>
          <a:lstStyle/>
          <a:p>
            <a:r>
              <a:rPr lang="en-US" dirty="0"/>
              <a:t>Micelle model of PHA granules formation</a:t>
            </a:r>
          </a:p>
        </p:txBody>
      </p:sp>
      <p:grpSp>
        <p:nvGrpSpPr>
          <p:cNvPr id="24" name="Group 23" descr="Micelle model is  by the presence of micelle-like structure formed during the aggregation of PHA-linked synthase in cytosol. The synthase protein that resides on a micelle acquired the 3-hydroxyacyl-CoA that scattered in cytosol and form the water insoluble PHA granules within the micelle.">
            <a:extLst>
              <a:ext uri="{FF2B5EF4-FFF2-40B4-BE49-F238E27FC236}">
                <a16:creationId xmlns:a16="http://schemas.microsoft.com/office/drawing/2014/main" id="{04E824F9-E9D7-4901-525D-F901CF541E98}"/>
              </a:ext>
            </a:extLst>
          </p:cNvPr>
          <p:cNvGrpSpPr/>
          <p:nvPr/>
        </p:nvGrpSpPr>
        <p:grpSpPr>
          <a:xfrm>
            <a:off x="1541410" y="1712243"/>
            <a:ext cx="6294295" cy="4107519"/>
            <a:chOff x="0" y="333374"/>
            <a:chExt cx="5586477" cy="3057526"/>
          </a:xfrm>
        </p:grpSpPr>
        <p:sp>
          <p:nvSpPr>
            <p:cNvPr id="26" name="Freeform 872">
              <a:extLst>
                <a:ext uri="{FF2B5EF4-FFF2-40B4-BE49-F238E27FC236}">
                  <a16:creationId xmlns:a16="http://schemas.microsoft.com/office/drawing/2014/main" id="{4FAADF9F-F8AB-7737-B6D6-CDCC1AE506B3}"/>
                </a:ext>
              </a:extLst>
            </p:cNvPr>
            <p:cNvSpPr/>
            <p:nvPr/>
          </p:nvSpPr>
          <p:spPr>
            <a:xfrm>
              <a:off x="2057400" y="676275"/>
              <a:ext cx="104712" cy="246429"/>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pic>
          <p:nvPicPr>
            <p:cNvPr id="28" name="Picture 27">
              <a:extLst>
                <a:ext uri="{FF2B5EF4-FFF2-40B4-BE49-F238E27FC236}">
                  <a16:creationId xmlns:a16="http://schemas.microsoft.com/office/drawing/2014/main" id="{E368654D-810E-80EA-5023-224F49AB125C}"/>
                </a:ext>
              </a:extLst>
            </p:cNvPr>
            <p:cNvPicPr>
              <a:picLocks noChangeAspect="1"/>
            </p:cNvPicPr>
            <p:nvPr/>
          </p:nvPicPr>
          <p:blipFill>
            <a:blip r:embed="rId2"/>
            <a:stretch>
              <a:fillRect/>
            </a:stretch>
          </p:blipFill>
          <p:spPr>
            <a:xfrm>
              <a:off x="0" y="1381125"/>
              <a:ext cx="2686050" cy="2009775"/>
            </a:xfrm>
            <a:prstGeom prst="rect">
              <a:avLst/>
            </a:prstGeom>
          </p:spPr>
        </p:pic>
        <p:grpSp>
          <p:nvGrpSpPr>
            <p:cNvPr id="30" name="Group 29">
              <a:extLst>
                <a:ext uri="{FF2B5EF4-FFF2-40B4-BE49-F238E27FC236}">
                  <a16:creationId xmlns:a16="http://schemas.microsoft.com/office/drawing/2014/main" id="{F7A9B47A-D93B-B7F1-BB9D-53467906DB8E}"/>
                </a:ext>
              </a:extLst>
            </p:cNvPr>
            <p:cNvGrpSpPr/>
            <p:nvPr/>
          </p:nvGrpSpPr>
          <p:grpSpPr>
            <a:xfrm>
              <a:off x="762000" y="2219324"/>
              <a:ext cx="351674" cy="366399"/>
              <a:chOff x="-871" y="-864"/>
              <a:chExt cx="498228" cy="477206"/>
            </a:xfrm>
          </p:grpSpPr>
          <p:grpSp>
            <p:nvGrpSpPr>
              <p:cNvPr id="186" name="Group 185">
                <a:extLst>
                  <a:ext uri="{FF2B5EF4-FFF2-40B4-BE49-F238E27FC236}">
                    <a16:creationId xmlns:a16="http://schemas.microsoft.com/office/drawing/2014/main" id="{4B93E406-879A-263C-B4FF-FCB7CCE04D89}"/>
                  </a:ext>
                </a:extLst>
              </p:cNvPr>
              <p:cNvGrpSpPr>
                <a:grpSpLocks/>
              </p:cNvGrpSpPr>
              <p:nvPr/>
            </p:nvGrpSpPr>
            <p:grpSpPr bwMode="auto">
              <a:xfrm>
                <a:off x="-871" y="-864"/>
                <a:ext cx="498228" cy="477206"/>
                <a:chOff x="-1" y="-1"/>
                <a:chExt cx="572" cy="552"/>
              </a:xfrm>
            </p:grpSpPr>
            <p:grpSp>
              <p:nvGrpSpPr>
                <p:cNvPr id="188" name="Group 187">
                  <a:extLst>
                    <a:ext uri="{FF2B5EF4-FFF2-40B4-BE49-F238E27FC236}">
                      <a16:creationId xmlns:a16="http://schemas.microsoft.com/office/drawing/2014/main" id="{6CB5578F-6C69-AFE5-6555-3B2389CC9A33}"/>
                    </a:ext>
                  </a:extLst>
                </p:cNvPr>
                <p:cNvGrpSpPr>
                  <a:grpSpLocks/>
                </p:cNvGrpSpPr>
                <p:nvPr/>
              </p:nvGrpSpPr>
              <p:grpSpPr bwMode="auto">
                <a:xfrm>
                  <a:off x="-1" y="-1"/>
                  <a:ext cx="572" cy="552"/>
                  <a:chOff x="-1" y="-1"/>
                  <a:chExt cx="572" cy="552"/>
                </a:xfrm>
              </p:grpSpPr>
              <p:grpSp>
                <p:nvGrpSpPr>
                  <p:cNvPr id="190" name="Group 189">
                    <a:extLst>
                      <a:ext uri="{FF2B5EF4-FFF2-40B4-BE49-F238E27FC236}">
                        <a16:creationId xmlns:a16="http://schemas.microsoft.com/office/drawing/2014/main" id="{54212869-D44E-AA03-1E09-2F143A0736E7}"/>
                      </a:ext>
                    </a:extLst>
                  </p:cNvPr>
                  <p:cNvGrpSpPr>
                    <a:grpSpLocks/>
                  </p:cNvGrpSpPr>
                  <p:nvPr/>
                </p:nvGrpSpPr>
                <p:grpSpPr bwMode="auto">
                  <a:xfrm rot="13465343">
                    <a:off x="-1" y="114"/>
                    <a:ext cx="231" cy="216"/>
                    <a:chOff x="0" y="114"/>
                    <a:chExt cx="285" cy="278"/>
                  </a:xfrm>
                </p:grpSpPr>
                <p:sp>
                  <p:nvSpPr>
                    <p:cNvPr id="215" name="Oval 214">
                      <a:extLst>
                        <a:ext uri="{FF2B5EF4-FFF2-40B4-BE49-F238E27FC236}">
                          <a16:creationId xmlns:a16="http://schemas.microsoft.com/office/drawing/2014/main" id="{75EDCDB0-1131-E603-56D1-BC6DD1DEF40B}"/>
                        </a:ext>
                      </a:extLst>
                    </p:cNvPr>
                    <p:cNvSpPr>
                      <a:spLocks noChangeArrowheads="1"/>
                    </p:cNvSpPr>
                    <p:nvPr/>
                  </p:nvSpPr>
                  <p:spPr bwMode="auto">
                    <a:xfrm>
                      <a:off x="96" y="114"/>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6" name="Oval 215">
                      <a:extLst>
                        <a:ext uri="{FF2B5EF4-FFF2-40B4-BE49-F238E27FC236}">
                          <a16:creationId xmlns:a16="http://schemas.microsoft.com/office/drawing/2014/main" id="{9859A7BF-EF9B-8E8F-849E-8FF553C52A2E}"/>
                        </a:ext>
                      </a:extLst>
                    </p:cNvPr>
                    <p:cNvSpPr>
                      <a:spLocks noChangeArrowheads="1"/>
                    </p:cNvSpPr>
                    <p:nvPr/>
                  </p:nvSpPr>
                  <p:spPr bwMode="auto">
                    <a:xfrm>
                      <a:off x="170" y="21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7" name="Freeform 755">
                      <a:extLst>
                        <a:ext uri="{FF2B5EF4-FFF2-40B4-BE49-F238E27FC236}">
                          <a16:creationId xmlns:a16="http://schemas.microsoft.com/office/drawing/2014/main" id="{9ED27EAC-5DAB-FF5A-F335-E0D7174F2920}"/>
                        </a:ext>
                      </a:extLst>
                    </p:cNvPr>
                    <p:cNvSpPr>
                      <a:spLocks/>
                    </p:cNvSpPr>
                    <p:nvPr/>
                  </p:nvSpPr>
                  <p:spPr bwMode="auto">
                    <a:xfrm>
                      <a:off x="0" y="248"/>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91" name="Group 190">
                    <a:extLst>
                      <a:ext uri="{FF2B5EF4-FFF2-40B4-BE49-F238E27FC236}">
                        <a16:creationId xmlns:a16="http://schemas.microsoft.com/office/drawing/2014/main" id="{436CEAD6-7BD3-60D6-16E3-6C15C36526A7}"/>
                      </a:ext>
                    </a:extLst>
                  </p:cNvPr>
                  <p:cNvGrpSpPr>
                    <a:grpSpLocks/>
                  </p:cNvGrpSpPr>
                  <p:nvPr/>
                </p:nvGrpSpPr>
                <p:grpSpPr bwMode="auto">
                  <a:xfrm rot="4936943">
                    <a:off x="282" y="268"/>
                    <a:ext cx="231" cy="216"/>
                    <a:chOff x="280" y="267"/>
                    <a:chExt cx="285" cy="278"/>
                  </a:xfrm>
                </p:grpSpPr>
                <p:sp>
                  <p:nvSpPr>
                    <p:cNvPr id="212" name="Oval 211">
                      <a:extLst>
                        <a:ext uri="{FF2B5EF4-FFF2-40B4-BE49-F238E27FC236}">
                          <a16:creationId xmlns:a16="http://schemas.microsoft.com/office/drawing/2014/main" id="{8F6EC2C4-1C48-1CE7-3B91-B7D86D1D2792}"/>
                        </a:ext>
                      </a:extLst>
                    </p:cNvPr>
                    <p:cNvSpPr>
                      <a:spLocks noChangeArrowheads="1"/>
                    </p:cNvSpPr>
                    <p:nvPr/>
                  </p:nvSpPr>
                  <p:spPr bwMode="auto">
                    <a:xfrm>
                      <a:off x="376" y="26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3" name="Oval 212">
                      <a:extLst>
                        <a:ext uri="{FF2B5EF4-FFF2-40B4-BE49-F238E27FC236}">
                          <a16:creationId xmlns:a16="http://schemas.microsoft.com/office/drawing/2014/main" id="{03D23B37-BAAB-E457-2C3F-A6AB394A4AFC}"/>
                        </a:ext>
                      </a:extLst>
                    </p:cNvPr>
                    <p:cNvSpPr>
                      <a:spLocks noChangeArrowheads="1"/>
                    </p:cNvSpPr>
                    <p:nvPr/>
                  </p:nvSpPr>
                  <p:spPr bwMode="auto">
                    <a:xfrm>
                      <a:off x="450" y="37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4" name="Freeform 759">
                      <a:extLst>
                        <a:ext uri="{FF2B5EF4-FFF2-40B4-BE49-F238E27FC236}">
                          <a16:creationId xmlns:a16="http://schemas.microsoft.com/office/drawing/2014/main" id="{38B4AF5E-ECFC-E2A3-4894-48258A02A533}"/>
                        </a:ext>
                      </a:extLst>
                    </p:cNvPr>
                    <p:cNvSpPr>
                      <a:spLocks/>
                    </p:cNvSpPr>
                    <p:nvPr/>
                  </p:nvSpPr>
                  <p:spPr bwMode="auto">
                    <a:xfrm>
                      <a:off x="280" y="40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92" name="Group 191">
                    <a:extLst>
                      <a:ext uri="{FF2B5EF4-FFF2-40B4-BE49-F238E27FC236}">
                        <a16:creationId xmlns:a16="http://schemas.microsoft.com/office/drawing/2014/main" id="{59E08FEF-8782-489F-99F4-56221B7762D1}"/>
                      </a:ext>
                    </a:extLst>
                  </p:cNvPr>
                  <p:cNvGrpSpPr>
                    <a:grpSpLocks/>
                  </p:cNvGrpSpPr>
                  <p:nvPr/>
                </p:nvGrpSpPr>
                <p:grpSpPr bwMode="auto">
                  <a:xfrm rot="1615653">
                    <a:off x="340" y="131"/>
                    <a:ext cx="231" cy="216"/>
                    <a:chOff x="337" y="130"/>
                    <a:chExt cx="285" cy="278"/>
                  </a:xfrm>
                </p:grpSpPr>
                <p:sp>
                  <p:nvSpPr>
                    <p:cNvPr id="209" name="Oval 208">
                      <a:extLst>
                        <a:ext uri="{FF2B5EF4-FFF2-40B4-BE49-F238E27FC236}">
                          <a16:creationId xmlns:a16="http://schemas.microsoft.com/office/drawing/2014/main" id="{C6E7D980-3862-4957-8C2D-23725583B1D6}"/>
                        </a:ext>
                      </a:extLst>
                    </p:cNvPr>
                    <p:cNvSpPr>
                      <a:spLocks noChangeArrowheads="1"/>
                    </p:cNvSpPr>
                    <p:nvPr/>
                  </p:nvSpPr>
                  <p:spPr bwMode="auto">
                    <a:xfrm>
                      <a:off x="433" y="130"/>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0" name="Oval 209">
                      <a:extLst>
                        <a:ext uri="{FF2B5EF4-FFF2-40B4-BE49-F238E27FC236}">
                          <a16:creationId xmlns:a16="http://schemas.microsoft.com/office/drawing/2014/main" id="{FBBB7D56-A864-B817-291A-750D4DD25BAC}"/>
                        </a:ext>
                      </a:extLst>
                    </p:cNvPr>
                    <p:cNvSpPr>
                      <a:spLocks noChangeArrowheads="1"/>
                    </p:cNvSpPr>
                    <p:nvPr/>
                  </p:nvSpPr>
                  <p:spPr bwMode="auto">
                    <a:xfrm>
                      <a:off x="507" y="234"/>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1" name="Freeform 763">
                      <a:extLst>
                        <a:ext uri="{FF2B5EF4-FFF2-40B4-BE49-F238E27FC236}">
                          <a16:creationId xmlns:a16="http://schemas.microsoft.com/office/drawing/2014/main" id="{F52E16FC-B08A-47B5-514C-A22A0AC8719E}"/>
                        </a:ext>
                      </a:extLst>
                    </p:cNvPr>
                    <p:cNvSpPr>
                      <a:spLocks/>
                    </p:cNvSpPr>
                    <p:nvPr/>
                  </p:nvSpPr>
                  <p:spPr bwMode="auto">
                    <a:xfrm>
                      <a:off x="337" y="264"/>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93" name="Group 192">
                    <a:extLst>
                      <a:ext uri="{FF2B5EF4-FFF2-40B4-BE49-F238E27FC236}">
                        <a16:creationId xmlns:a16="http://schemas.microsoft.com/office/drawing/2014/main" id="{9F36A123-CBA8-2AF8-1EDF-03A3C35600FB}"/>
                      </a:ext>
                    </a:extLst>
                  </p:cNvPr>
                  <p:cNvGrpSpPr>
                    <a:grpSpLocks/>
                  </p:cNvGrpSpPr>
                  <p:nvPr/>
                </p:nvGrpSpPr>
                <p:grpSpPr bwMode="auto">
                  <a:xfrm rot="20053496">
                    <a:off x="241" y="16"/>
                    <a:ext cx="231" cy="216"/>
                    <a:chOff x="240" y="17"/>
                    <a:chExt cx="285" cy="278"/>
                  </a:xfrm>
                </p:grpSpPr>
                <p:sp>
                  <p:nvSpPr>
                    <p:cNvPr id="206" name="Oval 205">
                      <a:extLst>
                        <a:ext uri="{FF2B5EF4-FFF2-40B4-BE49-F238E27FC236}">
                          <a16:creationId xmlns:a16="http://schemas.microsoft.com/office/drawing/2014/main" id="{CB79FE59-B05A-6FF0-454C-39F52C1470D8}"/>
                        </a:ext>
                      </a:extLst>
                    </p:cNvPr>
                    <p:cNvSpPr>
                      <a:spLocks noChangeArrowheads="1"/>
                    </p:cNvSpPr>
                    <p:nvPr/>
                  </p:nvSpPr>
                  <p:spPr bwMode="auto">
                    <a:xfrm>
                      <a:off x="336" y="1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7" name="Oval 206">
                      <a:extLst>
                        <a:ext uri="{FF2B5EF4-FFF2-40B4-BE49-F238E27FC236}">
                          <a16:creationId xmlns:a16="http://schemas.microsoft.com/office/drawing/2014/main" id="{F195142D-87B0-165F-A1A5-CDC736DE83F8}"/>
                        </a:ext>
                      </a:extLst>
                    </p:cNvPr>
                    <p:cNvSpPr>
                      <a:spLocks noChangeArrowheads="1"/>
                    </p:cNvSpPr>
                    <p:nvPr/>
                  </p:nvSpPr>
                  <p:spPr bwMode="auto">
                    <a:xfrm>
                      <a:off x="410" y="12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8" name="Freeform 767">
                      <a:extLst>
                        <a:ext uri="{FF2B5EF4-FFF2-40B4-BE49-F238E27FC236}">
                          <a16:creationId xmlns:a16="http://schemas.microsoft.com/office/drawing/2014/main" id="{CD50EC6C-8CCF-8999-7FDA-6BB6782F72C5}"/>
                        </a:ext>
                      </a:extLst>
                    </p:cNvPr>
                    <p:cNvSpPr>
                      <a:spLocks/>
                    </p:cNvSpPr>
                    <p:nvPr/>
                  </p:nvSpPr>
                  <p:spPr bwMode="auto">
                    <a:xfrm>
                      <a:off x="240" y="15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94" name="Group 193">
                    <a:extLst>
                      <a:ext uri="{FF2B5EF4-FFF2-40B4-BE49-F238E27FC236}">
                        <a16:creationId xmlns:a16="http://schemas.microsoft.com/office/drawing/2014/main" id="{D916199D-E315-FD55-6A67-7E43D9DFE899}"/>
                      </a:ext>
                    </a:extLst>
                  </p:cNvPr>
                  <p:cNvGrpSpPr>
                    <a:grpSpLocks/>
                  </p:cNvGrpSpPr>
                  <p:nvPr/>
                </p:nvGrpSpPr>
                <p:grpSpPr bwMode="auto">
                  <a:xfrm rot="17414117">
                    <a:off x="80" y="7"/>
                    <a:ext cx="231" cy="216"/>
                    <a:chOff x="80" y="7"/>
                    <a:chExt cx="285" cy="278"/>
                  </a:xfrm>
                </p:grpSpPr>
                <p:sp>
                  <p:nvSpPr>
                    <p:cNvPr id="203" name="Oval 202">
                      <a:extLst>
                        <a:ext uri="{FF2B5EF4-FFF2-40B4-BE49-F238E27FC236}">
                          <a16:creationId xmlns:a16="http://schemas.microsoft.com/office/drawing/2014/main" id="{A4BFCF3C-4DFE-349F-E58D-74CF447F50EF}"/>
                        </a:ext>
                      </a:extLst>
                    </p:cNvPr>
                    <p:cNvSpPr>
                      <a:spLocks noChangeArrowheads="1"/>
                    </p:cNvSpPr>
                    <p:nvPr/>
                  </p:nvSpPr>
                  <p:spPr bwMode="auto">
                    <a:xfrm>
                      <a:off x="176" y="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4" name="Oval 203">
                      <a:extLst>
                        <a:ext uri="{FF2B5EF4-FFF2-40B4-BE49-F238E27FC236}">
                          <a16:creationId xmlns:a16="http://schemas.microsoft.com/office/drawing/2014/main" id="{649D0AEC-6C2D-A55D-7E50-B00C4C00EC1A}"/>
                        </a:ext>
                      </a:extLst>
                    </p:cNvPr>
                    <p:cNvSpPr>
                      <a:spLocks noChangeArrowheads="1"/>
                    </p:cNvSpPr>
                    <p:nvPr/>
                  </p:nvSpPr>
                  <p:spPr bwMode="auto">
                    <a:xfrm>
                      <a:off x="250" y="11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5" name="Freeform 771">
                      <a:extLst>
                        <a:ext uri="{FF2B5EF4-FFF2-40B4-BE49-F238E27FC236}">
                          <a16:creationId xmlns:a16="http://schemas.microsoft.com/office/drawing/2014/main" id="{0001C7C0-2C17-2EF0-E6A0-6B63D19D21DE}"/>
                        </a:ext>
                      </a:extLst>
                    </p:cNvPr>
                    <p:cNvSpPr>
                      <a:spLocks/>
                    </p:cNvSpPr>
                    <p:nvPr/>
                  </p:nvSpPr>
                  <p:spPr bwMode="auto">
                    <a:xfrm>
                      <a:off x="80" y="14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95" name="Group 194">
                    <a:extLst>
                      <a:ext uri="{FF2B5EF4-FFF2-40B4-BE49-F238E27FC236}">
                        <a16:creationId xmlns:a16="http://schemas.microsoft.com/office/drawing/2014/main" id="{7E1CFD79-A98B-E9D8-E66A-8A91F5C9130A}"/>
                      </a:ext>
                    </a:extLst>
                  </p:cNvPr>
                  <p:cNvGrpSpPr>
                    <a:grpSpLocks/>
                  </p:cNvGrpSpPr>
                  <p:nvPr/>
                </p:nvGrpSpPr>
                <p:grpSpPr bwMode="auto">
                  <a:xfrm rot="7470838">
                    <a:off x="127" y="328"/>
                    <a:ext cx="231" cy="216"/>
                    <a:chOff x="130" y="327"/>
                    <a:chExt cx="285" cy="278"/>
                  </a:xfrm>
                </p:grpSpPr>
                <p:sp>
                  <p:nvSpPr>
                    <p:cNvPr id="200" name="Oval 199">
                      <a:extLst>
                        <a:ext uri="{FF2B5EF4-FFF2-40B4-BE49-F238E27FC236}">
                          <a16:creationId xmlns:a16="http://schemas.microsoft.com/office/drawing/2014/main" id="{CE216C48-9D25-A746-E11F-B5D99B92621D}"/>
                        </a:ext>
                      </a:extLst>
                    </p:cNvPr>
                    <p:cNvSpPr>
                      <a:spLocks noChangeArrowheads="1"/>
                    </p:cNvSpPr>
                    <p:nvPr/>
                  </p:nvSpPr>
                  <p:spPr bwMode="auto">
                    <a:xfrm>
                      <a:off x="226" y="32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1" name="Oval 200">
                      <a:extLst>
                        <a:ext uri="{FF2B5EF4-FFF2-40B4-BE49-F238E27FC236}">
                          <a16:creationId xmlns:a16="http://schemas.microsoft.com/office/drawing/2014/main" id="{5B1E4516-CC4D-A1FD-239B-DDD5E227BAE5}"/>
                        </a:ext>
                      </a:extLst>
                    </p:cNvPr>
                    <p:cNvSpPr>
                      <a:spLocks noChangeArrowheads="1"/>
                    </p:cNvSpPr>
                    <p:nvPr/>
                  </p:nvSpPr>
                  <p:spPr bwMode="auto">
                    <a:xfrm>
                      <a:off x="300" y="43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2" name="Freeform 775">
                      <a:extLst>
                        <a:ext uri="{FF2B5EF4-FFF2-40B4-BE49-F238E27FC236}">
                          <a16:creationId xmlns:a16="http://schemas.microsoft.com/office/drawing/2014/main" id="{E6E81687-83A7-4038-497A-922CCFB31321}"/>
                        </a:ext>
                      </a:extLst>
                    </p:cNvPr>
                    <p:cNvSpPr>
                      <a:spLocks/>
                    </p:cNvSpPr>
                    <p:nvPr/>
                  </p:nvSpPr>
                  <p:spPr bwMode="auto">
                    <a:xfrm>
                      <a:off x="130" y="46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96" name="Group 195">
                    <a:extLst>
                      <a:ext uri="{FF2B5EF4-FFF2-40B4-BE49-F238E27FC236}">
                        <a16:creationId xmlns:a16="http://schemas.microsoft.com/office/drawing/2014/main" id="{6338076F-8C85-85BF-C2A8-267EBB825AD9}"/>
                      </a:ext>
                    </a:extLst>
                  </p:cNvPr>
                  <p:cNvGrpSpPr>
                    <a:grpSpLocks/>
                  </p:cNvGrpSpPr>
                  <p:nvPr/>
                </p:nvGrpSpPr>
                <p:grpSpPr bwMode="auto">
                  <a:xfrm rot="10800000">
                    <a:off x="6" y="267"/>
                    <a:ext cx="231" cy="216"/>
                    <a:chOff x="7" y="267"/>
                    <a:chExt cx="285" cy="278"/>
                  </a:xfrm>
                </p:grpSpPr>
                <p:sp>
                  <p:nvSpPr>
                    <p:cNvPr id="197" name="Oval 196">
                      <a:extLst>
                        <a:ext uri="{FF2B5EF4-FFF2-40B4-BE49-F238E27FC236}">
                          <a16:creationId xmlns:a16="http://schemas.microsoft.com/office/drawing/2014/main" id="{B36A3D49-4AF0-1EBA-2300-6B067732981E}"/>
                        </a:ext>
                      </a:extLst>
                    </p:cNvPr>
                    <p:cNvSpPr>
                      <a:spLocks noChangeArrowheads="1"/>
                    </p:cNvSpPr>
                    <p:nvPr/>
                  </p:nvSpPr>
                  <p:spPr bwMode="auto">
                    <a:xfrm>
                      <a:off x="103" y="26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8" name="Oval 197">
                      <a:extLst>
                        <a:ext uri="{FF2B5EF4-FFF2-40B4-BE49-F238E27FC236}">
                          <a16:creationId xmlns:a16="http://schemas.microsoft.com/office/drawing/2014/main" id="{0ECC9177-C1C3-3557-C008-3303673DA86C}"/>
                        </a:ext>
                      </a:extLst>
                    </p:cNvPr>
                    <p:cNvSpPr>
                      <a:spLocks noChangeArrowheads="1"/>
                    </p:cNvSpPr>
                    <p:nvPr/>
                  </p:nvSpPr>
                  <p:spPr bwMode="auto">
                    <a:xfrm>
                      <a:off x="177" y="37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9" name="Freeform 779">
                      <a:extLst>
                        <a:ext uri="{FF2B5EF4-FFF2-40B4-BE49-F238E27FC236}">
                          <a16:creationId xmlns:a16="http://schemas.microsoft.com/office/drawing/2014/main" id="{4D9B8EEF-E117-E438-3B3F-55D8D2EA9D80}"/>
                        </a:ext>
                      </a:extLst>
                    </p:cNvPr>
                    <p:cNvSpPr>
                      <a:spLocks/>
                    </p:cNvSpPr>
                    <p:nvPr/>
                  </p:nvSpPr>
                  <p:spPr bwMode="auto">
                    <a:xfrm>
                      <a:off x="7" y="40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189" name="Freeform 780">
                  <a:extLst>
                    <a:ext uri="{FF2B5EF4-FFF2-40B4-BE49-F238E27FC236}">
                      <a16:creationId xmlns:a16="http://schemas.microsoft.com/office/drawing/2014/main" id="{4BAF0203-47E4-BA13-E3CE-F276EF37BF20}"/>
                    </a:ext>
                  </a:extLst>
                </p:cNvPr>
                <p:cNvSpPr>
                  <a:spLocks/>
                </p:cNvSpPr>
                <p:nvPr/>
              </p:nvSpPr>
              <p:spPr bwMode="auto">
                <a:xfrm>
                  <a:off x="127" y="57"/>
                  <a:ext cx="382" cy="343"/>
                </a:xfrm>
                <a:custGeom>
                  <a:avLst/>
                  <a:gdLst>
                    <a:gd name="T0" fmla="*/ 250 w 382"/>
                    <a:gd name="T1" fmla="*/ 100 h 343"/>
                    <a:gd name="T2" fmla="*/ 150 w 382"/>
                    <a:gd name="T3" fmla="*/ 130 h 343"/>
                    <a:gd name="T4" fmla="*/ 140 w 382"/>
                    <a:gd name="T5" fmla="*/ 250 h 343"/>
                    <a:gd name="T6" fmla="*/ 170 w 382"/>
                    <a:gd name="T7" fmla="*/ 260 h 343"/>
                    <a:gd name="T8" fmla="*/ 290 w 382"/>
                    <a:gd name="T9" fmla="*/ 200 h 343"/>
                    <a:gd name="T10" fmla="*/ 220 w 382"/>
                    <a:gd name="T11" fmla="*/ 120 h 343"/>
                    <a:gd name="T12" fmla="*/ 190 w 382"/>
                    <a:gd name="T13" fmla="*/ 190 h 343"/>
                    <a:gd name="T14" fmla="*/ 200 w 382"/>
                    <a:gd name="T15" fmla="*/ 260 h 343"/>
                    <a:gd name="T16" fmla="*/ 210 w 382"/>
                    <a:gd name="T17" fmla="*/ 290 h 343"/>
                    <a:gd name="T18" fmla="*/ 180 w 382"/>
                    <a:gd name="T19" fmla="*/ 270 h 343"/>
                    <a:gd name="T20" fmla="*/ 250 w 382"/>
                    <a:gd name="T21" fmla="*/ 180 h 343"/>
                    <a:gd name="T22" fmla="*/ 250 w 382"/>
                    <a:gd name="T23" fmla="*/ 130 h 343"/>
                    <a:gd name="T24" fmla="*/ 120 w 382"/>
                    <a:gd name="T25" fmla="*/ 50 h 343"/>
                    <a:gd name="T26" fmla="*/ 0 w 382"/>
                    <a:gd name="T27" fmla="*/ 120 h 343"/>
                    <a:gd name="T28" fmla="*/ 130 w 382"/>
                    <a:gd name="T29" fmla="*/ 210 h 343"/>
                    <a:gd name="T30" fmla="*/ 160 w 382"/>
                    <a:gd name="T31" fmla="*/ 120 h 343"/>
                    <a:gd name="T32" fmla="*/ 140 w 382"/>
                    <a:gd name="T33" fmla="*/ 90 h 343"/>
                    <a:gd name="T34" fmla="*/ 110 w 382"/>
                    <a:gd name="T35" fmla="*/ 80 h 343"/>
                    <a:gd name="T36" fmla="*/ 30 w 382"/>
                    <a:gd name="T37" fmla="*/ 150 h 343"/>
                    <a:gd name="T38" fmla="*/ 110 w 382"/>
                    <a:gd name="T39" fmla="*/ 200 h 343"/>
                    <a:gd name="T40" fmla="*/ 80 w 382"/>
                    <a:gd name="T41" fmla="*/ 200 h 343"/>
                    <a:gd name="T42" fmla="*/ 40 w 382"/>
                    <a:gd name="T43" fmla="*/ 290 h 343"/>
                    <a:gd name="T44" fmla="*/ 160 w 382"/>
                    <a:gd name="T45" fmla="*/ 250 h 343"/>
                    <a:gd name="T46" fmla="*/ 190 w 382"/>
                    <a:gd name="T47" fmla="*/ 260 h 343"/>
                    <a:gd name="T48" fmla="*/ 160 w 382"/>
                    <a:gd name="T49" fmla="*/ 340 h 343"/>
                    <a:gd name="T50" fmla="*/ 80 w 382"/>
                    <a:gd name="T51" fmla="*/ 330 h 343"/>
                    <a:gd name="T52" fmla="*/ 90 w 382"/>
                    <a:gd name="T53" fmla="*/ 300 h 343"/>
                    <a:gd name="T54" fmla="*/ 180 w 382"/>
                    <a:gd name="T55" fmla="*/ 310 h 343"/>
                    <a:gd name="T56" fmla="*/ 310 w 382"/>
                    <a:gd name="T57" fmla="*/ 250 h 343"/>
                    <a:gd name="T58" fmla="*/ 290 w 382"/>
                    <a:gd name="T59" fmla="*/ 160 h 343"/>
                    <a:gd name="T60" fmla="*/ 320 w 382"/>
                    <a:gd name="T61" fmla="*/ 130 h 343"/>
                    <a:gd name="T62" fmla="*/ 330 w 382"/>
                    <a:gd name="T63" fmla="*/ 100 h 343"/>
                    <a:gd name="T64" fmla="*/ 210 w 382"/>
                    <a:gd name="T65" fmla="*/ 0 h 343"/>
                    <a:gd name="T66" fmla="*/ 190 w 382"/>
                    <a:gd name="T67" fmla="*/ 90 h 343"/>
                    <a:gd name="T68" fmla="*/ 300 w 382"/>
                    <a:gd name="T69" fmla="*/ 100 h 343"/>
                    <a:gd name="T70" fmla="*/ 320 w 382"/>
                    <a:gd name="T71" fmla="*/ 220 h 343"/>
                    <a:gd name="T72" fmla="*/ 350 w 382"/>
                    <a:gd name="T73" fmla="*/ 24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2" h="343">
                      <a:moveTo>
                        <a:pt x="250" y="100"/>
                      </a:moveTo>
                      <a:cubicBezTo>
                        <a:pt x="217" y="111"/>
                        <a:pt x="183" y="119"/>
                        <a:pt x="150" y="130"/>
                      </a:cubicBezTo>
                      <a:cubicBezTo>
                        <a:pt x="116" y="175"/>
                        <a:pt x="65" y="212"/>
                        <a:pt x="140" y="250"/>
                      </a:cubicBezTo>
                      <a:cubicBezTo>
                        <a:pt x="149" y="255"/>
                        <a:pt x="160" y="257"/>
                        <a:pt x="170" y="260"/>
                      </a:cubicBezTo>
                      <a:cubicBezTo>
                        <a:pt x="237" y="250"/>
                        <a:pt x="255" y="253"/>
                        <a:pt x="290" y="200"/>
                      </a:cubicBezTo>
                      <a:cubicBezTo>
                        <a:pt x="243" y="130"/>
                        <a:pt x="270" y="153"/>
                        <a:pt x="220" y="120"/>
                      </a:cubicBezTo>
                      <a:cubicBezTo>
                        <a:pt x="204" y="144"/>
                        <a:pt x="190" y="158"/>
                        <a:pt x="190" y="190"/>
                      </a:cubicBezTo>
                      <a:cubicBezTo>
                        <a:pt x="190" y="214"/>
                        <a:pt x="195" y="237"/>
                        <a:pt x="200" y="260"/>
                      </a:cubicBezTo>
                      <a:cubicBezTo>
                        <a:pt x="202" y="270"/>
                        <a:pt x="219" y="285"/>
                        <a:pt x="210" y="290"/>
                      </a:cubicBezTo>
                      <a:cubicBezTo>
                        <a:pt x="199" y="295"/>
                        <a:pt x="190" y="277"/>
                        <a:pt x="180" y="270"/>
                      </a:cubicBezTo>
                      <a:cubicBezTo>
                        <a:pt x="192" y="221"/>
                        <a:pt x="209" y="207"/>
                        <a:pt x="250" y="180"/>
                      </a:cubicBezTo>
                      <a:cubicBezTo>
                        <a:pt x="313" y="196"/>
                        <a:pt x="298" y="201"/>
                        <a:pt x="250" y="130"/>
                      </a:cubicBezTo>
                      <a:cubicBezTo>
                        <a:pt x="216" y="79"/>
                        <a:pt x="172" y="85"/>
                        <a:pt x="120" y="50"/>
                      </a:cubicBezTo>
                      <a:cubicBezTo>
                        <a:pt x="48" y="59"/>
                        <a:pt x="23" y="52"/>
                        <a:pt x="0" y="120"/>
                      </a:cubicBezTo>
                      <a:cubicBezTo>
                        <a:pt x="14" y="248"/>
                        <a:pt x="1" y="224"/>
                        <a:pt x="130" y="210"/>
                      </a:cubicBezTo>
                      <a:cubicBezTo>
                        <a:pt x="164" y="158"/>
                        <a:pt x="183" y="165"/>
                        <a:pt x="160" y="120"/>
                      </a:cubicBezTo>
                      <a:cubicBezTo>
                        <a:pt x="155" y="109"/>
                        <a:pt x="149" y="98"/>
                        <a:pt x="140" y="90"/>
                      </a:cubicBezTo>
                      <a:cubicBezTo>
                        <a:pt x="132" y="83"/>
                        <a:pt x="120" y="83"/>
                        <a:pt x="110" y="80"/>
                      </a:cubicBezTo>
                      <a:cubicBezTo>
                        <a:pt x="40" y="127"/>
                        <a:pt x="63" y="100"/>
                        <a:pt x="30" y="150"/>
                      </a:cubicBezTo>
                      <a:cubicBezTo>
                        <a:pt x="49" y="206"/>
                        <a:pt x="51" y="215"/>
                        <a:pt x="110" y="200"/>
                      </a:cubicBezTo>
                      <a:cubicBezTo>
                        <a:pt x="118" y="177"/>
                        <a:pt x="141" y="127"/>
                        <a:pt x="80" y="200"/>
                      </a:cubicBezTo>
                      <a:cubicBezTo>
                        <a:pt x="74" y="207"/>
                        <a:pt x="44" y="277"/>
                        <a:pt x="40" y="290"/>
                      </a:cubicBezTo>
                      <a:cubicBezTo>
                        <a:pt x="106" y="312"/>
                        <a:pt x="103" y="269"/>
                        <a:pt x="160" y="250"/>
                      </a:cubicBezTo>
                      <a:cubicBezTo>
                        <a:pt x="170" y="253"/>
                        <a:pt x="182" y="253"/>
                        <a:pt x="190" y="260"/>
                      </a:cubicBezTo>
                      <a:cubicBezTo>
                        <a:pt x="235" y="296"/>
                        <a:pt x="189" y="321"/>
                        <a:pt x="160" y="340"/>
                      </a:cubicBezTo>
                      <a:cubicBezTo>
                        <a:pt x="133" y="337"/>
                        <a:pt x="103" y="343"/>
                        <a:pt x="80" y="330"/>
                      </a:cubicBezTo>
                      <a:cubicBezTo>
                        <a:pt x="71" y="325"/>
                        <a:pt x="80" y="302"/>
                        <a:pt x="90" y="300"/>
                      </a:cubicBezTo>
                      <a:cubicBezTo>
                        <a:pt x="120" y="294"/>
                        <a:pt x="150" y="307"/>
                        <a:pt x="180" y="310"/>
                      </a:cubicBezTo>
                      <a:cubicBezTo>
                        <a:pt x="245" y="332"/>
                        <a:pt x="275" y="302"/>
                        <a:pt x="310" y="250"/>
                      </a:cubicBezTo>
                      <a:cubicBezTo>
                        <a:pt x="299" y="218"/>
                        <a:pt x="267" y="194"/>
                        <a:pt x="290" y="160"/>
                      </a:cubicBezTo>
                      <a:cubicBezTo>
                        <a:pt x="298" y="148"/>
                        <a:pt x="310" y="140"/>
                        <a:pt x="320" y="130"/>
                      </a:cubicBezTo>
                      <a:cubicBezTo>
                        <a:pt x="323" y="120"/>
                        <a:pt x="335" y="109"/>
                        <a:pt x="330" y="100"/>
                      </a:cubicBezTo>
                      <a:cubicBezTo>
                        <a:pt x="308" y="60"/>
                        <a:pt x="255" y="15"/>
                        <a:pt x="210" y="0"/>
                      </a:cubicBezTo>
                      <a:cubicBezTo>
                        <a:pt x="184" y="9"/>
                        <a:pt x="103" y="25"/>
                        <a:pt x="190" y="90"/>
                      </a:cubicBezTo>
                      <a:cubicBezTo>
                        <a:pt x="219" y="112"/>
                        <a:pt x="263" y="97"/>
                        <a:pt x="300" y="100"/>
                      </a:cubicBezTo>
                      <a:cubicBezTo>
                        <a:pt x="313" y="138"/>
                        <a:pt x="303" y="183"/>
                        <a:pt x="320" y="220"/>
                      </a:cubicBezTo>
                      <a:cubicBezTo>
                        <a:pt x="330" y="241"/>
                        <a:pt x="382" y="240"/>
                        <a:pt x="350" y="24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sp>
            <p:nvSpPr>
              <p:cNvPr id="187" name="Freeform 781">
                <a:extLst>
                  <a:ext uri="{FF2B5EF4-FFF2-40B4-BE49-F238E27FC236}">
                    <a16:creationId xmlns:a16="http://schemas.microsoft.com/office/drawing/2014/main" id="{A71D8D73-1D36-C668-D09F-17092C7694A0}"/>
                  </a:ext>
                </a:extLst>
              </p:cNvPr>
              <p:cNvSpPr/>
              <p:nvPr/>
            </p:nvSpPr>
            <p:spPr>
              <a:xfrm>
                <a:off x="123465" y="136735"/>
                <a:ext cx="182813" cy="122089"/>
              </a:xfrm>
              <a:custGeom>
                <a:avLst/>
                <a:gdLst>
                  <a:gd name="connsiteX0" fmla="*/ 185419 w 254433"/>
                  <a:gd name="connsiteY0" fmla="*/ 9525 h 163498"/>
                  <a:gd name="connsiteX1" fmla="*/ 128269 w 254433"/>
                  <a:gd name="connsiteY1" fmla="*/ 104775 h 163498"/>
                  <a:gd name="connsiteX2" fmla="*/ 109219 w 254433"/>
                  <a:gd name="connsiteY2" fmla="*/ 161925 h 163498"/>
                  <a:gd name="connsiteX3" fmla="*/ 166369 w 254433"/>
                  <a:gd name="connsiteY3" fmla="*/ 133350 h 163498"/>
                  <a:gd name="connsiteX4" fmla="*/ 252094 w 254433"/>
                  <a:gd name="connsiteY4" fmla="*/ 95250 h 163498"/>
                  <a:gd name="connsiteX5" fmla="*/ 233044 w 254433"/>
                  <a:gd name="connsiteY5" fmla="*/ 123825 h 163498"/>
                  <a:gd name="connsiteX6" fmla="*/ 175894 w 254433"/>
                  <a:gd name="connsiteY6" fmla="*/ 104775 h 163498"/>
                  <a:gd name="connsiteX7" fmla="*/ 118744 w 254433"/>
                  <a:gd name="connsiteY7" fmla="*/ 76200 h 163498"/>
                  <a:gd name="connsiteX8" fmla="*/ 90169 w 254433"/>
                  <a:gd name="connsiteY8" fmla="*/ 19050 h 163498"/>
                  <a:gd name="connsiteX9" fmla="*/ 118744 w 254433"/>
                  <a:gd name="connsiteY9" fmla="*/ 9525 h 163498"/>
                  <a:gd name="connsiteX10" fmla="*/ 166369 w 254433"/>
                  <a:gd name="connsiteY10" fmla="*/ 0 h 163498"/>
                  <a:gd name="connsiteX11" fmla="*/ 194944 w 254433"/>
                  <a:gd name="connsiteY11" fmla="*/ 9525 h 163498"/>
                  <a:gd name="connsiteX12" fmla="*/ 147319 w 254433"/>
                  <a:gd name="connsiteY12" fmla="*/ 123825 h 163498"/>
                  <a:gd name="connsiteX13" fmla="*/ 13969 w 254433"/>
                  <a:gd name="connsiteY13" fmla="*/ 114300 h 163498"/>
                  <a:gd name="connsiteX14" fmla="*/ 23494 w 254433"/>
                  <a:gd name="connsiteY14" fmla="*/ 19050 h 163498"/>
                  <a:gd name="connsiteX15" fmla="*/ 118744 w 254433"/>
                  <a:gd name="connsiteY15" fmla="*/ 19050 h 16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4433" h="163498">
                    <a:moveTo>
                      <a:pt x="185419" y="9525"/>
                    </a:moveTo>
                    <a:cubicBezTo>
                      <a:pt x="131453" y="171422"/>
                      <a:pt x="206718" y="-25973"/>
                      <a:pt x="128269" y="104775"/>
                    </a:cubicBezTo>
                    <a:cubicBezTo>
                      <a:pt x="117938" y="121994"/>
                      <a:pt x="92511" y="173064"/>
                      <a:pt x="109219" y="161925"/>
                    </a:cubicBezTo>
                    <a:cubicBezTo>
                      <a:pt x="146148" y="137306"/>
                      <a:pt x="126934" y="146495"/>
                      <a:pt x="166369" y="133350"/>
                    </a:cubicBezTo>
                    <a:cubicBezTo>
                      <a:pt x="179513" y="123492"/>
                      <a:pt x="227561" y="78894"/>
                      <a:pt x="252094" y="95250"/>
                    </a:cubicBezTo>
                    <a:cubicBezTo>
                      <a:pt x="261619" y="101600"/>
                      <a:pt x="239394" y="114300"/>
                      <a:pt x="233044" y="123825"/>
                    </a:cubicBezTo>
                    <a:cubicBezTo>
                      <a:pt x="213994" y="117475"/>
                      <a:pt x="194244" y="112930"/>
                      <a:pt x="175894" y="104775"/>
                    </a:cubicBezTo>
                    <a:cubicBezTo>
                      <a:pt x="65107" y="55536"/>
                      <a:pt x="222957" y="110938"/>
                      <a:pt x="118744" y="76200"/>
                    </a:cubicBezTo>
                    <a:cubicBezTo>
                      <a:pt x="115536" y="71387"/>
                      <a:pt x="84535" y="30317"/>
                      <a:pt x="90169" y="19050"/>
                    </a:cubicBezTo>
                    <a:cubicBezTo>
                      <a:pt x="94659" y="10070"/>
                      <a:pt x="109004" y="11960"/>
                      <a:pt x="118744" y="9525"/>
                    </a:cubicBezTo>
                    <a:cubicBezTo>
                      <a:pt x="134450" y="5598"/>
                      <a:pt x="150494" y="3175"/>
                      <a:pt x="166369" y="0"/>
                    </a:cubicBezTo>
                    <a:cubicBezTo>
                      <a:pt x="175894" y="3175"/>
                      <a:pt x="194035" y="-474"/>
                      <a:pt x="194944" y="9525"/>
                    </a:cubicBezTo>
                    <a:cubicBezTo>
                      <a:pt x="202854" y="96531"/>
                      <a:pt x="192509" y="93698"/>
                      <a:pt x="147319" y="123825"/>
                    </a:cubicBezTo>
                    <a:cubicBezTo>
                      <a:pt x="102869" y="120650"/>
                      <a:pt x="47988" y="143085"/>
                      <a:pt x="13969" y="114300"/>
                    </a:cubicBezTo>
                    <a:cubicBezTo>
                      <a:pt x="-10389" y="93689"/>
                      <a:pt x="-116" y="40514"/>
                      <a:pt x="23494" y="19050"/>
                    </a:cubicBezTo>
                    <a:cubicBezTo>
                      <a:pt x="46987" y="-2307"/>
                      <a:pt x="86994" y="19050"/>
                      <a:pt x="118744" y="19050"/>
                    </a:cubicBezTo>
                  </a:path>
                </a:pathLst>
              </a:custGeom>
              <a:noFill/>
              <a:ln w="9525" cap="flat" cmpd="sng" algn="ctr">
                <a:solidFill>
                  <a:sysClr val="windowText" lastClr="000000">
                    <a:shade val="95000"/>
                    <a:satMod val="105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5" name="Group 34">
              <a:extLst>
                <a:ext uri="{FF2B5EF4-FFF2-40B4-BE49-F238E27FC236}">
                  <a16:creationId xmlns:a16="http://schemas.microsoft.com/office/drawing/2014/main" id="{92274C67-6001-4B2C-C7D4-6607F67C5B0A}"/>
                </a:ext>
              </a:extLst>
            </p:cNvPr>
            <p:cNvGrpSpPr/>
            <p:nvPr/>
          </p:nvGrpSpPr>
          <p:grpSpPr>
            <a:xfrm>
              <a:off x="1009650" y="1743075"/>
              <a:ext cx="386841" cy="507123"/>
              <a:chOff x="-871" y="-864"/>
              <a:chExt cx="498228" cy="477206"/>
            </a:xfrm>
          </p:grpSpPr>
          <p:grpSp>
            <p:nvGrpSpPr>
              <p:cNvPr id="154" name="Group 153">
                <a:extLst>
                  <a:ext uri="{FF2B5EF4-FFF2-40B4-BE49-F238E27FC236}">
                    <a16:creationId xmlns:a16="http://schemas.microsoft.com/office/drawing/2014/main" id="{7B6BDB74-1511-C575-B374-59A5A16A3633}"/>
                  </a:ext>
                </a:extLst>
              </p:cNvPr>
              <p:cNvGrpSpPr>
                <a:grpSpLocks/>
              </p:cNvGrpSpPr>
              <p:nvPr/>
            </p:nvGrpSpPr>
            <p:grpSpPr bwMode="auto">
              <a:xfrm>
                <a:off x="-871" y="-864"/>
                <a:ext cx="498228" cy="477206"/>
                <a:chOff x="-1" y="-1"/>
                <a:chExt cx="572" cy="552"/>
              </a:xfrm>
            </p:grpSpPr>
            <p:grpSp>
              <p:nvGrpSpPr>
                <p:cNvPr id="156" name="Group 155">
                  <a:extLst>
                    <a:ext uri="{FF2B5EF4-FFF2-40B4-BE49-F238E27FC236}">
                      <a16:creationId xmlns:a16="http://schemas.microsoft.com/office/drawing/2014/main" id="{9DA04D5A-D401-DDCB-3ED1-7424EA48F395}"/>
                    </a:ext>
                  </a:extLst>
                </p:cNvPr>
                <p:cNvGrpSpPr>
                  <a:grpSpLocks/>
                </p:cNvGrpSpPr>
                <p:nvPr/>
              </p:nvGrpSpPr>
              <p:grpSpPr bwMode="auto">
                <a:xfrm>
                  <a:off x="-1" y="-1"/>
                  <a:ext cx="572" cy="552"/>
                  <a:chOff x="-1" y="-1"/>
                  <a:chExt cx="572" cy="552"/>
                </a:xfrm>
              </p:grpSpPr>
              <p:grpSp>
                <p:nvGrpSpPr>
                  <p:cNvPr id="158" name="Group 157">
                    <a:extLst>
                      <a:ext uri="{FF2B5EF4-FFF2-40B4-BE49-F238E27FC236}">
                        <a16:creationId xmlns:a16="http://schemas.microsoft.com/office/drawing/2014/main" id="{8E72FF95-CF71-FF37-2FA9-11CF2EE21060}"/>
                      </a:ext>
                    </a:extLst>
                  </p:cNvPr>
                  <p:cNvGrpSpPr>
                    <a:grpSpLocks/>
                  </p:cNvGrpSpPr>
                  <p:nvPr/>
                </p:nvGrpSpPr>
                <p:grpSpPr bwMode="auto">
                  <a:xfrm rot="13465343">
                    <a:off x="-1" y="114"/>
                    <a:ext cx="231" cy="216"/>
                    <a:chOff x="0" y="114"/>
                    <a:chExt cx="285" cy="278"/>
                  </a:xfrm>
                </p:grpSpPr>
                <p:sp>
                  <p:nvSpPr>
                    <p:cNvPr id="183" name="Oval 182">
                      <a:extLst>
                        <a:ext uri="{FF2B5EF4-FFF2-40B4-BE49-F238E27FC236}">
                          <a16:creationId xmlns:a16="http://schemas.microsoft.com/office/drawing/2014/main" id="{E9591C6F-AD2F-3A91-5AFD-588FC5BB1650}"/>
                        </a:ext>
                      </a:extLst>
                    </p:cNvPr>
                    <p:cNvSpPr>
                      <a:spLocks noChangeArrowheads="1"/>
                    </p:cNvSpPr>
                    <p:nvPr/>
                  </p:nvSpPr>
                  <p:spPr bwMode="auto">
                    <a:xfrm>
                      <a:off x="96" y="114"/>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84" name="Oval 183">
                      <a:extLst>
                        <a:ext uri="{FF2B5EF4-FFF2-40B4-BE49-F238E27FC236}">
                          <a16:creationId xmlns:a16="http://schemas.microsoft.com/office/drawing/2014/main" id="{081FB11F-12D4-9063-9B30-3188E18C4E12}"/>
                        </a:ext>
                      </a:extLst>
                    </p:cNvPr>
                    <p:cNvSpPr>
                      <a:spLocks noChangeArrowheads="1"/>
                    </p:cNvSpPr>
                    <p:nvPr/>
                  </p:nvSpPr>
                  <p:spPr bwMode="auto">
                    <a:xfrm>
                      <a:off x="170" y="21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85" name="Freeform 788">
                      <a:extLst>
                        <a:ext uri="{FF2B5EF4-FFF2-40B4-BE49-F238E27FC236}">
                          <a16:creationId xmlns:a16="http://schemas.microsoft.com/office/drawing/2014/main" id="{4A1CECDC-ECCE-8FF4-3067-B61CF0BF72E8}"/>
                        </a:ext>
                      </a:extLst>
                    </p:cNvPr>
                    <p:cNvSpPr>
                      <a:spLocks/>
                    </p:cNvSpPr>
                    <p:nvPr/>
                  </p:nvSpPr>
                  <p:spPr bwMode="auto">
                    <a:xfrm>
                      <a:off x="0" y="248"/>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59" name="Group 158">
                    <a:extLst>
                      <a:ext uri="{FF2B5EF4-FFF2-40B4-BE49-F238E27FC236}">
                        <a16:creationId xmlns:a16="http://schemas.microsoft.com/office/drawing/2014/main" id="{2C551E05-8010-43E2-2733-4A6CF68EB8CC}"/>
                      </a:ext>
                    </a:extLst>
                  </p:cNvPr>
                  <p:cNvGrpSpPr>
                    <a:grpSpLocks/>
                  </p:cNvGrpSpPr>
                  <p:nvPr/>
                </p:nvGrpSpPr>
                <p:grpSpPr bwMode="auto">
                  <a:xfrm rot="4936943">
                    <a:off x="282" y="268"/>
                    <a:ext cx="231" cy="216"/>
                    <a:chOff x="280" y="267"/>
                    <a:chExt cx="285" cy="278"/>
                  </a:xfrm>
                </p:grpSpPr>
                <p:sp>
                  <p:nvSpPr>
                    <p:cNvPr id="180" name="Oval 179">
                      <a:extLst>
                        <a:ext uri="{FF2B5EF4-FFF2-40B4-BE49-F238E27FC236}">
                          <a16:creationId xmlns:a16="http://schemas.microsoft.com/office/drawing/2014/main" id="{2276FDA7-6051-1CD5-495C-EA82183EF4C6}"/>
                        </a:ext>
                      </a:extLst>
                    </p:cNvPr>
                    <p:cNvSpPr>
                      <a:spLocks noChangeArrowheads="1"/>
                    </p:cNvSpPr>
                    <p:nvPr/>
                  </p:nvSpPr>
                  <p:spPr bwMode="auto">
                    <a:xfrm>
                      <a:off x="376" y="26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81" name="Oval 180">
                      <a:extLst>
                        <a:ext uri="{FF2B5EF4-FFF2-40B4-BE49-F238E27FC236}">
                          <a16:creationId xmlns:a16="http://schemas.microsoft.com/office/drawing/2014/main" id="{88E3A9C7-412B-72DB-23EF-3863DA73C8B1}"/>
                        </a:ext>
                      </a:extLst>
                    </p:cNvPr>
                    <p:cNvSpPr>
                      <a:spLocks noChangeArrowheads="1"/>
                    </p:cNvSpPr>
                    <p:nvPr/>
                  </p:nvSpPr>
                  <p:spPr bwMode="auto">
                    <a:xfrm>
                      <a:off x="450" y="37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82" name="Freeform 792">
                      <a:extLst>
                        <a:ext uri="{FF2B5EF4-FFF2-40B4-BE49-F238E27FC236}">
                          <a16:creationId xmlns:a16="http://schemas.microsoft.com/office/drawing/2014/main" id="{380A2C48-06C6-1900-1E33-B056DFBF2354}"/>
                        </a:ext>
                      </a:extLst>
                    </p:cNvPr>
                    <p:cNvSpPr>
                      <a:spLocks/>
                    </p:cNvSpPr>
                    <p:nvPr/>
                  </p:nvSpPr>
                  <p:spPr bwMode="auto">
                    <a:xfrm>
                      <a:off x="280" y="40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60" name="Group 159">
                    <a:extLst>
                      <a:ext uri="{FF2B5EF4-FFF2-40B4-BE49-F238E27FC236}">
                        <a16:creationId xmlns:a16="http://schemas.microsoft.com/office/drawing/2014/main" id="{F9704256-1D8D-9523-EF0F-C6A55B8636DA}"/>
                      </a:ext>
                    </a:extLst>
                  </p:cNvPr>
                  <p:cNvGrpSpPr>
                    <a:grpSpLocks/>
                  </p:cNvGrpSpPr>
                  <p:nvPr/>
                </p:nvGrpSpPr>
                <p:grpSpPr bwMode="auto">
                  <a:xfrm rot="1615653">
                    <a:off x="340" y="131"/>
                    <a:ext cx="231" cy="216"/>
                    <a:chOff x="337" y="130"/>
                    <a:chExt cx="285" cy="278"/>
                  </a:xfrm>
                </p:grpSpPr>
                <p:sp>
                  <p:nvSpPr>
                    <p:cNvPr id="177" name="Oval 176">
                      <a:extLst>
                        <a:ext uri="{FF2B5EF4-FFF2-40B4-BE49-F238E27FC236}">
                          <a16:creationId xmlns:a16="http://schemas.microsoft.com/office/drawing/2014/main" id="{B078790E-B580-F0AA-2AF2-9BE5F1701EB3}"/>
                        </a:ext>
                      </a:extLst>
                    </p:cNvPr>
                    <p:cNvSpPr>
                      <a:spLocks noChangeArrowheads="1"/>
                    </p:cNvSpPr>
                    <p:nvPr/>
                  </p:nvSpPr>
                  <p:spPr bwMode="auto">
                    <a:xfrm>
                      <a:off x="433" y="130"/>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8" name="Oval 177">
                      <a:extLst>
                        <a:ext uri="{FF2B5EF4-FFF2-40B4-BE49-F238E27FC236}">
                          <a16:creationId xmlns:a16="http://schemas.microsoft.com/office/drawing/2014/main" id="{BE42F97E-B8B2-04B1-81C7-1FAD3F0E6B3B}"/>
                        </a:ext>
                      </a:extLst>
                    </p:cNvPr>
                    <p:cNvSpPr>
                      <a:spLocks noChangeArrowheads="1"/>
                    </p:cNvSpPr>
                    <p:nvPr/>
                  </p:nvSpPr>
                  <p:spPr bwMode="auto">
                    <a:xfrm>
                      <a:off x="507" y="234"/>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9" name="Freeform 796">
                      <a:extLst>
                        <a:ext uri="{FF2B5EF4-FFF2-40B4-BE49-F238E27FC236}">
                          <a16:creationId xmlns:a16="http://schemas.microsoft.com/office/drawing/2014/main" id="{F73A267B-C61F-ECEB-377C-826F65D9A173}"/>
                        </a:ext>
                      </a:extLst>
                    </p:cNvPr>
                    <p:cNvSpPr>
                      <a:spLocks/>
                    </p:cNvSpPr>
                    <p:nvPr/>
                  </p:nvSpPr>
                  <p:spPr bwMode="auto">
                    <a:xfrm>
                      <a:off x="337" y="264"/>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61" name="Group 160">
                    <a:extLst>
                      <a:ext uri="{FF2B5EF4-FFF2-40B4-BE49-F238E27FC236}">
                        <a16:creationId xmlns:a16="http://schemas.microsoft.com/office/drawing/2014/main" id="{16E50773-D572-EF56-F781-F6A6A9DCD82D}"/>
                      </a:ext>
                    </a:extLst>
                  </p:cNvPr>
                  <p:cNvGrpSpPr>
                    <a:grpSpLocks/>
                  </p:cNvGrpSpPr>
                  <p:nvPr/>
                </p:nvGrpSpPr>
                <p:grpSpPr bwMode="auto">
                  <a:xfrm rot="20053496">
                    <a:off x="241" y="16"/>
                    <a:ext cx="231" cy="216"/>
                    <a:chOff x="240" y="17"/>
                    <a:chExt cx="285" cy="278"/>
                  </a:xfrm>
                </p:grpSpPr>
                <p:sp>
                  <p:nvSpPr>
                    <p:cNvPr id="174" name="Oval 173">
                      <a:extLst>
                        <a:ext uri="{FF2B5EF4-FFF2-40B4-BE49-F238E27FC236}">
                          <a16:creationId xmlns:a16="http://schemas.microsoft.com/office/drawing/2014/main" id="{9ECF3D56-8557-FD17-3974-7C3684E190D9}"/>
                        </a:ext>
                      </a:extLst>
                    </p:cNvPr>
                    <p:cNvSpPr>
                      <a:spLocks noChangeArrowheads="1"/>
                    </p:cNvSpPr>
                    <p:nvPr/>
                  </p:nvSpPr>
                  <p:spPr bwMode="auto">
                    <a:xfrm>
                      <a:off x="336" y="1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5" name="Oval 174">
                      <a:extLst>
                        <a:ext uri="{FF2B5EF4-FFF2-40B4-BE49-F238E27FC236}">
                          <a16:creationId xmlns:a16="http://schemas.microsoft.com/office/drawing/2014/main" id="{AE5DE372-F088-3E25-1AFE-698AD4121C64}"/>
                        </a:ext>
                      </a:extLst>
                    </p:cNvPr>
                    <p:cNvSpPr>
                      <a:spLocks noChangeArrowheads="1"/>
                    </p:cNvSpPr>
                    <p:nvPr/>
                  </p:nvSpPr>
                  <p:spPr bwMode="auto">
                    <a:xfrm>
                      <a:off x="410" y="12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6" name="Freeform 800">
                      <a:extLst>
                        <a:ext uri="{FF2B5EF4-FFF2-40B4-BE49-F238E27FC236}">
                          <a16:creationId xmlns:a16="http://schemas.microsoft.com/office/drawing/2014/main" id="{D810122B-42B9-09A3-F26B-0BCA5C500BAB}"/>
                        </a:ext>
                      </a:extLst>
                    </p:cNvPr>
                    <p:cNvSpPr>
                      <a:spLocks/>
                    </p:cNvSpPr>
                    <p:nvPr/>
                  </p:nvSpPr>
                  <p:spPr bwMode="auto">
                    <a:xfrm>
                      <a:off x="240" y="15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62" name="Group 161">
                    <a:extLst>
                      <a:ext uri="{FF2B5EF4-FFF2-40B4-BE49-F238E27FC236}">
                        <a16:creationId xmlns:a16="http://schemas.microsoft.com/office/drawing/2014/main" id="{09CA72B4-C290-A8B0-9D02-FD3A96C999C0}"/>
                      </a:ext>
                    </a:extLst>
                  </p:cNvPr>
                  <p:cNvGrpSpPr>
                    <a:grpSpLocks/>
                  </p:cNvGrpSpPr>
                  <p:nvPr/>
                </p:nvGrpSpPr>
                <p:grpSpPr bwMode="auto">
                  <a:xfrm rot="17414117">
                    <a:off x="80" y="7"/>
                    <a:ext cx="231" cy="216"/>
                    <a:chOff x="80" y="7"/>
                    <a:chExt cx="285" cy="278"/>
                  </a:xfrm>
                </p:grpSpPr>
                <p:sp>
                  <p:nvSpPr>
                    <p:cNvPr id="171" name="Oval 170">
                      <a:extLst>
                        <a:ext uri="{FF2B5EF4-FFF2-40B4-BE49-F238E27FC236}">
                          <a16:creationId xmlns:a16="http://schemas.microsoft.com/office/drawing/2014/main" id="{2F08AA71-3105-6DFA-1531-C3DE678503A3}"/>
                        </a:ext>
                      </a:extLst>
                    </p:cNvPr>
                    <p:cNvSpPr>
                      <a:spLocks noChangeArrowheads="1"/>
                    </p:cNvSpPr>
                    <p:nvPr/>
                  </p:nvSpPr>
                  <p:spPr bwMode="auto">
                    <a:xfrm>
                      <a:off x="176" y="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2" name="Oval 171">
                      <a:extLst>
                        <a:ext uri="{FF2B5EF4-FFF2-40B4-BE49-F238E27FC236}">
                          <a16:creationId xmlns:a16="http://schemas.microsoft.com/office/drawing/2014/main" id="{C8406C22-1EB9-06BB-A562-174D0DF76864}"/>
                        </a:ext>
                      </a:extLst>
                    </p:cNvPr>
                    <p:cNvSpPr>
                      <a:spLocks noChangeArrowheads="1"/>
                    </p:cNvSpPr>
                    <p:nvPr/>
                  </p:nvSpPr>
                  <p:spPr bwMode="auto">
                    <a:xfrm>
                      <a:off x="250" y="11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3" name="Freeform 804">
                      <a:extLst>
                        <a:ext uri="{FF2B5EF4-FFF2-40B4-BE49-F238E27FC236}">
                          <a16:creationId xmlns:a16="http://schemas.microsoft.com/office/drawing/2014/main" id="{01F5F106-D385-3DDE-A24D-7E0AE061EA9A}"/>
                        </a:ext>
                      </a:extLst>
                    </p:cNvPr>
                    <p:cNvSpPr>
                      <a:spLocks/>
                    </p:cNvSpPr>
                    <p:nvPr/>
                  </p:nvSpPr>
                  <p:spPr bwMode="auto">
                    <a:xfrm>
                      <a:off x="80" y="14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63" name="Group 162">
                    <a:extLst>
                      <a:ext uri="{FF2B5EF4-FFF2-40B4-BE49-F238E27FC236}">
                        <a16:creationId xmlns:a16="http://schemas.microsoft.com/office/drawing/2014/main" id="{3B804EE1-631E-76F1-CAFF-E1E721FDB5EB}"/>
                      </a:ext>
                    </a:extLst>
                  </p:cNvPr>
                  <p:cNvGrpSpPr>
                    <a:grpSpLocks/>
                  </p:cNvGrpSpPr>
                  <p:nvPr/>
                </p:nvGrpSpPr>
                <p:grpSpPr bwMode="auto">
                  <a:xfrm rot="7470838">
                    <a:off x="127" y="328"/>
                    <a:ext cx="231" cy="216"/>
                    <a:chOff x="130" y="327"/>
                    <a:chExt cx="285" cy="278"/>
                  </a:xfrm>
                </p:grpSpPr>
                <p:sp>
                  <p:nvSpPr>
                    <p:cNvPr id="168" name="Oval 167">
                      <a:extLst>
                        <a:ext uri="{FF2B5EF4-FFF2-40B4-BE49-F238E27FC236}">
                          <a16:creationId xmlns:a16="http://schemas.microsoft.com/office/drawing/2014/main" id="{41EB66C2-1C5A-8C37-44A2-D8CE05E0CAA2}"/>
                        </a:ext>
                      </a:extLst>
                    </p:cNvPr>
                    <p:cNvSpPr>
                      <a:spLocks noChangeArrowheads="1"/>
                    </p:cNvSpPr>
                    <p:nvPr/>
                  </p:nvSpPr>
                  <p:spPr bwMode="auto">
                    <a:xfrm>
                      <a:off x="226" y="32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69" name="Oval 168">
                      <a:extLst>
                        <a:ext uri="{FF2B5EF4-FFF2-40B4-BE49-F238E27FC236}">
                          <a16:creationId xmlns:a16="http://schemas.microsoft.com/office/drawing/2014/main" id="{460D86CA-43E6-9B41-EE20-09F6D9945C62}"/>
                        </a:ext>
                      </a:extLst>
                    </p:cNvPr>
                    <p:cNvSpPr>
                      <a:spLocks noChangeArrowheads="1"/>
                    </p:cNvSpPr>
                    <p:nvPr/>
                  </p:nvSpPr>
                  <p:spPr bwMode="auto">
                    <a:xfrm>
                      <a:off x="300" y="43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70" name="Freeform 808">
                      <a:extLst>
                        <a:ext uri="{FF2B5EF4-FFF2-40B4-BE49-F238E27FC236}">
                          <a16:creationId xmlns:a16="http://schemas.microsoft.com/office/drawing/2014/main" id="{3254937C-C2F1-3E99-21BD-92D697A51D6F}"/>
                        </a:ext>
                      </a:extLst>
                    </p:cNvPr>
                    <p:cNvSpPr>
                      <a:spLocks/>
                    </p:cNvSpPr>
                    <p:nvPr/>
                  </p:nvSpPr>
                  <p:spPr bwMode="auto">
                    <a:xfrm>
                      <a:off x="130" y="46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64" name="Group 163">
                    <a:extLst>
                      <a:ext uri="{FF2B5EF4-FFF2-40B4-BE49-F238E27FC236}">
                        <a16:creationId xmlns:a16="http://schemas.microsoft.com/office/drawing/2014/main" id="{B1194AE3-B64C-342B-7D41-D5117374E12D}"/>
                      </a:ext>
                    </a:extLst>
                  </p:cNvPr>
                  <p:cNvGrpSpPr>
                    <a:grpSpLocks/>
                  </p:cNvGrpSpPr>
                  <p:nvPr/>
                </p:nvGrpSpPr>
                <p:grpSpPr bwMode="auto">
                  <a:xfrm rot="10800000">
                    <a:off x="6" y="267"/>
                    <a:ext cx="231" cy="216"/>
                    <a:chOff x="7" y="267"/>
                    <a:chExt cx="285" cy="278"/>
                  </a:xfrm>
                </p:grpSpPr>
                <p:sp>
                  <p:nvSpPr>
                    <p:cNvPr id="165" name="Oval 164">
                      <a:extLst>
                        <a:ext uri="{FF2B5EF4-FFF2-40B4-BE49-F238E27FC236}">
                          <a16:creationId xmlns:a16="http://schemas.microsoft.com/office/drawing/2014/main" id="{71AE2AA5-ECF5-7500-6192-137CCC5211AD}"/>
                        </a:ext>
                      </a:extLst>
                    </p:cNvPr>
                    <p:cNvSpPr>
                      <a:spLocks noChangeArrowheads="1"/>
                    </p:cNvSpPr>
                    <p:nvPr/>
                  </p:nvSpPr>
                  <p:spPr bwMode="auto">
                    <a:xfrm>
                      <a:off x="103" y="26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66" name="Oval 165">
                      <a:extLst>
                        <a:ext uri="{FF2B5EF4-FFF2-40B4-BE49-F238E27FC236}">
                          <a16:creationId xmlns:a16="http://schemas.microsoft.com/office/drawing/2014/main" id="{39A94AE3-09D1-7B92-137E-CF3E47B0C917}"/>
                        </a:ext>
                      </a:extLst>
                    </p:cNvPr>
                    <p:cNvSpPr>
                      <a:spLocks noChangeArrowheads="1"/>
                    </p:cNvSpPr>
                    <p:nvPr/>
                  </p:nvSpPr>
                  <p:spPr bwMode="auto">
                    <a:xfrm>
                      <a:off x="177" y="37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67" name="Freeform 812">
                      <a:extLst>
                        <a:ext uri="{FF2B5EF4-FFF2-40B4-BE49-F238E27FC236}">
                          <a16:creationId xmlns:a16="http://schemas.microsoft.com/office/drawing/2014/main" id="{E15B2FC8-4153-7F32-9490-0DF71A6BE262}"/>
                        </a:ext>
                      </a:extLst>
                    </p:cNvPr>
                    <p:cNvSpPr>
                      <a:spLocks/>
                    </p:cNvSpPr>
                    <p:nvPr/>
                  </p:nvSpPr>
                  <p:spPr bwMode="auto">
                    <a:xfrm>
                      <a:off x="7" y="40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157" name="Freeform 813">
                  <a:extLst>
                    <a:ext uri="{FF2B5EF4-FFF2-40B4-BE49-F238E27FC236}">
                      <a16:creationId xmlns:a16="http://schemas.microsoft.com/office/drawing/2014/main" id="{90AE3EE5-5207-3D75-7642-8DC97C9E7D6D}"/>
                    </a:ext>
                  </a:extLst>
                </p:cNvPr>
                <p:cNvSpPr>
                  <a:spLocks/>
                </p:cNvSpPr>
                <p:nvPr/>
              </p:nvSpPr>
              <p:spPr bwMode="auto">
                <a:xfrm>
                  <a:off x="127" y="57"/>
                  <a:ext cx="382" cy="343"/>
                </a:xfrm>
                <a:custGeom>
                  <a:avLst/>
                  <a:gdLst>
                    <a:gd name="T0" fmla="*/ 250 w 382"/>
                    <a:gd name="T1" fmla="*/ 100 h 343"/>
                    <a:gd name="T2" fmla="*/ 150 w 382"/>
                    <a:gd name="T3" fmla="*/ 130 h 343"/>
                    <a:gd name="T4" fmla="*/ 140 w 382"/>
                    <a:gd name="T5" fmla="*/ 250 h 343"/>
                    <a:gd name="T6" fmla="*/ 170 w 382"/>
                    <a:gd name="T7" fmla="*/ 260 h 343"/>
                    <a:gd name="T8" fmla="*/ 290 w 382"/>
                    <a:gd name="T9" fmla="*/ 200 h 343"/>
                    <a:gd name="T10" fmla="*/ 220 w 382"/>
                    <a:gd name="T11" fmla="*/ 120 h 343"/>
                    <a:gd name="T12" fmla="*/ 190 w 382"/>
                    <a:gd name="T13" fmla="*/ 190 h 343"/>
                    <a:gd name="T14" fmla="*/ 200 w 382"/>
                    <a:gd name="T15" fmla="*/ 260 h 343"/>
                    <a:gd name="T16" fmla="*/ 210 w 382"/>
                    <a:gd name="T17" fmla="*/ 290 h 343"/>
                    <a:gd name="T18" fmla="*/ 180 w 382"/>
                    <a:gd name="T19" fmla="*/ 270 h 343"/>
                    <a:gd name="T20" fmla="*/ 250 w 382"/>
                    <a:gd name="T21" fmla="*/ 180 h 343"/>
                    <a:gd name="T22" fmla="*/ 250 w 382"/>
                    <a:gd name="T23" fmla="*/ 130 h 343"/>
                    <a:gd name="T24" fmla="*/ 120 w 382"/>
                    <a:gd name="T25" fmla="*/ 50 h 343"/>
                    <a:gd name="T26" fmla="*/ 0 w 382"/>
                    <a:gd name="T27" fmla="*/ 120 h 343"/>
                    <a:gd name="T28" fmla="*/ 130 w 382"/>
                    <a:gd name="T29" fmla="*/ 210 h 343"/>
                    <a:gd name="T30" fmla="*/ 160 w 382"/>
                    <a:gd name="T31" fmla="*/ 120 h 343"/>
                    <a:gd name="T32" fmla="*/ 140 w 382"/>
                    <a:gd name="T33" fmla="*/ 90 h 343"/>
                    <a:gd name="T34" fmla="*/ 110 w 382"/>
                    <a:gd name="T35" fmla="*/ 80 h 343"/>
                    <a:gd name="T36" fmla="*/ 30 w 382"/>
                    <a:gd name="T37" fmla="*/ 150 h 343"/>
                    <a:gd name="T38" fmla="*/ 110 w 382"/>
                    <a:gd name="T39" fmla="*/ 200 h 343"/>
                    <a:gd name="T40" fmla="*/ 80 w 382"/>
                    <a:gd name="T41" fmla="*/ 200 h 343"/>
                    <a:gd name="T42" fmla="*/ 40 w 382"/>
                    <a:gd name="T43" fmla="*/ 290 h 343"/>
                    <a:gd name="T44" fmla="*/ 160 w 382"/>
                    <a:gd name="T45" fmla="*/ 250 h 343"/>
                    <a:gd name="T46" fmla="*/ 190 w 382"/>
                    <a:gd name="T47" fmla="*/ 260 h 343"/>
                    <a:gd name="T48" fmla="*/ 160 w 382"/>
                    <a:gd name="T49" fmla="*/ 340 h 343"/>
                    <a:gd name="T50" fmla="*/ 80 w 382"/>
                    <a:gd name="T51" fmla="*/ 330 h 343"/>
                    <a:gd name="T52" fmla="*/ 90 w 382"/>
                    <a:gd name="T53" fmla="*/ 300 h 343"/>
                    <a:gd name="T54" fmla="*/ 180 w 382"/>
                    <a:gd name="T55" fmla="*/ 310 h 343"/>
                    <a:gd name="T56" fmla="*/ 310 w 382"/>
                    <a:gd name="T57" fmla="*/ 250 h 343"/>
                    <a:gd name="T58" fmla="*/ 290 w 382"/>
                    <a:gd name="T59" fmla="*/ 160 h 343"/>
                    <a:gd name="T60" fmla="*/ 320 w 382"/>
                    <a:gd name="T61" fmla="*/ 130 h 343"/>
                    <a:gd name="T62" fmla="*/ 330 w 382"/>
                    <a:gd name="T63" fmla="*/ 100 h 343"/>
                    <a:gd name="T64" fmla="*/ 210 w 382"/>
                    <a:gd name="T65" fmla="*/ 0 h 343"/>
                    <a:gd name="T66" fmla="*/ 190 w 382"/>
                    <a:gd name="T67" fmla="*/ 90 h 343"/>
                    <a:gd name="T68" fmla="*/ 300 w 382"/>
                    <a:gd name="T69" fmla="*/ 100 h 343"/>
                    <a:gd name="T70" fmla="*/ 320 w 382"/>
                    <a:gd name="T71" fmla="*/ 220 h 343"/>
                    <a:gd name="T72" fmla="*/ 350 w 382"/>
                    <a:gd name="T73" fmla="*/ 24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2" h="343">
                      <a:moveTo>
                        <a:pt x="250" y="100"/>
                      </a:moveTo>
                      <a:cubicBezTo>
                        <a:pt x="217" y="111"/>
                        <a:pt x="183" y="119"/>
                        <a:pt x="150" y="130"/>
                      </a:cubicBezTo>
                      <a:cubicBezTo>
                        <a:pt x="116" y="175"/>
                        <a:pt x="65" y="212"/>
                        <a:pt x="140" y="250"/>
                      </a:cubicBezTo>
                      <a:cubicBezTo>
                        <a:pt x="149" y="255"/>
                        <a:pt x="160" y="257"/>
                        <a:pt x="170" y="260"/>
                      </a:cubicBezTo>
                      <a:cubicBezTo>
                        <a:pt x="237" y="250"/>
                        <a:pt x="255" y="253"/>
                        <a:pt x="290" y="200"/>
                      </a:cubicBezTo>
                      <a:cubicBezTo>
                        <a:pt x="243" y="130"/>
                        <a:pt x="270" y="153"/>
                        <a:pt x="220" y="120"/>
                      </a:cubicBezTo>
                      <a:cubicBezTo>
                        <a:pt x="204" y="144"/>
                        <a:pt x="190" y="158"/>
                        <a:pt x="190" y="190"/>
                      </a:cubicBezTo>
                      <a:cubicBezTo>
                        <a:pt x="190" y="214"/>
                        <a:pt x="195" y="237"/>
                        <a:pt x="200" y="260"/>
                      </a:cubicBezTo>
                      <a:cubicBezTo>
                        <a:pt x="202" y="270"/>
                        <a:pt x="219" y="285"/>
                        <a:pt x="210" y="290"/>
                      </a:cubicBezTo>
                      <a:cubicBezTo>
                        <a:pt x="199" y="295"/>
                        <a:pt x="190" y="277"/>
                        <a:pt x="180" y="270"/>
                      </a:cubicBezTo>
                      <a:cubicBezTo>
                        <a:pt x="192" y="221"/>
                        <a:pt x="209" y="207"/>
                        <a:pt x="250" y="180"/>
                      </a:cubicBezTo>
                      <a:cubicBezTo>
                        <a:pt x="313" y="196"/>
                        <a:pt x="298" y="201"/>
                        <a:pt x="250" y="130"/>
                      </a:cubicBezTo>
                      <a:cubicBezTo>
                        <a:pt x="216" y="79"/>
                        <a:pt x="172" y="85"/>
                        <a:pt x="120" y="50"/>
                      </a:cubicBezTo>
                      <a:cubicBezTo>
                        <a:pt x="48" y="59"/>
                        <a:pt x="23" y="52"/>
                        <a:pt x="0" y="120"/>
                      </a:cubicBezTo>
                      <a:cubicBezTo>
                        <a:pt x="14" y="248"/>
                        <a:pt x="1" y="224"/>
                        <a:pt x="130" y="210"/>
                      </a:cubicBezTo>
                      <a:cubicBezTo>
                        <a:pt x="164" y="158"/>
                        <a:pt x="183" y="165"/>
                        <a:pt x="160" y="120"/>
                      </a:cubicBezTo>
                      <a:cubicBezTo>
                        <a:pt x="155" y="109"/>
                        <a:pt x="149" y="98"/>
                        <a:pt x="140" y="90"/>
                      </a:cubicBezTo>
                      <a:cubicBezTo>
                        <a:pt x="132" y="83"/>
                        <a:pt x="120" y="83"/>
                        <a:pt x="110" y="80"/>
                      </a:cubicBezTo>
                      <a:cubicBezTo>
                        <a:pt x="40" y="127"/>
                        <a:pt x="63" y="100"/>
                        <a:pt x="30" y="150"/>
                      </a:cubicBezTo>
                      <a:cubicBezTo>
                        <a:pt x="49" y="206"/>
                        <a:pt x="51" y="215"/>
                        <a:pt x="110" y="200"/>
                      </a:cubicBezTo>
                      <a:cubicBezTo>
                        <a:pt x="118" y="177"/>
                        <a:pt x="141" y="127"/>
                        <a:pt x="80" y="200"/>
                      </a:cubicBezTo>
                      <a:cubicBezTo>
                        <a:pt x="74" y="207"/>
                        <a:pt x="44" y="277"/>
                        <a:pt x="40" y="290"/>
                      </a:cubicBezTo>
                      <a:cubicBezTo>
                        <a:pt x="106" y="312"/>
                        <a:pt x="103" y="269"/>
                        <a:pt x="160" y="250"/>
                      </a:cubicBezTo>
                      <a:cubicBezTo>
                        <a:pt x="170" y="253"/>
                        <a:pt x="182" y="253"/>
                        <a:pt x="190" y="260"/>
                      </a:cubicBezTo>
                      <a:cubicBezTo>
                        <a:pt x="235" y="296"/>
                        <a:pt x="189" y="321"/>
                        <a:pt x="160" y="340"/>
                      </a:cubicBezTo>
                      <a:cubicBezTo>
                        <a:pt x="133" y="337"/>
                        <a:pt x="103" y="343"/>
                        <a:pt x="80" y="330"/>
                      </a:cubicBezTo>
                      <a:cubicBezTo>
                        <a:pt x="71" y="325"/>
                        <a:pt x="80" y="302"/>
                        <a:pt x="90" y="300"/>
                      </a:cubicBezTo>
                      <a:cubicBezTo>
                        <a:pt x="120" y="294"/>
                        <a:pt x="150" y="307"/>
                        <a:pt x="180" y="310"/>
                      </a:cubicBezTo>
                      <a:cubicBezTo>
                        <a:pt x="245" y="332"/>
                        <a:pt x="275" y="302"/>
                        <a:pt x="310" y="250"/>
                      </a:cubicBezTo>
                      <a:cubicBezTo>
                        <a:pt x="299" y="218"/>
                        <a:pt x="267" y="194"/>
                        <a:pt x="290" y="160"/>
                      </a:cubicBezTo>
                      <a:cubicBezTo>
                        <a:pt x="298" y="148"/>
                        <a:pt x="310" y="140"/>
                        <a:pt x="320" y="130"/>
                      </a:cubicBezTo>
                      <a:cubicBezTo>
                        <a:pt x="323" y="120"/>
                        <a:pt x="335" y="109"/>
                        <a:pt x="330" y="100"/>
                      </a:cubicBezTo>
                      <a:cubicBezTo>
                        <a:pt x="308" y="60"/>
                        <a:pt x="255" y="15"/>
                        <a:pt x="210" y="0"/>
                      </a:cubicBezTo>
                      <a:cubicBezTo>
                        <a:pt x="184" y="9"/>
                        <a:pt x="103" y="25"/>
                        <a:pt x="190" y="90"/>
                      </a:cubicBezTo>
                      <a:cubicBezTo>
                        <a:pt x="219" y="112"/>
                        <a:pt x="263" y="97"/>
                        <a:pt x="300" y="100"/>
                      </a:cubicBezTo>
                      <a:cubicBezTo>
                        <a:pt x="313" y="138"/>
                        <a:pt x="303" y="183"/>
                        <a:pt x="320" y="220"/>
                      </a:cubicBezTo>
                      <a:cubicBezTo>
                        <a:pt x="330" y="241"/>
                        <a:pt x="382" y="240"/>
                        <a:pt x="350" y="24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sp>
            <p:nvSpPr>
              <p:cNvPr id="155" name="Freeform 814">
                <a:extLst>
                  <a:ext uri="{FF2B5EF4-FFF2-40B4-BE49-F238E27FC236}">
                    <a16:creationId xmlns:a16="http://schemas.microsoft.com/office/drawing/2014/main" id="{C82D6019-AF73-58AB-520D-EF461B358614}"/>
                  </a:ext>
                </a:extLst>
              </p:cNvPr>
              <p:cNvSpPr/>
              <p:nvPr/>
            </p:nvSpPr>
            <p:spPr>
              <a:xfrm>
                <a:off x="123465" y="136735"/>
                <a:ext cx="182813" cy="122089"/>
              </a:xfrm>
              <a:custGeom>
                <a:avLst/>
                <a:gdLst>
                  <a:gd name="connsiteX0" fmla="*/ 185419 w 254433"/>
                  <a:gd name="connsiteY0" fmla="*/ 9525 h 163498"/>
                  <a:gd name="connsiteX1" fmla="*/ 128269 w 254433"/>
                  <a:gd name="connsiteY1" fmla="*/ 104775 h 163498"/>
                  <a:gd name="connsiteX2" fmla="*/ 109219 w 254433"/>
                  <a:gd name="connsiteY2" fmla="*/ 161925 h 163498"/>
                  <a:gd name="connsiteX3" fmla="*/ 166369 w 254433"/>
                  <a:gd name="connsiteY3" fmla="*/ 133350 h 163498"/>
                  <a:gd name="connsiteX4" fmla="*/ 252094 w 254433"/>
                  <a:gd name="connsiteY4" fmla="*/ 95250 h 163498"/>
                  <a:gd name="connsiteX5" fmla="*/ 233044 w 254433"/>
                  <a:gd name="connsiteY5" fmla="*/ 123825 h 163498"/>
                  <a:gd name="connsiteX6" fmla="*/ 175894 w 254433"/>
                  <a:gd name="connsiteY6" fmla="*/ 104775 h 163498"/>
                  <a:gd name="connsiteX7" fmla="*/ 118744 w 254433"/>
                  <a:gd name="connsiteY7" fmla="*/ 76200 h 163498"/>
                  <a:gd name="connsiteX8" fmla="*/ 90169 w 254433"/>
                  <a:gd name="connsiteY8" fmla="*/ 19050 h 163498"/>
                  <a:gd name="connsiteX9" fmla="*/ 118744 w 254433"/>
                  <a:gd name="connsiteY9" fmla="*/ 9525 h 163498"/>
                  <a:gd name="connsiteX10" fmla="*/ 166369 w 254433"/>
                  <a:gd name="connsiteY10" fmla="*/ 0 h 163498"/>
                  <a:gd name="connsiteX11" fmla="*/ 194944 w 254433"/>
                  <a:gd name="connsiteY11" fmla="*/ 9525 h 163498"/>
                  <a:gd name="connsiteX12" fmla="*/ 147319 w 254433"/>
                  <a:gd name="connsiteY12" fmla="*/ 123825 h 163498"/>
                  <a:gd name="connsiteX13" fmla="*/ 13969 w 254433"/>
                  <a:gd name="connsiteY13" fmla="*/ 114300 h 163498"/>
                  <a:gd name="connsiteX14" fmla="*/ 23494 w 254433"/>
                  <a:gd name="connsiteY14" fmla="*/ 19050 h 163498"/>
                  <a:gd name="connsiteX15" fmla="*/ 118744 w 254433"/>
                  <a:gd name="connsiteY15" fmla="*/ 19050 h 16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4433" h="163498">
                    <a:moveTo>
                      <a:pt x="185419" y="9525"/>
                    </a:moveTo>
                    <a:cubicBezTo>
                      <a:pt x="131453" y="171422"/>
                      <a:pt x="206718" y="-25973"/>
                      <a:pt x="128269" y="104775"/>
                    </a:cubicBezTo>
                    <a:cubicBezTo>
                      <a:pt x="117938" y="121994"/>
                      <a:pt x="92511" y="173064"/>
                      <a:pt x="109219" y="161925"/>
                    </a:cubicBezTo>
                    <a:cubicBezTo>
                      <a:pt x="146148" y="137306"/>
                      <a:pt x="126934" y="146495"/>
                      <a:pt x="166369" y="133350"/>
                    </a:cubicBezTo>
                    <a:cubicBezTo>
                      <a:pt x="179513" y="123492"/>
                      <a:pt x="227561" y="78894"/>
                      <a:pt x="252094" y="95250"/>
                    </a:cubicBezTo>
                    <a:cubicBezTo>
                      <a:pt x="261619" y="101600"/>
                      <a:pt x="239394" y="114300"/>
                      <a:pt x="233044" y="123825"/>
                    </a:cubicBezTo>
                    <a:cubicBezTo>
                      <a:pt x="213994" y="117475"/>
                      <a:pt x="194244" y="112930"/>
                      <a:pt x="175894" y="104775"/>
                    </a:cubicBezTo>
                    <a:cubicBezTo>
                      <a:pt x="65107" y="55536"/>
                      <a:pt x="222957" y="110938"/>
                      <a:pt x="118744" y="76200"/>
                    </a:cubicBezTo>
                    <a:cubicBezTo>
                      <a:pt x="115536" y="71387"/>
                      <a:pt x="84535" y="30317"/>
                      <a:pt x="90169" y="19050"/>
                    </a:cubicBezTo>
                    <a:cubicBezTo>
                      <a:pt x="94659" y="10070"/>
                      <a:pt x="109004" y="11960"/>
                      <a:pt x="118744" y="9525"/>
                    </a:cubicBezTo>
                    <a:cubicBezTo>
                      <a:pt x="134450" y="5598"/>
                      <a:pt x="150494" y="3175"/>
                      <a:pt x="166369" y="0"/>
                    </a:cubicBezTo>
                    <a:cubicBezTo>
                      <a:pt x="175894" y="3175"/>
                      <a:pt x="194035" y="-474"/>
                      <a:pt x="194944" y="9525"/>
                    </a:cubicBezTo>
                    <a:cubicBezTo>
                      <a:pt x="202854" y="96531"/>
                      <a:pt x="192509" y="93698"/>
                      <a:pt x="147319" y="123825"/>
                    </a:cubicBezTo>
                    <a:cubicBezTo>
                      <a:pt x="102869" y="120650"/>
                      <a:pt x="47988" y="143085"/>
                      <a:pt x="13969" y="114300"/>
                    </a:cubicBezTo>
                    <a:cubicBezTo>
                      <a:pt x="-10389" y="93689"/>
                      <a:pt x="-116" y="40514"/>
                      <a:pt x="23494" y="19050"/>
                    </a:cubicBezTo>
                    <a:cubicBezTo>
                      <a:pt x="46987" y="-2307"/>
                      <a:pt x="86994" y="19050"/>
                      <a:pt x="118744" y="19050"/>
                    </a:cubicBezTo>
                  </a:path>
                </a:pathLst>
              </a:custGeom>
              <a:noFill/>
              <a:ln w="9525" cap="flat" cmpd="sng" algn="ctr">
                <a:solidFill>
                  <a:sysClr val="windowText" lastClr="000000">
                    <a:shade val="95000"/>
                    <a:satMod val="105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7" name="Group 36">
              <a:extLst>
                <a:ext uri="{FF2B5EF4-FFF2-40B4-BE49-F238E27FC236}">
                  <a16:creationId xmlns:a16="http://schemas.microsoft.com/office/drawing/2014/main" id="{1A3E4606-8277-0617-FEB7-7235D1DF3392}"/>
                </a:ext>
              </a:extLst>
            </p:cNvPr>
            <p:cNvGrpSpPr/>
            <p:nvPr/>
          </p:nvGrpSpPr>
          <p:grpSpPr>
            <a:xfrm>
              <a:off x="1295400" y="2095500"/>
              <a:ext cx="502651" cy="532414"/>
              <a:chOff x="-871" y="-864"/>
              <a:chExt cx="498228" cy="477206"/>
            </a:xfrm>
          </p:grpSpPr>
          <p:grpSp>
            <p:nvGrpSpPr>
              <p:cNvPr id="122" name="Group 121">
                <a:extLst>
                  <a:ext uri="{FF2B5EF4-FFF2-40B4-BE49-F238E27FC236}">
                    <a16:creationId xmlns:a16="http://schemas.microsoft.com/office/drawing/2014/main" id="{D0815005-FD46-83D6-2C6A-693CE6D13752}"/>
                  </a:ext>
                </a:extLst>
              </p:cNvPr>
              <p:cNvGrpSpPr>
                <a:grpSpLocks/>
              </p:cNvGrpSpPr>
              <p:nvPr/>
            </p:nvGrpSpPr>
            <p:grpSpPr bwMode="auto">
              <a:xfrm>
                <a:off x="-871" y="-864"/>
                <a:ext cx="498228" cy="477206"/>
                <a:chOff x="-1" y="-1"/>
                <a:chExt cx="572" cy="552"/>
              </a:xfrm>
            </p:grpSpPr>
            <p:grpSp>
              <p:nvGrpSpPr>
                <p:cNvPr id="124" name="Group 123">
                  <a:extLst>
                    <a:ext uri="{FF2B5EF4-FFF2-40B4-BE49-F238E27FC236}">
                      <a16:creationId xmlns:a16="http://schemas.microsoft.com/office/drawing/2014/main" id="{3E9AFCB4-70FE-B8BC-1249-797C13CB41F1}"/>
                    </a:ext>
                  </a:extLst>
                </p:cNvPr>
                <p:cNvGrpSpPr>
                  <a:grpSpLocks/>
                </p:cNvGrpSpPr>
                <p:nvPr/>
              </p:nvGrpSpPr>
              <p:grpSpPr bwMode="auto">
                <a:xfrm>
                  <a:off x="-1" y="-1"/>
                  <a:ext cx="572" cy="552"/>
                  <a:chOff x="-1" y="-1"/>
                  <a:chExt cx="572" cy="552"/>
                </a:xfrm>
              </p:grpSpPr>
              <p:grpSp>
                <p:nvGrpSpPr>
                  <p:cNvPr id="126" name="Group 125">
                    <a:extLst>
                      <a:ext uri="{FF2B5EF4-FFF2-40B4-BE49-F238E27FC236}">
                        <a16:creationId xmlns:a16="http://schemas.microsoft.com/office/drawing/2014/main" id="{54A856D9-43BB-48BF-39F3-24B237CB4C87}"/>
                      </a:ext>
                    </a:extLst>
                  </p:cNvPr>
                  <p:cNvGrpSpPr>
                    <a:grpSpLocks/>
                  </p:cNvGrpSpPr>
                  <p:nvPr/>
                </p:nvGrpSpPr>
                <p:grpSpPr bwMode="auto">
                  <a:xfrm rot="13465343">
                    <a:off x="-1" y="114"/>
                    <a:ext cx="231" cy="216"/>
                    <a:chOff x="0" y="114"/>
                    <a:chExt cx="285" cy="278"/>
                  </a:xfrm>
                </p:grpSpPr>
                <p:sp>
                  <p:nvSpPr>
                    <p:cNvPr id="151" name="Oval 150">
                      <a:extLst>
                        <a:ext uri="{FF2B5EF4-FFF2-40B4-BE49-F238E27FC236}">
                          <a16:creationId xmlns:a16="http://schemas.microsoft.com/office/drawing/2014/main" id="{FECC2E46-B51C-7E30-AD18-4337B60E441C}"/>
                        </a:ext>
                      </a:extLst>
                    </p:cNvPr>
                    <p:cNvSpPr>
                      <a:spLocks noChangeArrowheads="1"/>
                    </p:cNvSpPr>
                    <p:nvPr/>
                  </p:nvSpPr>
                  <p:spPr bwMode="auto">
                    <a:xfrm>
                      <a:off x="96" y="114"/>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52" name="Oval 151">
                      <a:extLst>
                        <a:ext uri="{FF2B5EF4-FFF2-40B4-BE49-F238E27FC236}">
                          <a16:creationId xmlns:a16="http://schemas.microsoft.com/office/drawing/2014/main" id="{6BB659B9-1798-CC8F-2AEE-ED84C9B955F9}"/>
                        </a:ext>
                      </a:extLst>
                    </p:cNvPr>
                    <p:cNvSpPr>
                      <a:spLocks noChangeArrowheads="1"/>
                    </p:cNvSpPr>
                    <p:nvPr/>
                  </p:nvSpPr>
                  <p:spPr bwMode="auto">
                    <a:xfrm>
                      <a:off x="170" y="21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53" name="Freeform 821">
                      <a:extLst>
                        <a:ext uri="{FF2B5EF4-FFF2-40B4-BE49-F238E27FC236}">
                          <a16:creationId xmlns:a16="http://schemas.microsoft.com/office/drawing/2014/main" id="{EBFC57F9-D2DB-03AE-8512-08414C6FBF5D}"/>
                        </a:ext>
                      </a:extLst>
                    </p:cNvPr>
                    <p:cNvSpPr>
                      <a:spLocks/>
                    </p:cNvSpPr>
                    <p:nvPr/>
                  </p:nvSpPr>
                  <p:spPr bwMode="auto">
                    <a:xfrm>
                      <a:off x="0" y="248"/>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27" name="Group 126">
                    <a:extLst>
                      <a:ext uri="{FF2B5EF4-FFF2-40B4-BE49-F238E27FC236}">
                        <a16:creationId xmlns:a16="http://schemas.microsoft.com/office/drawing/2014/main" id="{32C25801-3DFB-EA34-2846-59CFC6239C97}"/>
                      </a:ext>
                    </a:extLst>
                  </p:cNvPr>
                  <p:cNvGrpSpPr>
                    <a:grpSpLocks/>
                  </p:cNvGrpSpPr>
                  <p:nvPr/>
                </p:nvGrpSpPr>
                <p:grpSpPr bwMode="auto">
                  <a:xfrm rot="4936943">
                    <a:off x="282" y="268"/>
                    <a:ext cx="231" cy="216"/>
                    <a:chOff x="280" y="267"/>
                    <a:chExt cx="285" cy="278"/>
                  </a:xfrm>
                </p:grpSpPr>
                <p:sp>
                  <p:nvSpPr>
                    <p:cNvPr id="148" name="Oval 147">
                      <a:extLst>
                        <a:ext uri="{FF2B5EF4-FFF2-40B4-BE49-F238E27FC236}">
                          <a16:creationId xmlns:a16="http://schemas.microsoft.com/office/drawing/2014/main" id="{0DF3FD39-B38E-7CB5-F7F2-EE97BF2FAE72}"/>
                        </a:ext>
                      </a:extLst>
                    </p:cNvPr>
                    <p:cNvSpPr>
                      <a:spLocks noChangeArrowheads="1"/>
                    </p:cNvSpPr>
                    <p:nvPr/>
                  </p:nvSpPr>
                  <p:spPr bwMode="auto">
                    <a:xfrm>
                      <a:off x="376" y="26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9" name="Oval 148">
                      <a:extLst>
                        <a:ext uri="{FF2B5EF4-FFF2-40B4-BE49-F238E27FC236}">
                          <a16:creationId xmlns:a16="http://schemas.microsoft.com/office/drawing/2014/main" id="{7101ACF2-4CE8-C10D-CB39-A221C7DE410D}"/>
                        </a:ext>
                      </a:extLst>
                    </p:cNvPr>
                    <p:cNvSpPr>
                      <a:spLocks noChangeArrowheads="1"/>
                    </p:cNvSpPr>
                    <p:nvPr/>
                  </p:nvSpPr>
                  <p:spPr bwMode="auto">
                    <a:xfrm>
                      <a:off x="450" y="37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50" name="Freeform 825">
                      <a:extLst>
                        <a:ext uri="{FF2B5EF4-FFF2-40B4-BE49-F238E27FC236}">
                          <a16:creationId xmlns:a16="http://schemas.microsoft.com/office/drawing/2014/main" id="{F717FE6F-66F0-E2AA-13FA-4ABA18880835}"/>
                        </a:ext>
                      </a:extLst>
                    </p:cNvPr>
                    <p:cNvSpPr>
                      <a:spLocks/>
                    </p:cNvSpPr>
                    <p:nvPr/>
                  </p:nvSpPr>
                  <p:spPr bwMode="auto">
                    <a:xfrm>
                      <a:off x="280" y="40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28" name="Group 127">
                    <a:extLst>
                      <a:ext uri="{FF2B5EF4-FFF2-40B4-BE49-F238E27FC236}">
                        <a16:creationId xmlns:a16="http://schemas.microsoft.com/office/drawing/2014/main" id="{5F3FAECE-BF72-78B6-B56C-1F675662F07A}"/>
                      </a:ext>
                    </a:extLst>
                  </p:cNvPr>
                  <p:cNvGrpSpPr>
                    <a:grpSpLocks/>
                  </p:cNvGrpSpPr>
                  <p:nvPr/>
                </p:nvGrpSpPr>
                <p:grpSpPr bwMode="auto">
                  <a:xfrm rot="1615653">
                    <a:off x="340" y="131"/>
                    <a:ext cx="231" cy="216"/>
                    <a:chOff x="337" y="130"/>
                    <a:chExt cx="285" cy="278"/>
                  </a:xfrm>
                </p:grpSpPr>
                <p:sp>
                  <p:nvSpPr>
                    <p:cNvPr id="145" name="Oval 144">
                      <a:extLst>
                        <a:ext uri="{FF2B5EF4-FFF2-40B4-BE49-F238E27FC236}">
                          <a16:creationId xmlns:a16="http://schemas.microsoft.com/office/drawing/2014/main" id="{9BD58BCD-4023-56D9-4FB2-5E334A41A8C8}"/>
                        </a:ext>
                      </a:extLst>
                    </p:cNvPr>
                    <p:cNvSpPr>
                      <a:spLocks noChangeArrowheads="1"/>
                    </p:cNvSpPr>
                    <p:nvPr/>
                  </p:nvSpPr>
                  <p:spPr bwMode="auto">
                    <a:xfrm>
                      <a:off x="433" y="130"/>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6" name="Oval 145">
                      <a:extLst>
                        <a:ext uri="{FF2B5EF4-FFF2-40B4-BE49-F238E27FC236}">
                          <a16:creationId xmlns:a16="http://schemas.microsoft.com/office/drawing/2014/main" id="{77BC10C3-8059-13F6-7936-08610EA103E1}"/>
                        </a:ext>
                      </a:extLst>
                    </p:cNvPr>
                    <p:cNvSpPr>
                      <a:spLocks noChangeArrowheads="1"/>
                    </p:cNvSpPr>
                    <p:nvPr/>
                  </p:nvSpPr>
                  <p:spPr bwMode="auto">
                    <a:xfrm>
                      <a:off x="507" y="234"/>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7" name="Freeform 829">
                      <a:extLst>
                        <a:ext uri="{FF2B5EF4-FFF2-40B4-BE49-F238E27FC236}">
                          <a16:creationId xmlns:a16="http://schemas.microsoft.com/office/drawing/2014/main" id="{857215E0-BB10-5B8C-E290-72D9B3599C0A}"/>
                        </a:ext>
                      </a:extLst>
                    </p:cNvPr>
                    <p:cNvSpPr>
                      <a:spLocks/>
                    </p:cNvSpPr>
                    <p:nvPr/>
                  </p:nvSpPr>
                  <p:spPr bwMode="auto">
                    <a:xfrm>
                      <a:off x="337" y="264"/>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29" name="Group 128">
                    <a:extLst>
                      <a:ext uri="{FF2B5EF4-FFF2-40B4-BE49-F238E27FC236}">
                        <a16:creationId xmlns:a16="http://schemas.microsoft.com/office/drawing/2014/main" id="{D2EBD077-6E8F-12C4-9C0E-F23CC38A5789}"/>
                      </a:ext>
                    </a:extLst>
                  </p:cNvPr>
                  <p:cNvGrpSpPr>
                    <a:grpSpLocks/>
                  </p:cNvGrpSpPr>
                  <p:nvPr/>
                </p:nvGrpSpPr>
                <p:grpSpPr bwMode="auto">
                  <a:xfrm rot="20053496">
                    <a:off x="241" y="16"/>
                    <a:ext cx="231" cy="216"/>
                    <a:chOff x="240" y="17"/>
                    <a:chExt cx="285" cy="278"/>
                  </a:xfrm>
                </p:grpSpPr>
                <p:sp>
                  <p:nvSpPr>
                    <p:cNvPr id="142" name="Oval 141">
                      <a:extLst>
                        <a:ext uri="{FF2B5EF4-FFF2-40B4-BE49-F238E27FC236}">
                          <a16:creationId xmlns:a16="http://schemas.microsoft.com/office/drawing/2014/main" id="{EF82EE09-E7BC-8E58-9C08-E42FFDE959BB}"/>
                        </a:ext>
                      </a:extLst>
                    </p:cNvPr>
                    <p:cNvSpPr>
                      <a:spLocks noChangeArrowheads="1"/>
                    </p:cNvSpPr>
                    <p:nvPr/>
                  </p:nvSpPr>
                  <p:spPr bwMode="auto">
                    <a:xfrm>
                      <a:off x="336" y="1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3" name="Oval 142">
                      <a:extLst>
                        <a:ext uri="{FF2B5EF4-FFF2-40B4-BE49-F238E27FC236}">
                          <a16:creationId xmlns:a16="http://schemas.microsoft.com/office/drawing/2014/main" id="{7EACDDC3-972C-1916-1BF9-3263C1CF3BF8}"/>
                        </a:ext>
                      </a:extLst>
                    </p:cNvPr>
                    <p:cNvSpPr>
                      <a:spLocks noChangeArrowheads="1"/>
                    </p:cNvSpPr>
                    <p:nvPr/>
                  </p:nvSpPr>
                  <p:spPr bwMode="auto">
                    <a:xfrm>
                      <a:off x="410" y="12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4" name="Freeform 833">
                      <a:extLst>
                        <a:ext uri="{FF2B5EF4-FFF2-40B4-BE49-F238E27FC236}">
                          <a16:creationId xmlns:a16="http://schemas.microsoft.com/office/drawing/2014/main" id="{F7EA5A9B-60E8-8573-74C3-5EDE72375ECE}"/>
                        </a:ext>
                      </a:extLst>
                    </p:cNvPr>
                    <p:cNvSpPr>
                      <a:spLocks/>
                    </p:cNvSpPr>
                    <p:nvPr/>
                  </p:nvSpPr>
                  <p:spPr bwMode="auto">
                    <a:xfrm>
                      <a:off x="240" y="15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30" name="Group 129">
                    <a:extLst>
                      <a:ext uri="{FF2B5EF4-FFF2-40B4-BE49-F238E27FC236}">
                        <a16:creationId xmlns:a16="http://schemas.microsoft.com/office/drawing/2014/main" id="{12BFFF18-70E3-4A37-5483-0971028CAB43}"/>
                      </a:ext>
                    </a:extLst>
                  </p:cNvPr>
                  <p:cNvGrpSpPr>
                    <a:grpSpLocks/>
                  </p:cNvGrpSpPr>
                  <p:nvPr/>
                </p:nvGrpSpPr>
                <p:grpSpPr bwMode="auto">
                  <a:xfrm rot="17414117">
                    <a:off x="80" y="7"/>
                    <a:ext cx="231" cy="216"/>
                    <a:chOff x="80" y="7"/>
                    <a:chExt cx="285" cy="278"/>
                  </a:xfrm>
                </p:grpSpPr>
                <p:sp>
                  <p:nvSpPr>
                    <p:cNvPr id="139" name="Oval 138">
                      <a:extLst>
                        <a:ext uri="{FF2B5EF4-FFF2-40B4-BE49-F238E27FC236}">
                          <a16:creationId xmlns:a16="http://schemas.microsoft.com/office/drawing/2014/main" id="{57067259-E302-6499-29EA-8B9B26E89519}"/>
                        </a:ext>
                      </a:extLst>
                    </p:cNvPr>
                    <p:cNvSpPr>
                      <a:spLocks noChangeArrowheads="1"/>
                    </p:cNvSpPr>
                    <p:nvPr/>
                  </p:nvSpPr>
                  <p:spPr bwMode="auto">
                    <a:xfrm>
                      <a:off x="176" y="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0" name="Oval 139">
                      <a:extLst>
                        <a:ext uri="{FF2B5EF4-FFF2-40B4-BE49-F238E27FC236}">
                          <a16:creationId xmlns:a16="http://schemas.microsoft.com/office/drawing/2014/main" id="{01AB80F9-A412-7551-26F4-4D01F914AD66}"/>
                        </a:ext>
                      </a:extLst>
                    </p:cNvPr>
                    <p:cNvSpPr>
                      <a:spLocks noChangeArrowheads="1"/>
                    </p:cNvSpPr>
                    <p:nvPr/>
                  </p:nvSpPr>
                  <p:spPr bwMode="auto">
                    <a:xfrm>
                      <a:off x="250" y="11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1" name="Freeform 837">
                      <a:extLst>
                        <a:ext uri="{FF2B5EF4-FFF2-40B4-BE49-F238E27FC236}">
                          <a16:creationId xmlns:a16="http://schemas.microsoft.com/office/drawing/2014/main" id="{D3C8920D-CA23-E229-B48B-A1709D62151C}"/>
                        </a:ext>
                      </a:extLst>
                    </p:cNvPr>
                    <p:cNvSpPr>
                      <a:spLocks/>
                    </p:cNvSpPr>
                    <p:nvPr/>
                  </p:nvSpPr>
                  <p:spPr bwMode="auto">
                    <a:xfrm>
                      <a:off x="80" y="14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31" name="Group 130">
                    <a:extLst>
                      <a:ext uri="{FF2B5EF4-FFF2-40B4-BE49-F238E27FC236}">
                        <a16:creationId xmlns:a16="http://schemas.microsoft.com/office/drawing/2014/main" id="{7FCD1C06-6E8A-2356-38EE-9B958C498FEB}"/>
                      </a:ext>
                    </a:extLst>
                  </p:cNvPr>
                  <p:cNvGrpSpPr>
                    <a:grpSpLocks/>
                  </p:cNvGrpSpPr>
                  <p:nvPr/>
                </p:nvGrpSpPr>
                <p:grpSpPr bwMode="auto">
                  <a:xfrm rot="7470838">
                    <a:off x="127" y="328"/>
                    <a:ext cx="231" cy="216"/>
                    <a:chOff x="130" y="327"/>
                    <a:chExt cx="285" cy="278"/>
                  </a:xfrm>
                </p:grpSpPr>
                <p:sp>
                  <p:nvSpPr>
                    <p:cNvPr id="136" name="Oval 135">
                      <a:extLst>
                        <a:ext uri="{FF2B5EF4-FFF2-40B4-BE49-F238E27FC236}">
                          <a16:creationId xmlns:a16="http://schemas.microsoft.com/office/drawing/2014/main" id="{31951BA7-9F9F-3DD7-6B0B-C3B34E193DC5}"/>
                        </a:ext>
                      </a:extLst>
                    </p:cNvPr>
                    <p:cNvSpPr>
                      <a:spLocks noChangeArrowheads="1"/>
                    </p:cNvSpPr>
                    <p:nvPr/>
                  </p:nvSpPr>
                  <p:spPr bwMode="auto">
                    <a:xfrm>
                      <a:off x="226" y="32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37" name="Oval 136">
                      <a:extLst>
                        <a:ext uri="{FF2B5EF4-FFF2-40B4-BE49-F238E27FC236}">
                          <a16:creationId xmlns:a16="http://schemas.microsoft.com/office/drawing/2014/main" id="{97830DDA-38FF-8DF7-0DCE-69BE84489234}"/>
                        </a:ext>
                      </a:extLst>
                    </p:cNvPr>
                    <p:cNvSpPr>
                      <a:spLocks noChangeArrowheads="1"/>
                    </p:cNvSpPr>
                    <p:nvPr/>
                  </p:nvSpPr>
                  <p:spPr bwMode="auto">
                    <a:xfrm>
                      <a:off x="300" y="43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38" name="Freeform 841">
                      <a:extLst>
                        <a:ext uri="{FF2B5EF4-FFF2-40B4-BE49-F238E27FC236}">
                          <a16:creationId xmlns:a16="http://schemas.microsoft.com/office/drawing/2014/main" id="{1B22253B-36B9-006C-BE7B-F0BD361A429C}"/>
                        </a:ext>
                      </a:extLst>
                    </p:cNvPr>
                    <p:cNvSpPr>
                      <a:spLocks/>
                    </p:cNvSpPr>
                    <p:nvPr/>
                  </p:nvSpPr>
                  <p:spPr bwMode="auto">
                    <a:xfrm>
                      <a:off x="130" y="46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32" name="Group 131">
                    <a:extLst>
                      <a:ext uri="{FF2B5EF4-FFF2-40B4-BE49-F238E27FC236}">
                        <a16:creationId xmlns:a16="http://schemas.microsoft.com/office/drawing/2014/main" id="{534C25AF-E10D-5121-15E3-BB5C43D25F69}"/>
                      </a:ext>
                    </a:extLst>
                  </p:cNvPr>
                  <p:cNvGrpSpPr>
                    <a:grpSpLocks/>
                  </p:cNvGrpSpPr>
                  <p:nvPr/>
                </p:nvGrpSpPr>
                <p:grpSpPr bwMode="auto">
                  <a:xfrm rot="10800000">
                    <a:off x="6" y="267"/>
                    <a:ext cx="231" cy="216"/>
                    <a:chOff x="7" y="267"/>
                    <a:chExt cx="285" cy="278"/>
                  </a:xfrm>
                </p:grpSpPr>
                <p:sp>
                  <p:nvSpPr>
                    <p:cNvPr id="133" name="Oval 132">
                      <a:extLst>
                        <a:ext uri="{FF2B5EF4-FFF2-40B4-BE49-F238E27FC236}">
                          <a16:creationId xmlns:a16="http://schemas.microsoft.com/office/drawing/2014/main" id="{FF0967E3-479E-135B-0D00-C1B18EAAB63A}"/>
                        </a:ext>
                      </a:extLst>
                    </p:cNvPr>
                    <p:cNvSpPr>
                      <a:spLocks noChangeArrowheads="1"/>
                    </p:cNvSpPr>
                    <p:nvPr/>
                  </p:nvSpPr>
                  <p:spPr bwMode="auto">
                    <a:xfrm>
                      <a:off x="103" y="267"/>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34" name="Oval 133">
                      <a:extLst>
                        <a:ext uri="{FF2B5EF4-FFF2-40B4-BE49-F238E27FC236}">
                          <a16:creationId xmlns:a16="http://schemas.microsoft.com/office/drawing/2014/main" id="{5558955C-6F4C-7E41-8065-B1C3A00E43BD}"/>
                        </a:ext>
                      </a:extLst>
                    </p:cNvPr>
                    <p:cNvSpPr>
                      <a:spLocks noChangeArrowheads="1"/>
                    </p:cNvSpPr>
                    <p:nvPr/>
                  </p:nvSpPr>
                  <p:spPr bwMode="auto">
                    <a:xfrm>
                      <a:off x="177" y="371"/>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35" name="Freeform 845">
                      <a:extLst>
                        <a:ext uri="{FF2B5EF4-FFF2-40B4-BE49-F238E27FC236}">
                          <a16:creationId xmlns:a16="http://schemas.microsoft.com/office/drawing/2014/main" id="{E982B8C7-3ADA-6D8B-C7B5-9774927A3F46}"/>
                        </a:ext>
                      </a:extLst>
                    </p:cNvPr>
                    <p:cNvSpPr>
                      <a:spLocks/>
                    </p:cNvSpPr>
                    <p:nvPr/>
                  </p:nvSpPr>
                  <p:spPr bwMode="auto">
                    <a:xfrm>
                      <a:off x="7" y="401"/>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125" name="Freeform 846">
                  <a:extLst>
                    <a:ext uri="{FF2B5EF4-FFF2-40B4-BE49-F238E27FC236}">
                      <a16:creationId xmlns:a16="http://schemas.microsoft.com/office/drawing/2014/main" id="{2DB9F068-7837-2B0A-B823-032BF80E925E}"/>
                    </a:ext>
                  </a:extLst>
                </p:cNvPr>
                <p:cNvSpPr>
                  <a:spLocks/>
                </p:cNvSpPr>
                <p:nvPr/>
              </p:nvSpPr>
              <p:spPr bwMode="auto">
                <a:xfrm>
                  <a:off x="127" y="57"/>
                  <a:ext cx="382" cy="343"/>
                </a:xfrm>
                <a:custGeom>
                  <a:avLst/>
                  <a:gdLst>
                    <a:gd name="T0" fmla="*/ 250 w 382"/>
                    <a:gd name="T1" fmla="*/ 100 h 343"/>
                    <a:gd name="T2" fmla="*/ 150 w 382"/>
                    <a:gd name="T3" fmla="*/ 130 h 343"/>
                    <a:gd name="T4" fmla="*/ 140 w 382"/>
                    <a:gd name="T5" fmla="*/ 250 h 343"/>
                    <a:gd name="T6" fmla="*/ 170 w 382"/>
                    <a:gd name="T7" fmla="*/ 260 h 343"/>
                    <a:gd name="T8" fmla="*/ 290 w 382"/>
                    <a:gd name="T9" fmla="*/ 200 h 343"/>
                    <a:gd name="T10" fmla="*/ 220 w 382"/>
                    <a:gd name="T11" fmla="*/ 120 h 343"/>
                    <a:gd name="T12" fmla="*/ 190 w 382"/>
                    <a:gd name="T13" fmla="*/ 190 h 343"/>
                    <a:gd name="T14" fmla="*/ 200 w 382"/>
                    <a:gd name="T15" fmla="*/ 260 h 343"/>
                    <a:gd name="T16" fmla="*/ 210 w 382"/>
                    <a:gd name="T17" fmla="*/ 290 h 343"/>
                    <a:gd name="T18" fmla="*/ 180 w 382"/>
                    <a:gd name="T19" fmla="*/ 270 h 343"/>
                    <a:gd name="T20" fmla="*/ 250 w 382"/>
                    <a:gd name="T21" fmla="*/ 180 h 343"/>
                    <a:gd name="T22" fmla="*/ 250 w 382"/>
                    <a:gd name="T23" fmla="*/ 130 h 343"/>
                    <a:gd name="T24" fmla="*/ 120 w 382"/>
                    <a:gd name="T25" fmla="*/ 50 h 343"/>
                    <a:gd name="T26" fmla="*/ 0 w 382"/>
                    <a:gd name="T27" fmla="*/ 120 h 343"/>
                    <a:gd name="T28" fmla="*/ 130 w 382"/>
                    <a:gd name="T29" fmla="*/ 210 h 343"/>
                    <a:gd name="T30" fmla="*/ 160 w 382"/>
                    <a:gd name="T31" fmla="*/ 120 h 343"/>
                    <a:gd name="T32" fmla="*/ 140 w 382"/>
                    <a:gd name="T33" fmla="*/ 90 h 343"/>
                    <a:gd name="T34" fmla="*/ 110 w 382"/>
                    <a:gd name="T35" fmla="*/ 80 h 343"/>
                    <a:gd name="T36" fmla="*/ 30 w 382"/>
                    <a:gd name="T37" fmla="*/ 150 h 343"/>
                    <a:gd name="T38" fmla="*/ 110 w 382"/>
                    <a:gd name="T39" fmla="*/ 200 h 343"/>
                    <a:gd name="T40" fmla="*/ 80 w 382"/>
                    <a:gd name="T41" fmla="*/ 200 h 343"/>
                    <a:gd name="T42" fmla="*/ 40 w 382"/>
                    <a:gd name="T43" fmla="*/ 290 h 343"/>
                    <a:gd name="T44" fmla="*/ 160 w 382"/>
                    <a:gd name="T45" fmla="*/ 250 h 343"/>
                    <a:gd name="T46" fmla="*/ 190 w 382"/>
                    <a:gd name="T47" fmla="*/ 260 h 343"/>
                    <a:gd name="T48" fmla="*/ 160 w 382"/>
                    <a:gd name="T49" fmla="*/ 340 h 343"/>
                    <a:gd name="T50" fmla="*/ 80 w 382"/>
                    <a:gd name="T51" fmla="*/ 330 h 343"/>
                    <a:gd name="T52" fmla="*/ 90 w 382"/>
                    <a:gd name="T53" fmla="*/ 300 h 343"/>
                    <a:gd name="T54" fmla="*/ 180 w 382"/>
                    <a:gd name="T55" fmla="*/ 310 h 343"/>
                    <a:gd name="T56" fmla="*/ 310 w 382"/>
                    <a:gd name="T57" fmla="*/ 250 h 343"/>
                    <a:gd name="T58" fmla="*/ 290 w 382"/>
                    <a:gd name="T59" fmla="*/ 160 h 343"/>
                    <a:gd name="T60" fmla="*/ 320 w 382"/>
                    <a:gd name="T61" fmla="*/ 130 h 343"/>
                    <a:gd name="T62" fmla="*/ 330 w 382"/>
                    <a:gd name="T63" fmla="*/ 100 h 343"/>
                    <a:gd name="T64" fmla="*/ 210 w 382"/>
                    <a:gd name="T65" fmla="*/ 0 h 343"/>
                    <a:gd name="T66" fmla="*/ 190 w 382"/>
                    <a:gd name="T67" fmla="*/ 90 h 343"/>
                    <a:gd name="T68" fmla="*/ 300 w 382"/>
                    <a:gd name="T69" fmla="*/ 100 h 343"/>
                    <a:gd name="T70" fmla="*/ 320 w 382"/>
                    <a:gd name="T71" fmla="*/ 220 h 343"/>
                    <a:gd name="T72" fmla="*/ 350 w 382"/>
                    <a:gd name="T73" fmla="*/ 24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2" h="343">
                      <a:moveTo>
                        <a:pt x="250" y="100"/>
                      </a:moveTo>
                      <a:cubicBezTo>
                        <a:pt x="217" y="111"/>
                        <a:pt x="183" y="119"/>
                        <a:pt x="150" y="130"/>
                      </a:cubicBezTo>
                      <a:cubicBezTo>
                        <a:pt x="116" y="175"/>
                        <a:pt x="65" y="212"/>
                        <a:pt x="140" y="250"/>
                      </a:cubicBezTo>
                      <a:cubicBezTo>
                        <a:pt x="149" y="255"/>
                        <a:pt x="160" y="257"/>
                        <a:pt x="170" y="260"/>
                      </a:cubicBezTo>
                      <a:cubicBezTo>
                        <a:pt x="237" y="250"/>
                        <a:pt x="255" y="253"/>
                        <a:pt x="290" y="200"/>
                      </a:cubicBezTo>
                      <a:cubicBezTo>
                        <a:pt x="243" y="130"/>
                        <a:pt x="270" y="153"/>
                        <a:pt x="220" y="120"/>
                      </a:cubicBezTo>
                      <a:cubicBezTo>
                        <a:pt x="204" y="144"/>
                        <a:pt x="190" y="158"/>
                        <a:pt x="190" y="190"/>
                      </a:cubicBezTo>
                      <a:cubicBezTo>
                        <a:pt x="190" y="214"/>
                        <a:pt x="195" y="237"/>
                        <a:pt x="200" y="260"/>
                      </a:cubicBezTo>
                      <a:cubicBezTo>
                        <a:pt x="202" y="270"/>
                        <a:pt x="219" y="285"/>
                        <a:pt x="210" y="290"/>
                      </a:cubicBezTo>
                      <a:cubicBezTo>
                        <a:pt x="199" y="295"/>
                        <a:pt x="190" y="277"/>
                        <a:pt x="180" y="270"/>
                      </a:cubicBezTo>
                      <a:cubicBezTo>
                        <a:pt x="192" y="221"/>
                        <a:pt x="209" y="207"/>
                        <a:pt x="250" y="180"/>
                      </a:cubicBezTo>
                      <a:cubicBezTo>
                        <a:pt x="313" y="196"/>
                        <a:pt x="298" y="201"/>
                        <a:pt x="250" y="130"/>
                      </a:cubicBezTo>
                      <a:cubicBezTo>
                        <a:pt x="216" y="79"/>
                        <a:pt x="172" y="85"/>
                        <a:pt x="120" y="50"/>
                      </a:cubicBezTo>
                      <a:cubicBezTo>
                        <a:pt x="48" y="59"/>
                        <a:pt x="23" y="52"/>
                        <a:pt x="0" y="120"/>
                      </a:cubicBezTo>
                      <a:cubicBezTo>
                        <a:pt x="14" y="248"/>
                        <a:pt x="1" y="224"/>
                        <a:pt x="130" y="210"/>
                      </a:cubicBezTo>
                      <a:cubicBezTo>
                        <a:pt x="164" y="158"/>
                        <a:pt x="183" y="165"/>
                        <a:pt x="160" y="120"/>
                      </a:cubicBezTo>
                      <a:cubicBezTo>
                        <a:pt x="155" y="109"/>
                        <a:pt x="149" y="98"/>
                        <a:pt x="140" y="90"/>
                      </a:cubicBezTo>
                      <a:cubicBezTo>
                        <a:pt x="132" y="83"/>
                        <a:pt x="120" y="83"/>
                        <a:pt x="110" y="80"/>
                      </a:cubicBezTo>
                      <a:cubicBezTo>
                        <a:pt x="40" y="127"/>
                        <a:pt x="63" y="100"/>
                        <a:pt x="30" y="150"/>
                      </a:cubicBezTo>
                      <a:cubicBezTo>
                        <a:pt x="49" y="206"/>
                        <a:pt x="51" y="215"/>
                        <a:pt x="110" y="200"/>
                      </a:cubicBezTo>
                      <a:cubicBezTo>
                        <a:pt x="118" y="177"/>
                        <a:pt x="141" y="127"/>
                        <a:pt x="80" y="200"/>
                      </a:cubicBezTo>
                      <a:cubicBezTo>
                        <a:pt x="74" y="207"/>
                        <a:pt x="44" y="277"/>
                        <a:pt x="40" y="290"/>
                      </a:cubicBezTo>
                      <a:cubicBezTo>
                        <a:pt x="106" y="312"/>
                        <a:pt x="103" y="269"/>
                        <a:pt x="160" y="250"/>
                      </a:cubicBezTo>
                      <a:cubicBezTo>
                        <a:pt x="170" y="253"/>
                        <a:pt x="182" y="253"/>
                        <a:pt x="190" y="260"/>
                      </a:cubicBezTo>
                      <a:cubicBezTo>
                        <a:pt x="235" y="296"/>
                        <a:pt x="189" y="321"/>
                        <a:pt x="160" y="340"/>
                      </a:cubicBezTo>
                      <a:cubicBezTo>
                        <a:pt x="133" y="337"/>
                        <a:pt x="103" y="343"/>
                        <a:pt x="80" y="330"/>
                      </a:cubicBezTo>
                      <a:cubicBezTo>
                        <a:pt x="71" y="325"/>
                        <a:pt x="80" y="302"/>
                        <a:pt x="90" y="300"/>
                      </a:cubicBezTo>
                      <a:cubicBezTo>
                        <a:pt x="120" y="294"/>
                        <a:pt x="150" y="307"/>
                        <a:pt x="180" y="310"/>
                      </a:cubicBezTo>
                      <a:cubicBezTo>
                        <a:pt x="245" y="332"/>
                        <a:pt x="275" y="302"/>
                        <a:pt x="310" y="250"/>
                      </a:cubicBezTo>
                      <a:cubicBezTo>
                        <a:pt x="299" y="218"/>
                        <a:pt x="267" y="194"/>
                        <a:pt x="290" y="160"/>
                      </a:cubicBezTo>
                      <a:cubicBezTo>
                        <a:pt x="298" y="148"/>
                        <a:pt x="310" y="140"/>
                        <a:pt x="320" y="130"/>
                      </a:cubicBezTo>
                      <a:cubicBezTo>
                        <a:pt x="323" y="120"/>
                        <a:pt x="335" y="109"/>
                        <a:pt x="330" y="100"/>
                      </a:cubicBezTo>
                      <a:cubicBezTo>
                        <a:pt x="308" y="60"/>
                        <a:pt x="255" y="15"/>
                        <a:pt x="210" y="0"/>
                      </a:cubicBezTo>
                      <a:cubicBezTo>
                        <a:pt x="184" y="9"/>
                        <a:pt x="103" y="25"/>
                        <a:pt x="190" y="90"/>
                      </a:cubicBezTo>
                      <a:cubicBezTo>
                        <a:pt x="219" y="112"/>
                        <a:pt x="263" y="97"/>
                        <a:pt x="300" y="100"/>
                      </a:cubicBezTo>
                      <a:cubicBezTo>
                        <a:pt x="313" y="138"/>
                        <a:pt x="303" y="183"/>
                        <a:pt x="320" y="220"/>
                      </a:cubicBezTo>
                      <a:cubicBezTo>
                        <a:pt x="330" y="241"/>
                        <a:pt x="382" y="240"/>
                        <a:pt x="350" y="24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sp>
            <p:nvSpPr>
              <p:cNvPr id="123" name="Freeform 847">
                <a:extLst>
                  <a:ext uri="{FF2B5EF4-FFF2-40B4-BE49-F238E27FC236}">
                    <a16:creationId xmlns:a16="http://schemas.microsoft.com/office/drawing/2014/main" id="{BF52BD34-D933-8DA5-5238-C2C16CD0205D}"/>
                  </a:ext>
                </a:extLst>
              </p:cNvPr>
              <p:cNvSpPr/>
              <p:nvPr/>
            </p:nvSpPr>
            <p:spPr>
              <a:xfrm>
                <a:off x="123465" y="136735"/>
                <a:ext cx="182813" cy="122089"/>
              </a:xfrm>
              <a:custGeom>
                <a:avLst/>
                <a:gdLst>
                  <a:gd name="connsiteX0" fmla="*/ 185419 w 254433"/>
                  <a:gd name="connsiteY0" fmla="*/ 9525 h 163498"/>
                  <a:gd name="connsiteX1" fmla="*/ 128269 w 254433"/>
                  <a:gd name="connsiteY1" fmla="*/ 104775 h 163498"/>
                  <a:gd name="connsiteX2" fmla="*/ 109219 w 254433"/>
                  <a:gd name="connsiteY2" fmla="*/ 161925 h 163498"/>
                  <a:gd name="connsiteX3" fmla="*/ 166369 w 254433"/>
                  <a:gd name="connsiteY3" fmla="*/ 133350 h 163498"/>
                  <a:gd name="connsiteX4" fmla="*/ 252094 w 254433"/>
                  <a:gd name="connsiteY4" fmla="*/ 95250 h 163498"/>
                  <a:gd name="connsiteX5" fmla="*/ 233044 w 254433"/>
                  <a:gd name="connsiteY5" fmla="*/ 123825 h 163498"/>
                  <a:gd name="connsiteX6" fmla="*/ 175894 w 254433"/>
                  <a:gd name="connsiteY6" fmla="*/ 104775 h 163498"/>
                  <a:gd name="connsiteX7" fmla="*/ 118744 w 254433"/>
                  <a:gd name="connsiteY7" fmla="*/ 76200 h 163498"/>
                  <a:gd name="connsiteX8" fmla="*/ 90169 w 254433"/>
                  <a:gd name="connsiteY8" fmla="*/ 19050 h 163498"/>
                  <a:gd name="connsiteX9" fmla="*/ 118744 w 254433"/>
                  <a:gd name="connsiteY9" fmla="*/ 9525 h 163498"/>
                  <a:gd name="connsiteX10" fmla="*/ 166369 w 254433"/>
                  <a:gd name="connsiteY10" fmla="*/ 0 h 163498"/>
                  <a:gd name="connsiteX11" fmla="*/ 194944 w 254433"/>
                  <a:gd name="connsiteY11" fmla="*/ 9525 h 163498"/>
                  <a:gd name="connsiteX12" fmla="*/ 147319 w 254433"/>
                  <a:gd name="connsiteY12" fmla="*/ 123825 h 163498"/>
                  <a:gd name="connsiteX13" fmla="*/ 13969 w 254433"/>
                  <a:gd name="connsiteY13" fmla="*/ 114300 h 163498"/>
                  <a:gd name="connsiteX14" fmla="*/ 23494 w 254433"/>
                  <a:gd name="connsiteY14" fmla="*/ 19050 h 163498"/>
                  <a:gd name="connsiteX15" fmla="*/ 118744 w 254433"/>
                  <a:gd name="connsiteY15" fmla="*/ 19050 h 16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4433" h="163498">
                    <a:moveTo>
                      <a:pt x="185419" y="9525"/>
                    </a:moveTo>
                    <a:cubicBezTo>
                      <a:pt x="131453" y="171422"/>
                      <a:pt x="206718" y="-25973"/>
                      <a:pt x="128269" y="104775"/>
                    </a:cubicBezTo>
                    <a:cubicBezTo>
                      <a:pt x="117938" y="121994"/>
                      <a:pt x="92511" y="173064"/>
                      <a:pt x="109219" y="161925"/>
                    </a:cubicBezTo>
                    <a:cubicBezTo>
                      <a:pt x="146148" y="137306"/>
                      <a:pt x="126934" y="146495"/>
                      <a:pt x="166369" y="133350"/>
                    </a:cubicBezTo>
                    <a:cubicBezTo>
                      <a:pt x="179513" y="123492"/>
                      <a:pt x="227561" y="78894"/>
                      <a:pt x="252094" y="95250"/>
                    </a:cubicBezTo>
                    <a:cubicBezTo>
                      <a:pt x="261619" y="101600"/>
                      <a:pt x="239394" y="114300"/>
                      <a:pt x="233044" y="123825"/>
                    </a:cubicBezTo>
                    <a:cubicBezTo>
                      <a:pt x="213994" y="117475"/>
                      <a:pt x="194244" y="112930"/>
                      <a:pt x="175894" y="104775"/>
                    </a:cubicBezTo>
                    <a:cubicBezTo>
                      <a:pt x="65107" y="55536"/>
                      <a:pt x="222957" y="110938"/>
                      <a:pt x="118744" y="76200"/>
                    </a:cubicBezTo>
                    <a:cubicBezTo>
                      <a:pt x="115536" y="71387"/>
                      <a:pt x="84535" y="30317"/>
                      <a:pt x="90169" y="19050"/>
                    </a:cubicBezTo>
                    <a:cubicBezTo>
                      <a:pt x="94659" y="10070"/>
                      <a:pt x="109004" y="11960"/>
                      <a:pt x="118744" y="9525"/>
                    </a:cubicBezTo>
                    <a:cubicBezTo>
                      <a:pt x="134450" y="5598"/>
                      <a:pt x="150494" y="3175"/>
                      <a:pt x="166369" y="0"/>
                    </a:cubicBezTo>
                    <a:cubicBezTo>
                      <a:pt x="175894" y="3175"/>
                      <a:pt x="194035" y="-474"/>
                      <a:pt x="194944" y="9525"/>
                    </a:cubicBezTo>
                    <a:cubicBezTo>
                      <a:pt x="202854" y="96531"/>
                      <a:pt x="192509" y="93698"/>
                      <a:pt x="147319" y="123825"/>
                    </a:cubicBezTo>
                    <a:cubicBezTo>
                      <a:pt x="102869" y="120650"/>
                      <a:pt x="47988" y="143085"/>
                      <a:pt x="13969" y="114300"/>
                    </a:cubicBezTo>
                    <a:cubicBezTo>
                      <a:pt x="-10389" y="93689"/>
                      <a:pt x="-116" y="40514"/>
                      <a:pt x="23494" y="19050"/>
                    </a:cubicBezTo>
                    <a:cubicBezTo>
                      <a:pt x="46987" y="-2307"/>
                      <a:pt x="86994" y="19050"/>
                      <a:pt x="118744" y="19050"/>
                    </a:cubicBezTo>
                  </a:path>
                </a:pathLst>
              </a:custGeom>
              <a:noFill/>
              <a:ln w="9525" cap="flat" cmpd="sng" algn="ctr">
                <a:solidFill>
                  <a:sysClr val="windowText" lastClr="000000">
                    <a:shade val="95000"/>
                    <a:satMod val="105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38" name="Line 10">
              <a:extLst>
                <a:ext uri="{FF2B5EF4-FFF2-40B4-BE49-F238E27FC236}">
                  <a16:creationId xmlns:a16="http://schemas.microsoft.com/office/drawing/2014/main" id="{7216F6EC-3530-8AFE-BAF1-C8E9A9832E7A}"/>
                </a:ext>
              </a:extLst>
            </p:cNvPr>
            <p:cNvCxnSpPr/>
            <p:nvPr/>
          </p:nvCxnSpPr>
          <p:spPr bwMode="auto">
            <a:xfrm flipV="1">
              <a:off x="2628900" y="876300"/>
              <a:ext cx="1075266" cy="50"/>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9" name="Text Box 11">
              <a:extLst>
                <a:ext uri="{FF2B5EF4-FFF2-40B4-BE49-F238E27FC236}">
                  <a16:creationId xmlns:a16="http://schemas.microsoft.com/office/drawing/2014/main" id="{50C359FF-9C50-B613-5198-2BAF58A7CD84}"/>
                </a:ext>
              </a:extLst>
            </p:cNvPr>
            <p:cNvSpPr txBox="1">
              <a:spLocks noChangeArrowheads="1"/>
            </p:cNvSpPr>
            <p:nvPr/>
          </p:nvSpPr>
          <p:spPr bwMode="auto">
            <a:xfrm>
              <a:off x="1476375" y="1200040"/>
              <a:ext cx="1451198" cy="383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dirty="0" err="1">
                  <a:ln>
                    <a:noFill/>
                  </a:ln>
                  <a:solidFill>
                    <a:sysClr val="windowText" lastClr="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Hydroxyacyl</a:t>
              </a:r>
              <a:r>
                <a:rPr kumimoji="0" lang="en-US"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-CoA</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 Box 33">
              <a:extLst>
                <a:ext uri="{FF2B5EF4-FFF2-40B4-BE49-F238E27FC236}">
                  <a16:creationId xmlns:a16="http://schemas.microsoft.com/office/drawing/2014/main" id="{D7AA3410-785A-2576-2F57-C41812B31A6E}"/>
                </a:ext>
              </a:extLst>
            </p:cNvPr>
            <p:cNvSpPr txBox="1">
              <a:spLocks noChangeArrowheads="1"/>
            </p:cNvSpPr>
            <p:nvPr/>
          </p:nvSpPr>
          <p:spPr bwMode="auto">
            <a:xfrm>
              <a:off x="3790950" y="1409700"/>
              <a:ext cx="1365839" cy="383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PHA monomer-synthase molecules</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3" name="Text Box 129">
              <a:extLst>
                <a:ext uri="{FF2B5EF4-FFF2-40B4-BE49-F238E27FC236}">
                  <a16:creationId xmlns:a16="http://schemas.microsoft.com/office/drawing/2014/main" id="{94BF7817-E3C7-20E0-5C36-819507ECD389}"/>
                </a:ext>
              </a:extLst>
            </p:cNvPr>
            <p:cNvSpPr txBox="1">
              <a:spLocks noChangeArrowheads="1"/>
            </p:cNvSpPr>
            <p:nvPr/>
          </p:nvSpPr>
          <p:spPr bwMode="auto">
            <a:xfrm>
              <a:off x="319198" y="3007325"/>
              <a:ext cx="2308647" cy="383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PHA granules in bacterial cells</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 Box 9">
              <a:extLst>
                <a:ext uri="{FF2B5EF4-FFF2-40B4-BE49-F238E27FC236}">
                  <a16:creationId xmlns:a16="http://schemas.microsoft.com/office/drawing/2014/main" id="{8E151152-B9BE-0AA1-2468-090340E701B6}"/>
                </a:ext>
              </a:extLst>
            </p:cNvPr>
            <p:cNvSpPr txBox="1">
              <a:spLocks noChangeArrowheads="1"/>
            </p:cNvSpPr>
            <p:nvPr/>
          </p:nvSpPr>
          <p:spPr bwMode="auto">
            <a:xfrm>
              <a:off x="323286" y="1117871"/>
              <a:ext cx="898226" cy="19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PHA synthase</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5" name="Text Box 131">
              <a:extLst>
                <a:ext uri="{FF2B5EF4-FFF2-40B4-BE49-F238E27FC236}">
                  <a16:creationId xmlns:a16="http://schemas.microsoft.com/office/drawing/2014/main" id="{BBE6FBC3-4DE4-47BF-9C46-FD43F0151903}"/>
                </a:ext>
              </a:extLst>
            </p:cNvPr>
            <p:cNvSpPr txBox="1">
              <a:spLocks noChangeArrowheads="1"/>
            </p:cNvSpPr>
            <p:nvPr/>
          </p:nvSpPr>
          <p:spPr bwMode="auto">
            <a:xfrm>
              <a:off x="1047750" y="581025"/>
              <a:ext cx="230609" cy="255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nvGrpSpPr>
            <p:cNvPr id="46" name="Group 45">
              <a:extLst>
                <a:ext uri="{FF2B5EF4-FFF2-40B4-BE49-F238E27FC236}">
                  <a16:creationId xmlns:a16="http://schemas.microsoft.com/office/drawing/2014/main" id="{E216BE45-443F-41A6-35D5-14427B46AA0F}"/>
                </a:ext>
              </a:extLst>
            </p:cNvPr>
            <p:cNvGrpSpPr/>
            <p:nvPr/>
          </p:nvGrpSpPr>
          <p:grpSpPr>
            <a:xfrm>
              <a:off x="180975" y="333374"/>
              <a:ext cx="681539" cy="605694"/>
              <a:chOff x="228582" y="184067"/>
              <a:chExt cx="675313" cy="542253"/>
            </a:xfrm>
          </p:grpSpPr>
          <p:sp>
            <p:nvSpPr>
              <p:cNvPr id="112" name="Oval 111">
                <a:extLst>
                  <a:ext uri="{FF2B5EF4-FFF2-40B4-BE49-F238E27FC236}">
                    <a16:creationId xmlns:a16="http://schemas.microsoft.com/office/drawing/2014/main" id="{8FA391F7-20E9-FDB6-12C6-C9CBE29B5A39}"/>
                  </a:ext>
                </a:extLst>
              </p:cNvPr>
              <p:cNvSpPr/>
              <p:nvPr/>
            </p:nvSpPr>
            <p:spPr>
              <a:xfrm>
                <a:off x="228582" y="409575"/>
                <a:ext cx="57168" cy="45719"/>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3" name="Oval 112">
                <a:extLst>
                  <a:ext uri="{FF2B5EF4-FFF2-40B4-BE49-F238E27FC236}">
                    <a16:creationId xmlns:a16="http://schemas.microsoft.com/office/drawing/2014/main" id="{A1BC6992-6576-2CE7-5448-D64384112530}"/>
                  </a:ext>
                </a:extLst>
              </p:cNvPr>
              <p:cNvSpPr/>
              <p:nvPr/>
            </p:nvSpPr>
            <p:spPr>
              <a:xfrm>
                <a:off x="351402" y="542091"/>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4" name="Oval 113">
                <a:extLst>
                  <a:ext uri="{FF2B5EF4-FFF2-40B4-BE49-F238E27FC236}">
                    <a16:creationId xmlns:a16="http://schemas.microsoft.com/office/drawing/2014/main" id="{94A42D15-B247-E26A-0868-6C80BA901D8D}"/>
                  </a:ext>
                </a:extLst>
              </p:cNvPr>
              <p:cNvSpPr/>
              <p:nvPr/>
            </p:nvSpPr>
            <p:spPr>
              <a:xfrm>
                <a:off x="332400" y="332400"/>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5" name="Oval 114">
                <a:extLst>
                  <a:ext uri="{FF2B5EF4-FFF2-40B4-BE49-F238E27FC236}">
                    <a16:creationId xmlns:a16="http://schemas.microsoft.com/office/drawing/2014/main" id="{374ED3E6-73BD-1850-E6BD-0870C97C1FE3}"/>
                  </a:ext>
                </a:extLst>
              </p:cNvPr>
              <p:cNvSpPr/>
              <p:nvPr/>
            </p:nvSpPr>
            <p:spPr>
              <a:xfrm>
                <a:off x="484800" y="484800"/>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6" name="Oval 115">
                <a:extLst>
                  <a:ext uri="{FF2B5EF4-FFF2-40B4-BE49-F238E27FC236}">
                    <a16:creationId xmlns:a16="http://schemas.microsoft.com/office/drawing/2014/main" id="{D125D70E-8E58-0FA4-6DD8-E9CD7EA90190}"/>
                  </a:ext>
                </a:extLst>
              </p:cNvPr>
              <p:cNvSpPr/>
              <p:nvPr/>
            </p:nvSpPr>
            <p:spPr>
              <a:xfrm>
                <a:off x="637200" y="637200"/>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7" name="Oval 116">
                <a:extLst>
                  <a:ext uri="{FF2B5EF4-FFF2-40B4-BE49-F238E27FC236}">
                    <a16:creationId xmlns:a16="http://schemas.microsoft.com/office/drawing/2014/main" id="{C60F19BB-4CAB-25BC-4EBD-91FB610311BC}"/>
                  </a:ext>
                </a:extLst>
              </p:cNvPr>
              <p:cNvSpPr/>
              <p:nvPr/>
            </p:nvSpPr>
            <p:spPr>
              <a:xfrm>
                <a:off x="846745" y="592872"/>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8" name="Oval 117">
                <a:extLst>
                  <a:ext uri="{FF2B5EF4-FFF2-40B4-BE49-F238E27FC236}">
                    <a16:creationId xmlns:a16="http://schemas.microsoft.com/office/drawing/2014/main" id="{7F47ECB8-CC3D-16EB-C822-363B037DBE93}"/>
                  </a:ext>
                </a:extLst>
              </p:cNvPr>
              <p:cNvSpPr/>
              <p:nvPr/>
            </p:nvSpPr>
            <p:spPr>
              <a:xfrm>
                <a:off x="457239" y="681235"/>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9" name="Oval 118">
                <a:extLst>
                  <a:ext uri="{FF2B5EF4-FFF2-40B4-BE49-F238E27FC236}">
                    <a16:creationId xmlns:a16="http://schemas.microsoft.com/office/drawing/2014/main" id="{684CE47D-B2C1-5BA7-AC37-1B5134926AA2}"/>
                  </a:ext>
                </a:extLst>
              </p:cNvPr>
              <p:cNvSpPr/>
              <p:nvPr/>
            </p:nvSpPr>
            <p:spPr>
              <a:xfrm>
                <a:off x="703929" y="455344"/>
                <a:ext cx="57150" cy="45085"/>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20" name="Oval 119">
                <a:extLst>
                  <a:ext uri="{FF2B5EF4-FFF2-40B4-BE49-F238E27FC236}">
                    <a16:creationId xmlns:a16="http://schemas.microsoft.com/office/drawing/2014/main" id="{F6CDDFFA-53E2-4A1E-EE32-6BCFE4FF25B0}"/>
                  </a:ext>
                </a:extLst>
              </p:cNvPr>
              <p:cNvSpPr/>
              <p:nvPr/>
            </p:nvSpPr>
            <p:spPr>
              <a:xfrm>
                <a:off x="541921" y="287942"/>
                <a:ext cx="56515" cy="44450"/>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121" name="Oval 120">
                <a:extLst>
                  <a:ext uri="{FF2B5EF4-FFF2-40B4-BE49-F238E27FC236}">
                    <a16:creationId xmlns:a16="http://schemas.microsoft.com/office/drawing/2014/main" id="{7F9C35D6-6A41-0394-E994-06D7725CCD89}"/>
                  </a:ext>
                </a:extLst>
              </p:cNvPr>
              <p:cNvSpPr/>
              <p:nvPr/>
            </p:nvSpPr>
            <p:spPr>
              <a:xfrm>
                <a:off x="352036" y="184067"/>
                <a:ext cx="56515" cy="44450"/>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nvGrpSpPr>
            <p:cNvPr id="47" name="Group 46">
              <a:extLst>
                <a:ext uri="{FF2B5EF4-FFF2-40B4-BE49-F238E27FC236}">
                  <a16:creationId xmlns:a16="http://schemas.microsoft.com/office/drawing/2014/main" id="{FFE351E8-8F26-67C5-0325-E68C095C8E67}"/>
                </a:ext>
              </a:extLst>
            </p:cNvPr>
            <p:cNvGrpSpPr/>
            <p:nvPr/>
          </p:nvGrpSpPr>
          <p:grpSpPr>
            <a:xfrm>
              <a:off x="1504949" y="371475"/>
              <a:ext cx="470903" cy="634878"/>
              <a:chOff x="1541905" y="223160"/>
              <a:chExt cx="466631" cy="568188"/>
            </a:xfrm>
          </p:grpSpPr>
          <p:sp>
            <p:nvSpPr>
              <p:cNvPr id="108" name="Freeform 868">
                <a:extLst>
                  <a:ext uri="{FF2B5EF4-FFF2-40B4-BE49-F238E27FC236}">
                    <a16:creationId xmlns:a16="http://schemas.microsoft.com/office/drawing/2014/main" id="{A6F24659-BA04-10F9-A557-916F47F80D40}"/>
                  </a:ext>
                </a:extLst>
              </p:cNvPr>
              <p:cNvSpPr/>
              <p:nvPr/>
            </p:nvSpPr>
            <p:spPr>
              <a:xfrm>
                <a:off x="1695040" y="381000"/>
                <a:ext cx="105185" cy="222230"/>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9" name="Freeform 869">
                <a:extLst>
                  <a:ext uri="{FF2B5EF4-FFF2-40B4-BE49-F238E27FC236}">
                    <a16:creationId xmlns:a16="http://schemas.microsoft.com/office/drawing/2014/main" id="{732E8498-90E7-A3A7-F178-60DF9C237697}"/>
                  </a:ext>
                </a:extLst>
              </p:cNvPr>
              <p:cNvSpPr/>
              <p:nvPr/>
            </p:nvSpPr>
            <p:spPr>
              <a:xfrm>
                <a:off x="1851983" y="223160"/>
                <a:ext cx="104775" cy="221615"/>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0" name="Freeform 870">
                <a:extLst>
                  <a:ext uri="{FF2B5EF4-FFF2-40B4-BE49-F238E27FC236}">
                    <a16:creationId xmlns:a16="http://schemas.microsoft.com/office/drawing/2014/main" id="{CDCA5203-D8FC-BEBC-DC1B-C453DA508694}"/>
                  </a:ext>
                </a:extLst>
              </p:cNvPr>
              <p:cNvSpPr/>
              <p:nvPr/>
            </p:nvSpPr>
            <p:spPr>
              <a:xfrm>
                <a:off x="1903761" y="542062"/>
                <a:ext cx="104775" cy="221615"/>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1" name="Freeform 871">
                <a:extLst>
                  <a:ext uri="{FF2B5EF4-FFF2-40B4-BE49-F238E27FC236}">
                    <a16:creationId xmlns:a16="http://schemas.microsoft.com/office/drawing/2014/main" id="{E762D804-C46B-D245-A303-8BE502259DE2}"/>
                  </a:ext>
                </a:extLst>
              </p:cNvPr>
              <p:cNvSpPr/>
              <p:nvPr/>
            </p:nvSpPr>
            <p:spPr>
              <a:xfrm>
                <a:off x="1541905" y="569733"/>
                <a:ext cx="104775" cy="221615"/>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48" name="Group 47">
              <a:extLst>
                <a:ext uri="{FF2B5EF4-FFF2-40B4-BE49-F238E27FC236}">
                  <a16:creationId xmlns:a16="http://schemas.microsoft.com/office/drawing/2014/main" id="{A06C0107-8F7B-A97E-13D7-82B630B2EE53}"/>
                </a:ext>
              </a:extLst>
            </p:cNvPr>
            <p:cNvGrpSpPr/>
            <p:nvPr/>
          </p:nvGrpSpPr>
          <p:grpSpPr>
            <a:xfrm>
              <a:off x="3895725" y="466725"/>
              <a:ext cx="168871" cy="261992"/>
              <a:chOff x="4150641" y="422526"/>
              <a:chExt cx="167305" cy="234878"/>
            </a:xfrm>
          </p:grpSpPr>
          <p:grpSp>
            <p:nvGrpSpPr>
              <p:cNvPr id="104" name="Group 103">
                <a:extLst>
                  <a:ext uri="{FF2B5EF4-FFF2-40B4-BE49-F238E27FC236}">
                    <a16:creationId xmlns:a16="http://schemas.microsoft.com/office/drawing/2014/main" id="{36013F0B-EE32-4E32-8562-E49BAA2B20DB}"/>
                  </a:ext>
                </a:extLst>
              </p:cNvPr>
              <p:cNvGrpSpPr/>
              <p:nvPr/>
            </p:nvGrpSpPr>
            <p:grpSpPr>
              <a:xfrm>
                <a:off x="4150641" y="422526"/>
                <a:ext cx="66325" cy="100286"/>
                <a:chOff x="4044943" y="270009"/>
                <a:chExt cx="66325" cy="100286"/>
              </a:xfrm>
            </p:grpSpPr>
            <p:sp>
              <p:nvSpPr>
                <p:cNvPr id="106" name="Oval 105">
                  <a:extLst>
                    <a:ext uri="{FF2B5EF4-FFF2-40B4-BE49-F238E27FC236}">
                      <a16:creationId xmlns:a16="http://schemas.microsoft.com/office/drawing/2014/main" id="{1B12E96A-E4D6-BC22-E83E-505609D68074}"/>
                    </a:ext>
                  </a:extLst>
                </p:cNvPr>
                <p:cNvSpPr/>
                <p:nvPr/>
              </p:nvSpPr>
              <p:spPr>
                <a:xfrm>
                  <a:off x="4044943" y="325259"/>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107" name="Oval 106">
                  <a:extLst>
                    <a:ext uri="{FF2B5EF4-FFF2-40B4-BE49-F238E27FC236}">
                      <a16:creationId xmlns:a16="http://schemas.microsoft.com/office/drawing/2014/main" id="{BDD5F078-D96E-C48A-BC38-859F4AE31AB1}"/>
                    </a:ext>
                  </a:extLst>
                </p:cNvPr>
                <p:cNvSpPr/>
                <p:nvPr/>
              </p:nvSpPr>
              <p:spPr>
                <a:xfrm>
                  <a:off x="4054144" y="270009"/>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sp>
            <p:nvSpPr>
              <p:cNvPr id="105" name="Freeform 878">
                <a:extLst>
                  <a:ext uri="{FF2B5EF4-FFF2-40B4-BE49-F238E27FC236}">
                    <a16:creationId xmlns:a16="http://schemas.microsoft.com/office/drawing/2014/main" id="{E56F0864-81F4-EAAE-C539-ACEBC44D896C}"/>
                  </a:ext>
                </a:extLst>
              </p:cNvPr>
              <p:cNvSpPr/>
              <p:nvPr/>
            </p:nvSpPr>
            <p:spPr>
              <a:xfrm>
                <a:off x="4213822" y="436618"/>
                <a:ext cx="104124" cy="220786"/>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nvGrpSpPr>
            <p:cNvPr id="50" name="Group 49">
              <a:extLst>
                <a:ext uri="{FF2B5EF4-FFF2-40B4-BE49-F238E27FC236}">
                  <a16:creationId xmlns:a16="http://schemas.microsoft.com/office/drawing/2014/main" id="{91E8E880-1F4C-953F-4FF7-9BB1F49AD64D}"/>
                </a:ext>
              </a:extLst>
            </p:cNvPr>
            <p:cNvGrpSpPr/>
            <p:nvPr/>
          </p:nvGrpSpPr>
          <p:grpSpPr>
            <a:xfrm>
              <a:off x="4257675" y="847725"/>
              <a:ext cx="168266" cy="261344"/>
              <a:chOff x="0" y="0"/>
              <a:chExt cx="167305" cy="234878"/>
            </a:xfrm>
          </p:grpSpPr>
          <p:grpSp>
            <p:nvGrpSpPr>
              <p:cNvPr id="100" name="Group 99">
                <a:extLst>
                  <a:ext uri="{FF2B5EF4-FFF2-40B4-BE49-F238E27FC236}">
                    <a16:creationId xmlns:a16="http://schemas.microsoft.com/office/drawing/2014/main" id="{951DADF0-BFD7-D8C2-E287-3F6BA4CE541A}"/>
                  </a:ext>
                </a:extLst>
              </p:cNvPr>
              <p:cNvGrpSpPr/>
              <p:nvPr/>
            </p:nvGrpSpPr>
            <p:grpSpPr>
              <a:xfrm>
                <a:off x="0" y="0"/>
                <a:ext cx="66325" cy="100286"/>
                <a:chOff x="0" y="0"/>
                <a:chExt cx="66325" cy="100286"/>
              </a:xfrm>
            </p:grpSpPr>
            <p:sp>
              <p:nvSpPr>
                <p:cNvPr id="102" name="Oval 101">
                  <a:extLst>
                    <a:ext uri="{FF2B5EF4-FFF2-40B4-BE49-F238E27FC236}">
                      <a16:creationId xmlns:a16="http://schemas.microsoft.com/office/drawing/2014/main" id="{B2177F59-3B9F-8F15-A591-5D5BFB87A1AF}"/>
                    </a:ext>
                  </a:extLst>
                </p:cNvPr>
                <p:cNvSpPr/>
                <p:nvPr/>
              </p:nvSpPr>
              <p:spPr>
                <a:xfrm>
                  <a:off x="0" y="5525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103" name="Oval 102">
                  <a:extLst>
                    <a:ext uri="{FF2B5EF4-FFF2-40B4-BE49-F238E27FC236}">
                      <a16:creationId xmlns:a16="http://schemas.microsoft.com/office/drawing/2014/main" id="{78BBF756-5E83-9327-876D-FE767282EAD3}"/>
                    </a:ext>
                  </a:extLst>
                </p:cNvPr>
                <p:cNvSpPr/>
                <p:nvPr/>
              </p:nvSpPr>
              <p:spPr>
                <a:xfrm>
                  <a:off x="9201" y="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sp>
            <p:nvSpPr>
              <p:cNvPr id="101" name="Freeform 883">
                <a:extLst>
                  <a:ext uri="{FF2B5EF4-FFF2-40B4-BE49-F238E27FC236}">
                    <a16:creationId xmlns:a16="http://schemas.microsoft.com/office/drawing/2014/main" id="{BFE8B319-EC8B-5A2C-6668-469DA6F76ED7}"/>
                  </a:ext>
                </a:extLst>
              </p:cNvPr>
              <p:cNvSpPr/>
              <p:nvPr/>
            </p:nvSpPr>
            <p:spPr>
              <a:xfrm>
                <a:off x="63181" y="14092"/>
                <a:ext cx="104124" cy="220786"/>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nvGrpSpPr>
            <p:cNvPr id="51" name="Group 50">
              <a:extLst>
                <a:ext uri="{FF2B5EF4-FFF2-40B4-BE49-F238E27FC236}">
                  <a16:creationId xmlns:a16="http://schemas.microsoft.com/office/drawing/2014/main" id="{504331F4-167E-278C-0F4E-2F6B58F09C98}"/>
                </a:ext>
              </a:extLst>
            </p:cNvPr>
            <p:cNvGrpSpPr/>
            <p:nvPr/>
          </p:nvGrpSpPr>
          <p:grpSpPr>
            <a:xfrm>
              <a:off x="3895725" y="923925"/>
              <a:ext cx="168266" cy="261344"/>
              <a:chOff x="0" y="0"/>
              <a:chExt cx="167305" cy="234878"/>
            </a:xfrm>
          </p:grpSpPr>
          <p:grpSp>
            <p:nvGrpSpPr>
              <p:cNvPr id="96" name="Group 95">
                <a:extLst>
                  <a:ext uri="{FF2B5EF4-FFF2-40B4-BE49-F238E27FC236}">
                    <a16:creationId xmlns:a16="http://schemas.microsoft.com/office/drawing/2014/main" id="{D778C1B6-4403-302B-9F16-854DA6786206}"/>
                  </a:ext>
                </a:extLst>
              </p:cNvPr>
              <p:cNvGrpSpPr/>
              <p:nvPr/>
            </p:nvGrpSpPr>
            <p:grpSpPr>
              <a:xfrm>
                <a:off x="0" y="0"/>
                <a:ext cx="66325" cy="100286"/>
                <a:chOff x="0" y="0"/>
                <a:chExt cx="66325" cy="100286"/>
              </a:xfrm>
            </p:grpSpPr>
            <p:sp>
              <p:nvSpPr>
                <p:cNvPr id="98" name="Oval 97">
                  <a:extLst>
                    <a:ext uri="{FF2B5EF4-FFF2-40B4-BE49-F238E27FC236}">
                      <a16:creationId xmlns:a16="http://schemas.microsoft.com/office/drawing/2014/main" id="{9F48887D-0A67-C143-D8CE-C74BD377460A}"/>
                    </a:ext>
                  </a:extLst>
                </p:cNvPr>
                <p:cNvSpPr/>
                <p:nvPr/>
              </p:nvSpPr>
              <p:spPr>
                <a:xfrm>
                  <a:off x="0" y="5525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99" name="Oval 98">
                  <a:extLst>
                    <a:ext uri="{FF2B5EF4-FFF2-40B4-BE49-F238E27FC236}">
                      <a16:creationId xmlns:a16="http://schemas.microsoft.com/office/drawing/2014/main" id="{DFA0AF49-AA7B-A000-14D5-E4ED643B1B56}"/>
                    </a:ext>
                  </a:extLst>
                </p:cNvPr>
                <p:cNvSpPr/>
                <p:nvPr/>
              </p:nvSpPr>
              <p:spPr>
                <a:xfrm>
                  <a:off x="9201" y="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sp>
            <p:nvSpPr>
              <p:cNvPr id="97" name="Freeform 888">
                <a:extLst>
                  <a:ext uri="{FF2B5EF4-FFF2-40B4-BE49-F238E27FC236}">
                    <a16:creationId xmlns:a16="http://schemas.microsoft.com/office/drawing/2014/main" id="{381455D9-F38E-8F96-38E6-C70F03C7A652}"/>
                  </a:ext>
                </a:extLst>
              </p:cNvPr>
              <p:cNvSpPr/>
              <p:nvPr/>
            </p:nvSpPr>
            <p:spPr>
              <a:xfrm>
                <a:off x="63181" y="14092"/>
                <a:ext cx="104124" cy="220786"/>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nvGrpSpPr>
            <p:cNvPr id="52" name="Group 51">
              <a:extLst>
                <a:ext uri="{FF2B5EF4-FFF2-40B4-BE49-F238E27FC236}">
                  <a16:creationId xmlns:a16="http://schemas.microsoft.com/office/drawing/2014/main" id="{C0593FCB-1626-6DDF-9317-214E02DFC54F}"/>
                </a:ext>
              </a:extLst>
            </p:cNvPr>
            <p:cNvGrpSpPr/>
            <p:nvPr/>
          </p:nvGrpSpPr>
          <p:grpSpPr>
            <a:xfrm>
              <a:off x="4171950" y="371475"/>
              <a:ext cx="168266" cy="261344"/>
              <a:chOff x="0" y="0"/>
              <a:chExt cx="167305" cy="234878"/>
            </a:xfrm>
          </p:grpSpPr>
          <p:grpSp>
            <p:nvGrpSpPr>
              <p:cNvPr id="92" name="Group 91">
                <a:extLst>
                  <a:ext uri="{FF2B5EF4-FFF2-40B4-BE49-F238E27FC236}">
                    <a16:creationId xmlns:a16="http://schemas.microsoft.com/office/drawing/2014/main" id="{EF08AFE0-3AE8-048F-1202-BA06F73EAFDC}"/>
                  </a:ext>
                </a:extLst>
              </p:cNvPr>
              <p:cNvGrpSpPr/>
              <p:nvPr/>
            </p:nvGrpSpPr>
            <p:grpSpPr>
              <a:xfrm>
                <a:off x="0" y="0"/>
                <a:ext cx="66325" cy="100286"/>
                <a:chOff x="0" y="0"/>
                <a:chExt cx="66325" cy="100286"/>
              </a:xfrm>
            </p:grpSpPr>
            <p:sp>
              <p:nvSpPr>
                <p:cNvPr id="94" name="Oval 93">
                  <a:extLst>
                    <a:ext uri="{FF2B5EF4-FFF2-40B4-BE49-F238E27FC236}">
                      <a16:creationId xmlns:a16="http://schemas.microsoft.com/office/drawing/2014/main" id="{F447E165-F469-E44B-E82A-3BD26DA9D3E1}"/>
                    </a:ext>
                  </a:extLst>
                </p:cNvPr>
                <p:cNvSpPr/>
                <p:nvPr/>
              </p:nvSpPr>
              <p:spPr>
                <a:xfrm>
                  <a:off x="0" y="5525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95" name="Oval 94">
                  <a:extLst>
                    <a:ext uri="{FF2B5EF4-FFF2-40B4-BE49-F238E27FC236}">
                      <a16:creationId xmlns:a16="http://schemas.microsoft.com/office/drawing/2014/main" id="{35FFC86B-2FE0-A14A-B658-6BF37C606C00}"/>
                    </a:ext>
                  </a:extLst>
                </p:cNvPr>
                <p:cNvSpPr/>
                <p:nvPr/>
              </p:nvSpPr>
              <p:spPr>
                <a:xfrm>
                  <a:off x="9201" y="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sp>
            <p:nvSpPr>
              <p:cNvPr id="93" name="Freeform 893">
                <a:extLst>
                  <a:ext uri="{FF2B5EF4-FFF2-40B4-BE49-F238E27FC236}">
                    <a16:creationId xmlns:a16="http://schemas.microsoft.com/office/drawing/2014/main" id="{0D19AB78-CBEE-B627-5691-5DDD361CC395}"/>
                  </a:ext>
                </a:extLst>
              </p:cNvPr>
              <p:cNvSpPr/>
              <p:nvPr/>
            </p:nvSpPr>
            <p:spPr>
              <a:xfrm>
                <a:off x="63181" y="14092"/>
                <a:ext cx="104124" cy="220786"/>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nvGrpSpPr>
            <p:cNvPr id="53" name="Group 52">
              <a:extLst>
                <a:ext uri="{FF2B5EF4-FFF2-40B4-BE49-F238E27FC236}">
                  <a16:creationId xmlns:a16="http://schemas.microsoft.com/office/drawing/2014/main" id="{E52014A6-1F70-35F9-1625-E9CD80716582}"/>
                </a:ext>
              </a:extLst>
            </p:cNvPr>
            <p:cNvGrpSpPr/>
            <p:nvPr/>
          </p:nvGrpSpPr>
          <p:grpSpPr>
            <a:xfrm>
              <a:off x="4476750" y="714375"/>
              <a:ext cx="168266" cy="261344"/>
              <a:chOff x="0" y="0"/>
              <a:chExt cx="167305" cy="234878"/>
            </a:xfrm>
          </p:grpSpPr>
          <p:grpSp>
            <p:nvGrpSpPr>
              <p:cNvPr id="88" name="Group 87">
                <a:extLst>
                  <a:ext uri="{FF2B5EF4-FFF2-40B4-BE49-F238E27FC236}">
                    <a16:creationId xmlns:a16="http://schemas.microsoft.com/office/drawing/2014/main" id="{EDAD1459-6889-4337-D90A-73EFBE6E555E}"/>
                  </a:ext>
                </a:extLst>
              </p:cNvPr>
              <p:cNvGrpSpPr/>
              <p:nvPr/>
            </p:nvGrpSpPr>
            <p:grpSpPr>
              <a:xfrm>
                <a:off x="0" y="0"/>
                <a:ext cx="66325" cy="100286"/>
                <a:chOff x="0" y="0"/>
                <a:chExt cx="66325" cy="100286"/>
              </a:xfrm>
            </p:grpSpPr>
            <p:sp>
              <p:nvSpPr>
                <p:cNvPr id="90" name="Oval 89">
                  <a:extLst>
                    <a:ext uri="{FF2B5EF4-FFF2-40B4-BE49-F238E27FC236}">
                      <a16:creationId xmlns:a16="http://schemas.microsoft.com/office/drawing/2014/main" id="{A6FD2041-AFAA-AFDB-0F57-07C8AE12E99D}"/>
                    </a:ext>
                  </a:extLst>
                </p:cNvPr>
                <p:cNvSpPr/>
                <p:nvPr/>
              </p:nvSpPr>
              <p:spPr>
                <a:xfrm>
                  <a:off x="0" y="5525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91" name="Oval 90">
                  <a:extLst>
                    <a:ext uri="{FF2B5EF4-FFF2-40B4-BE49-F238E27FC236}">
                      <a16:creationId xmlns:a16="http://schemas.microsoft.com/office/drawing/2014/main" id="{ACE417CE-82C6-E31E-F85E-3521AD117DF1}"/>
                    </a:ext>
                  </a:extLst>
                </p:cNvPr>
                <p:cNvSpPr/>
                <p:nvPr/>
              </p:nvSpPr>
              <p:spPr>
                <a:xfrm>
                  <a:off x="9201" y="0"/>
                  <a:ext cx="57124" cy="45036"/>
                </a:xfrm>
                <a:prstGeom prst="ellipse">
                  <a:avLst/>
                </a:prstGeom>
                <a:solidFill>
                  <a:sysClr val="windowText" lastClr="000000"/>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sp>
            <p:nvSpPr>
              <p:cNvPr id="89" name="Freeform 898">
                <a:extLst>
                  <a:ext uri="{FF2B5EF4-FFF2-40B4-BE49-F238E27FC236}">
                    <a16:creationId xmlns:a16="http://schemas.microsoft.com/office/drawing/2014/main" id="{7D199C42-5287-9BB4-5EBB-0A735986C407}"/>
                  </a:ext>
                </a:extLst>
              </p:cNvPr>
              <p:cNvSpPr/>
              <p:nvPr/>
            </p:nvSpPr>
            <p:spPr>
              <a:xfrm>
                <a:off x="63181" y="14092"/>
                <a:ext cx="104124" cy="220786"/>
              </a:xfrm>
              <a:custGeom>
                <a:avLst/>
                <a:gdLst>
                  <a:gd name="connsiteX0" fmla="*/ 38510 w 105185"/>
                  <a:gd name="connsiteY0" fmla="*/ 0 h 222230"/>
                  <a:gd name="connsiteX1" fmla="*/ 410 w 105185"/>
                  <a:gd name="connsiteY1" fmla="*/ 76200 h 222230"/>
                  <a:gd name="connsiteX2" fmla="*/ 9935 w 105185"/>
                  <a:gd name="connsiteY2" fmla="*/ 123825 h 222230"/>
                  <a:gd name="connsiteX3" fmla="*/ 76610 w 105185"/>
                  <a:gd name="connsiteY3" fmla="*/ 133350 h 222230"/>
                  <a:gd name="connsiteX4" fmla="*/ 67085 w 105185"/>
                  <a:gd name="connsiteY4" fmla="*/ 161925 h 222230"/>
                  <a:gd name="connsiteX5" fmla="*/ 48035 w 105185"/>
                  <a:gd name="connsiteY5" fmla="*/ 190500 h 222230"/>
                  <a:gd name="connsiteX6" fmla="*/ 57560 w 105185"/>
                  <a:gd name="connsiteY6" fmla="*/ 219075 h 222230"/>
                  <a:gd name="connsiteX7" fmla="*/ 105185 w 105185"/>
                  <a:gd name="connsiteY7" fmla="*/ 219075 h 222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85" h="222230">
                    <a:moveTo>
                      <a:pt x="38510" y="0"/>
                    </a:moveTo>
                    <a:cubicBezTo>
                      <a:pt x="33128" y="8971"/>
                      <a:pt x="410" y="55694"/>
                      <a:pt x="410" y="76200"/>
                    </a:cubicBezTo>
                    <a:cubicBezTo>
                      <a:pt x="410" y="92389"/>
                      <a:pt x="-3017" y="114111"/>
                      <a:pt x="9935" y="123825"/>
                    </a:cubicBezTo>
                    <a:cubicBezTo>
                      <a:pt x="27896" y="137295"/>
                      <a:pt x="54385" y="130175"/>
                      <a:pt x="76610" y="133350"/>
                    </a:cubicBezTo>
                    <a:cubicBezTo>
                      <a:pt x="73435" y="142875"/>
                      <a:pt x="71575" y="152945"/>
                      <a:pt x="67085" y="161925"/>
                    </a:cubicBezTo>
                    <a:cubicBezTo>
                      <a:pt x="61965" y="172164"/>
                      <a:pt x="49917" y="179208"/>
                      <a:pt x="48035" y="190500"/>
                    </a:cubicBezTo>
                    <a:cubicBezTo>
                      <a:pt x="46384" y="200404"/>
                      <a:pt x="48580" y="214585"/>
                      <a:pt x="57560" y="219075"/>
                    </a:cubicBezTo>
                    <a:cubicBezTo>
                      <a:pt x="71759" y="226175"/>
                      <a:pt x="89310" y="219075"/>
                      <a:pt x="105185" y="219075"/>
                    </a:cubicBezTo>
                  </a:path>
                </a:pathLst>
              </a:cu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 </a:t>
                </a:r>
                <a:endPar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sp>
          <p:nvSpPr>
            <p:cNvPr id="54" name="Text Box 33">
              <a:extLst>
                <a:ext uri="{FF2B5EF4-FFF2-40B4-BE49-F238E27FC236}">
                  <a16:creationId xmlns:a16="http://schemas.microsoft.com/office/drawing/2014/main" id="{25C63941-4664-9AE5-84DC-4EAB1D311DE1}"/>
                </a:ext>
              </a:extLst>
            </p:cNvPr>
            <p:cNvSpPr txBox="1">
              <a:spLocks noChangeArrowheads="1"/>
            </p:cNvSpPr>
            <p:nvPr/>
          </p:nvSpPr>
          <p:spPr bwMode="auto">
            <a:xfrm>
              <a:off x="3484793" y="2922574"/>
              <a:ext cx="2101684" cy="467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Times New Roman" panose="02020603050405020304" pitchFamily="18" charset="0"/>
                  <a:ea typeface="Times New Roman" panose="02020603050405020304" pitchFamily="18" charset="0"/>
                </a:rPr>
                <a:t>Formation of PHA granules</a:t>
              </a:r>
            </a:p>
          </p:txBody>
        </p:sp>
        <p:grpSp>
          <p:nvGrpSpPr>
            <p:cNvPr id="55" name="Group 54">
              <a:extLst>
                <a:ext uri="{FF2B5EF4-FFF2-40B4-BE49-F238E27FC236}">
                  <a16:creationId xmlns:a16="http://schemas.microsoft.com/office/drawing/2014/main" id="{3FF3CBB2-ED1D-8B75-5021-F1643C8CB666}"/>
                </a:ext>
              </a:extLst>
            </p:cNvPr>
            <p:cNvGrpSpPr>
              <a:grpSpLocks/>
            </p:cNvGrpSpPr>
            <p:nvPr/>
          </p:nvGrpSpPr>
          <p:grpSpPr bwMode="auto">
            <a:xfrm>
              <a:off x="4209007" y="2289597"/>
              <a:ext cx="522495" cy="559122"/>
              <a:chOff x="8831" y="4006"/>
              <a:chExt cx="594" cy="579"/>
            </a:xfrm>
          </p:grpSpPr>
          <p:grpSp>
            <p:nvGrpSpPr>
              <p:cNvPr id="58" name="Group 57">
                <a:extLst>
                  <a:ext uri="{FF2B5EF4-FFF2-40B4-BE49-F238E27FC236}">
                    <a16:creationId xmlns:a16="http://schemas.microsoft.com/office/drawing/2014/main" id="{6BDD5CB5-8391-C120-7C89-CBA9B7C90F28}"/>
                  </a:ext>
                </a:extLst>
              </p:cNvPr>
              <p:cNvGrpSpPr>
                <a:grpSpLocks/>
              </p:cNvGrpSpPr>
              <p:nvPr/>
            </p:nvGrpSpPr>
            <p:grpSpPr bwMode="auto">
              <a:xfrm>
                <a:off x="8831" y="4006"/>
                <a:ext cx="594" cy="579"/>
                <a:chOff x="8831" y="4006"/>
                <a:chExt cx="594" cy="579"/>
              </a:xfrm>
            </p:grpSpPr>
            <p:grpSp>
              <p:nvGrpSpPr>
                <p:cNvPr id="60" name="Group 59">
                  <a:extLst>
                    <a:ext uri="{FF2B5EF4-FFF2-40B4-BE49-F238E27FC236}">
                      <a16:creationId xmlns:a16="http://schemas.microsoft.com/office/drawing/2014/main" id="{33522AE7-4557-4D2C-CFC8-2763777D71E8}"/>
                    </a:ext>
                  </a:extLst>
                </p:cNvPr>
                <p:cNvGrpSpPr>
                  <a:grpSpLocks/>
                </p:cNvGrpSpPr>
                <p:nvPr/>
              </p:nvGrpSpPr>
              <p:grpSpPr bwMode="auto">
                <a:xfrm rot="13465343">
                  <a:off x="8831" y="4124"/>
                  <a:ext cx="231" cy="216"/>
                  <a:chOff x="4450" y="3628"/>
                  <a:chExt cx="285" cy="278"/>
                </a:xfrm>
              </p:grpSpPr>
              <p:sp>
                <p:nvSpPr>
                  <p:cNvPr id="85" name="Oval 84">
                    <a:extLst>
                      <a:ext uri="{FF2B5EF4-FFF2-40B4-BE49-F238E27FC236}">
                        <a16:creationId xmlns:a16="http://schemas.microsoft.com/office/drawing/2014/main" id="{B1EEF972-B278-379F-2BA5-15DF831EDB7C}"/>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6" name="Oval 85">
                    <a:extLst>
                      <a:ext uri="{FF2B5EF4-FFF2-40B4-BE49-F238E27FC236}">
                        <a16:creationId xmlns:a16="http://schemas.microsoft.com/office/drawing/2014/main" id="{124BD391-0C63-B9A8-1549-0286B53C0A27}"/>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7" name="Freeform 40">
                    <a:extLst>
                      <a:ext uri="{FF2B5EF4-FFF2-40B4-BE49-F238E27FC236}">
                        <a16:creationId xmlns:a16="http://schemas.microsoft.com/office/drawing/2014/main" id="{6DF6F1E4-C778-8BD3-2BF7-A37C2046705F}"/>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61" name="Group 60">
                  <a:extLst>
                    <a:ext uri="{FF2B5EF4-FFF2-40B4-BE49-F238E27FC236}">
                      <a16:creationId xmlns:a16="http://schemas.microsoft.com/office/drawing/2014/main" id="{24437C9A-226E-F551-F7D1-33751881FF8A}"/>
                    </a:ext>
                  </a:extLst>
                </p:cNvPr>
                <p:cNvGrpSpPr>
                  <a:grpSpLocks/>
                </p:cNvGrpSpPr>
                <p:nvPr/>
              </p:nvGrpSpPr>
              <p:grpSpPr bwMode="auto">
                <a:xfrm rot="4936943">
                  <a:off x="9124" y="4304"/>
                  <a:ext cx="231" cy="216"/>
                  <a:chOff x="4450" y="3628"/>
                  <a:chExt cx="285" cy="278"/>
                </a:xfrm>
              </p:grpSpPr>
              <p:sp>
                <p:nvSpPr>
                  <p:cNvPr id="82" name="Oval 81">
                    <a:extLst>
                      <a:ext uri="{FF2B5EF4-FFF2-40B4-BE49-F238E27FC236}">
                        <a16:creationId xmlns:a16="http://schemas.microsoft.com/office/drawing/2014/main" id="{7A403BCC-4D2B-0942-2ABF-0425A8F22017}"/>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3" name="Oval 82">
                    <a:extLst>
                      <a:ext uri="{FF2B5EF4-FFF2-40B4-BE49-F238E27FC236}">
                        <a16:creationId xmlns:a16="http://schemas.microsoft.com/office/drawing/2014/main" id="{6581E0DA-6B07-9D02-AAA8-002BC0973AC5}"/>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4" name="Freeform 911">
                    <a:extLst>
                      <a:ext uri="{FF2B5EF4-FFF2-40B4-BE49-F238E27FC236}">
                        <a16:creationId xmlns:a16="http://schemas.microsoft.com/office/drawing/2014/main" id="{241EB545-F8E9-1133-2E0A-234FF5038D95}"/>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62" name="Group 61">
                  <a:extLst>
                    <a:ext uri="{FF2B5EF4-FFF2-40B4-BE49-F238E27FC236}">
                      <a16:creationId xmlns:a16="http://schemas.microsoft.com/office/drawing/2014/main" id="{0180365F-60B3-24FC-81FC-B8BDCF8E1E76}"/>
                    </a:ext>
                  </a:extLst>
                </p:cNvPr>
                <p:cNvGrpSpPr>
                  <a:grpSpLocks/>
                </p:cNvGrpSpPr>
                <p:nvPr/>
              </p:nvGrpSpPr>
              <p:grpSpPr bwMode="auto">
                <a:xfrm rot="-19984347">
                  <a:off x="9194" y="4159"/>
                  <a:ext cx="231" cy="216"/>
                  <a:chOff x="4450" y="3628"/>
                  <a:chExt cx="285" cy="278"/>
                </a:xfrm>
              </p:grpSpPr>
              <p:sp>
                <p:nvSpPr>
                  <p:cNvPr id="79" name="Oval 78">
                    <a:extLst>
                      <a:ext uri="{FF2B5EF4-FFF2-40B4-BE49-F238E27FC236}">
                        <a16:creationId xmlns:a16="http://schemas.microsoft.com/office/drawing/2014/main" id="{5E20F9B5-CC8F-2B8C-155E-5B643160C3CE}"/>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0" name="Oval 79">
                    <a:extLst>
                      <a:ext uri="{FF2B5EF4-FFF2-40B4-BE49-F238E27FC236}">
                        <a16:creationId xmlns:a16="http://schemas.microsoft.com/office/drawing/2014/main" id="{F8F53BC1-F37B-170D-7EB3-DECD00C9B362}"/>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1" name="Freeform 48">
                    <a:extLst>
                      <a:ext uri="{FF2B5EF4-FFF2-40B4-BE49-F238E27FC236}">
                        <a16:creationId xmlns:a16="http://schemas.microsoft.com/office/drawing/2014/main" id="{BE204537-5C52-DAFD-751D-C51D79EBAA07}"/>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63" name="Group 62">
                  <a:extLst>
                    <a:ext uri="{FF2B5EF4-FFF2-40B4-BE49-F238E27FC236}">
                      <a16:creationId xmlns:a16="http://schemas.microsoft.com/office/drawing/2014/main" id="{9D6A4E43-96D6-050E-82B7-5BBB4D9A0398}"/>
                    </a:ext>
                  </a:extLst>
                </p:cNvPr>
                <p:cNvGrpSpPr>
                  <a:grpSpLocks/>
                </p:cNvGrpSpPr>
                <p:nvPr/>
              </p:nvGrpSpPr>
              <p:grpSpPr bwMode="auto">
                <a:xfrm rot="-1546504">
                  <a:off x="9096" y="4032"/>
                  <a:ext cx="231" cy="216"/>
                  <a:chOff x="4450" y="3628"/>
                  <a:chExt cx="285" cy="278"/>
                </a:xfrm>
              </p:grpSpPr>
              <p:sp>
                <p:nvSpPr>
                  <p:cNvPr id="76" name="Oval 75">
                    <a:extLst>
                      <a:ext uri="{FF2B5EF4-FFF2-40B4-BE49-F238E27FC236}">
                        <a16:creationId xmlns:a16="http://schemas.microsoft.com/office/drawing/2014/main" id="{0D580A3E-C8F4-8092-D177-860FF321C426}"/>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7" name="Oval 76">
                    <a:extLst>
                      <a:ext uri="{FF2B5EF4-FFF2-40B4-BE49-F238E27FC236}">
                        <a16:creationId xmlns:a16="http://schemas.microsoft.com/office/drawing/2014/main" id="{07B9CA26-5C65-8737-7E94-E68C909471B6}"/>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8" name="Freeform 52">
                    <a:extLst>
                      <a:ext uri="{FF2B5EF4-FFF2-40B4-BE49-F238E27FC236}">
                        <a16:creationId xmlns:a16="http://schemas.microsoft.com/office/drawing/2014/main" id="{3CE631FD-BA7C-5AF1-B334-D9BE82CFED21}"/>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64" name="Group 63">
                  <a:extLst>
                    <a:ext uri="{FF2B5EF4-FFF2-40B4-BE49-F238E27FC236}">
                      <a16:creationId xmlns:a16="http://schemas.microsoft.com/office/drawing/2014/main" id="{C9D7973A-9DA2-0E37-1979-AAE1DDA60D48}"/>
                    </a:ext>
                  </a:extLst>
                </p:cNvPr>
                <p:cNvGrpSpPr>
                  <a:grpSpLocks/>
                </p:cNvGrpSpPr>
                <p:nvPr/>
              </p:nvGrpSpPr>
              <p:grpSpPr bwMode="auto">
                <a:xfrm rot="-4185883">
                  <a:off x="8927" y="4014"/>
                  <a:ext cx="231" cy="216"/>
                  <a:chOff x="4450" y="3628"/>
                  <a:chExt cx="285" cy="278"/>
                </a:xfrm>
              </p:grpSpPr>
              <p:sp>
                <p:nvSpPr>
                  <p:cNvPr id="73" name="Oval 72">
                    <a:extLst>
                      <a:ext uri="{FF2B5EF4-FFF2-40B4-BE49-F238E27FC236}">
                        <a16:creationId xmlns:a16="http://schemas.microsoft.com/office/drawing/2014/main" id="{00A8EB3D-66A0-81C1-3130-20FDC19A3989}"/>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4" name="Oval 73">
                    <a:extLst>
                      <a:ext uri="{FF2B5EF4-FFF2-40B4-BE49-F238E27FC236}">
                        <a16:creationId xmlns:a16="http://schemas.microsoft.com/office/drawing/2014/main" id="{A55500C8-93F8-28DE-580C-72BEF9782D3D}"/>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5" name="Freeform 56">
                    <a:extLst>
                      <a:ext uri="{FF2B5EF4-FFF2-40B4-BE49-F238E27FC236}">
                        <a16:creationId xmlns:a16="http://schemas.microsoft.com/office/drawing/2014/main" id="{892BEE52-9A54-FEEC-2365-695A68F5BB1F}"/>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65" name="Group 64">
                  <a:extLst>
                    <a:ext uri="{FF2B5EF4-FFF2-40B4-BE49-F238E27FC236}">
                      <a16:creationId xmlns:a16="http://schemas.microsoft.com/office/drawing/2014/main" id="{D8CC3067-E698-0FB8-9631-57D1CD956F25}"/>
                    </a:ext>
                  </a:extLst>
                </p:cNvPr>
                <p:cNvGrpSpPr>
                  <a:grpSpLocks/>
                </p:cNvGrpSpPr>
                <p:nvPr/>
              </p:nvGrpSpPr>
              <p:grpSpPr bwMode="auto">
                <a:xfrm rot="7470838">
                  <a:off x="8963" y="4362"/>
                  <a:ext cx="231" cy="216"/>
                  <a:chOff x="4450" y="3628"/>
                  <a:chExt cx="285" cy="278"/>
                </a:xfrm>
              </p:grpSpPr>
              <p:sp>
                <p:nvSpPr>
                  <p:cNvPr id="70" name="Oval 69">
                    <a:extLst>
                      <a:ext uri="{FF2B5EF4-FFF2-40B4-BE49-F238E27FC236}">
                        <a16:creationId xmlns:a16="http://schemas.microsoft.com/office/drawing/2014/main" id="{A9683572-294E-6225-86BB-847A9DE9C8B9}"/>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1" name="Oval 70">
                    <a:extLst>
                      <a:ext uri="{FF2B5EF4-FFF2-40B4-BE49-F238E27FC236}">
                        <a16:creationId xmlns:a16="http://schemas.microsoft.com/office/drawing/2014/main" id="{F186946F-0582-E765-3E0D-2659D56AA5E3}"/>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2" name="Freeform 60">
                    <a:extLst>
                      <a:ext uri="{FF2B5EF4-FFF2-40B4-BE49-F238E27FC236}">
                        <a16:creationId xmlns:a16="http://schemas.microsoft.com/office/drawing/2014/main" id="{2F28DF43-C5B5-1073-D13E-1228BBF03D4A}"/>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66" name="Group 65">
                  <a:extLst>
                    <a:ext uri="{FF2B5EF4-FFF2-40B4-BE49-F238E27FC236}">
                      <a16:creationId xmlns:a16="http://schemas.microsoft.com/office/drawing/2014/main" id="{4E2CC3D4-CF63-D493-B79E-40616DCB62F2}"/>
                    </a:ext>
                  </a:extLst>
                </p:cNvPr>
                <p:cNvGrpSpPr>
                  <a:grpSpLocks/>
                </p:cNvGrpSpPr>
                <p:nvPr/>
              </p:nvGrpSpPr>
              <p:grpSpPr bwMode="auto">
                <a:xfrm rot="10800000">
                  <a:off x="8833" y="4289"/>
                  <a:ext cx="231" cy="216"/>
                  <a:chOff x="4450" y="3628"/>
                  <a:chExt cx="285" cy="278"/>
                </a:xfrm>
              </p:grpSpPr>
              <p:sp>
                <p:nvSpPr>
                  <p:cNvPr id="67" name="Oval 66">
                    <a:extLst>
                      <a:ext uri="{FF2B5EF4-FFF2-40B4-BE49-F238E27FC236}">
                        <a16:creationId xmlns:a16="http://schemas.microsoft.com/office/drawing/2014/main" id="{BAAA25DD-08F6-9309-16A6-CE5D3400F760}"/>
                      </a:ext>
                    </a:extLst>
                  </p:cNvPr>
                  <p:cNvSpPr>
                    <a:spLocks noChangeArrowheads="1"/>
                  </p:cNvSpPr>
                  <p:nvPr/>
                </p:nvSpPr>
                <p:spPr bwMode="auto">
                  <a:xfrm>
                    <a:off x="4546" y="3628"/>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8" name="Oval 67">
                    <a:extLst>
                      <a:ext uri="{FF2B5EF4-FFF2-40B4-BE49-F238E27FC236}">
                        <a16:creationId xmlns:a16="http://schemas.microsoft.com/office/drawing/2014/main" id="{3E361E24-193D-F76B-A2F2-112D5FA45891}"/>
                      </a:ext>
                    </a:extLst>
                  </p:cNvPr>
                  <p:cNvSpPr>
                    <a:spLocks noChangeArrowheads="1"/>
                  </p:cNvSpPr>
                  <p:nvPr/>
                </p:nvSpPr>
                <p:spPr bwMode="auto">
                  <a:xfrm>
                    <a:off x="4620" y="3732"/>
                    <a:ext cx="115" cy="11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9" name="Freeform 64">
                    <a:extLst>
                      <a:ext uri="{FF2B5EF4-FFF2-40B4-BE49-F238E27FC236}">
                        <a16:creationId xmlns:a16="http://schemas.microsoft.com/office/drawing/2014/main" id="{5C774BCC-6416-0391-48D4-BC630F02C41D}"/>
                      </a:ext>
                    </a:extLst>
                  </p:cNvPr>
                  <p:cNvSpPr>
                    <a:spLocks/>
                  </p:cNvSpPr>
                  <p:nvPr/>
                </p:nvSpPr>
                <p:spPr bwMode="auto">
                  <a:xfrm>
                    <a:off x="4450" y="3762"/>
                    <a:ext cx="230" cy="144"/>
                  </a:xfrm>
                  <a:custGeom>
                    <a:avLst/>
                    <a:gdLst>
                      <a:gd name="T0" fmla="*/ 360 w 360"/>
                      <a:gd name="T1" fmla="*/ 30 h 240"/>
                      <a:gd name="T2" fmla="*/ 180 w 360"/>
                      <a:gd name="T3" fmla="*/ 30 h 240"/>
                      <a:gd name="T4" fmla="*/ 180 w 360"/>
                      <a:gd name="T5" fmla="*/ 210 h 240"/>
                      <a:gd name="T6" fmla="*/ 0 w 360"/>
                      <a:gd name="T7" fmla="*/ 210 h 240"/>
                    </a:gdLst>
                    <a:ahLst/>
                    <a:cxnLst>
                      <a:cxn ang="0">
                        <a:pos x="T0" y="T1"/>
                      </a:cxn>
                      <a:cxn ang="0">
                        <a:pos x="T2" y="T3"/>
                      </a:cxn>
                      <a:cxn ang="0">
                        <a:pos x="T4" y="T5"/>
                      </a:cxn>
                      <a:cxn ang="0">
                        <a:pos x="T6" y="T7"/>
                      </a:cxn>
                    </a:cxnLst>
                    <a:rect l="0" t="0" r="r" b="b"/>
                    <a:pathLst>
                      <a:path w="360" h="240">
                        <a:moveTo>
                          <a:pt x="360" y="30"/>
                        </a:moveTo>
                        <a:cubicBezTo>
                          <a:pt x="285" y="15"/>
                          <a:pt x="210" y="0"/>
                          <a:pt x="180" y="30"/>
                        </a:cubicBezTo>
                        <a:cubicBezTo>
                          <a:pt x="150" y="60"/>
                          <a:pt x="210" y="180"/>
                          <a:pt x="180" y="210"/>
                        </a:cubicBezTo>
                        <a:cubicBezTo>
                          <a:pt x="150" y="240"/>
                          <a:pt x="75" y="225"/>
                          <a:pt x="0" y="21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sp>
            <p:nvSpPr>
              <p:cNvPr id="59" name="Freeform 65">
                <a:extLst>
                  <a:ext uri="{FF2B5EF4-FFF2-40B4-BE49-F238E27FC236}">
                    <a16:creationId xmlns:a16="http://schemas.microsoft.com/office/drawing/2014/main" id="{2611AE44-12C6-DAC1-8378-06C3F2189694}"/>
                  </a:ext>
                </a:extLst>
              </p:cNvPr>
              <p:cNvSpPr>
                <a:spLocks/>
              </p:cNvSpPr>
              <p:nvPr/>
            </p:nvSpPr>
            <p:spPr bwMode="auto">
              <a:xfrm>
                <a:off x="8970" y="4079"/>
                <a:ext cx="382" cy="343"/>
              </a:xfrm>
              <a:custGeom>
                <a:avLst/>
                <a:gdLst>
                  <a:gd name="T0" fmla="*/ 250 w 382"/>
                  <a:gd name="T1" fmla="*/ 100 h 343"/>
                  <a:gd name="T2" fmla="*/ 150 w 382"/>
                  <a:gd name="T3" fmla="*/ 130 h 343"/>
                  <a:gd name="T4" fmla="*/ 140 w 382"/>
                  <a:gd name="T5" fmla="*/ 250 h 343"/>
                  <a:gd name="T6" fmla="*/ 170 w 382"/>
                  <a:gd name="T7" fmla="*/ 260 h 343"/>
                  <a:gd name="T8" fmla="*/ 290 w 382"/>
                  <a:gd name="T9" fmla="*/ 200 h 343"/>
                  <a:gd name="T10" fmla="*/ 220 w 382"/>
                  <a:gd name="T11" fmla="*/ 120 h 343"/>
                  <a:gd name="T12" fmla="*/ 190 w 382"/>
                  <a:gd name="T13" fmla="*/ 190 h 343"/>
                  <a:gd name="T14" fmla="*/ 200 w 382"/>
                  <a:gd name="T15" fmla="*/ 260 h 343"/>
                  <a:gd name="T16" fmla="*/ 210 w 382"/>
                  <a:gd name="T17" fmla="*/ 290 h 343"/>
                  <a:gd name="T18" fmla="*/ 180 w 382"/>
                  <a:gd name="T19" fmla="*/ 270 h 343"/>
                  <a:gd name="T20" fmla="*/ 250 w 382"/>
                  <a:gd name="T21" fmla="*/ 180 h 343"/>
                  <a:gd name="T22" fmla="*/ 250 w 382"/>
                  <a:gd name="T23" fmla="*/ 130 h 343"/>
                  <a:gd name="T24" fmla="*/ 120 w 382"/>
                  <a:gd name="T25" fmla="*/ 50 h 343"/>
                  <a:gd name="T26" fmla="*/ 0 w 382"/>
                  <a:gd name="T27" fmla="*/ 120 h 343"/>
                  <a:gd name="T28" fmla="*/ 130 w 382"/>
                  <a:gd name="T29" fmla="*/ 210 h 343"/>
                  <a:gd name="T30" fmla="*/ 160 w 382"/>
                  <a:gd name="T31" fmla="*/ 120 h 343"/>
                  <a:gd name="T32" fmla="*/ 140 w 382"/>
                  <a:gd name="T33" fmla="*/ 90 h 343"/>
                  <a:gd name="T34" fmla="*/ 110 w 382"/>
                  <a:gd name="T35" fmla="*/ 80 h 343"/>
                  <a:gd name="T36" fmla="*/ 30 w 382"/>
                  <a:gd name="T37" fmla="*/ 150 h 343"/>
                  <a:gd name="T38" fmla="*/ 110 w 382"/>
                  <a:gd name="T39" fmla="*/ 200 h 343"/>
                  <a:gd name="T40" fmla="*/ 80 w 382"/>
                  <a:gd name="T41" fmla="*/ 200 h 343"/>
                  <a:gd name="T42" fmla="*/ 40 w 382"/>
                  <a:gd name="T43" fmla="*/ 290 h 343"/>
                  <a:gd name="T44" fmla="*/ 160 w 382"/>
                  <a:gd name="T45" fmla="*/ 250 h 343"/>
                  <a:gd name="T46" fmla="*/ 190 w 382"/>
                  <a:gd name="T47" fmla="*/ 260 h 343"/>
                  <a:gd name="T48" fmla="*/ 160 w 382"/>
                  <a:gd name="T49" fmla="*/ 340 h 343"/>
                  <a:gd name="T50" fmla="*/ 80 w 382"/>
                  <a:gd name="T51" fmla="*/ 330 h 343"/>
                  <a:gd name="T52" fmla="*/ 90 w 382"/>
                  <a:gd name="T53" fmla="*/ 300 h 343"/>
                  <a:gd name="T54" fmla="*/ 180 w 382"/>
                  <a:gd name="T55" fmla="*/ 310 h 343"/>
                  <a:gd name="T56" fmla="*/ 310 w 382"/>
                  <a:gd name="T57" fmla="*/ 250 h 343"/>
                  <a:gd name="T58" fmla="*/ 290 w 382"/>
                  <a:gd name="T59" fmla="*/ 160 h 343"/>
                  <a:gd name="T60" fmla="*/ 320 w 382"/>
                  <a:gd name="T61" fmla="*/ 130 h 343"/>
                  <a:gd name="T62" fmla="*/ 330 w 382"/>
                  <a:gd name="T63" fmla="*/ 100 h 343"/>
                  <a:gd name="T64" fmla="*/ 210 w 382"/>
                  <a:gd name="T65" fmla="*/ 0 h 343"/>
                  <a:gd name="T66" fmla="*/ 190 w 382"/>
                  <a:gd name="T67" fmla="*/ 90 h 343"/>
                  <a:gd name="T68" fmla="*/ 300 w 382"/>
                  <a:gd name="T69" fmla="*/ 100 h 343"/>
                  <a:gd name="T70" fmla="*/ 320 w 382"/>
                  <a:gd name="T71" fmla="*/ 220 h 343"/>
                  <a:gd name="T72" fmla="*/ 350 w 382"/>
                  <a:gd name="T73" fmla="*/ 24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2" h="343">
                    <a:moveTo>
                      <a:pt x="250" y="100"/>
                    </a:moveTo>
                    <a:cubicBezTo>
                      <a:pt x="217" y="111"/>
                      <a:pt x="183" y="119"/>
                      <a:pt x="150" y="130"/>
                    </a:cubicBezTo>
                    <a:cubicBezTo>
                      <a:pt x="116" y="175"/>
                      <a:pt x="65" y="212"/>
                      <a:pt x="140" y="250"/>
                    </a:cubicBezTo>
                    <a:cubicBezTo>
                      <a:pt x="149" y="255"/>
                      <a:pt x="160" y="257"/>
                      <a:pt x="170" y="260"/>
                    </a:cubicBezTo>
                    <a:cubicBezTo>
                      <a:pt x="237" y="250"/>
                      <a:pt x="255" y="253"/>
                      <a:pt x="290" y="200"/>
                    </a:cubicBezTo>
                    <a:cubicBezTo>
                      <a:pt x="243" y="130"/>
                      <a:pt x="270" y="153"/>
                      <a:pt x="220" y="120"/>
                    </a:cubicBezTo>
                    <a:cubicBezTo>
                      <a:pt x="204" y="144"/>
                      <a:pt x="190" y="158"/>
                      <a:pt x="190" y="190"/>
                    </a:cubicBezTo>
                    <a:cubicBezTo>
                      <a:pt x="190" y="214"/>
                      <a:pt x="195" y="237"/>
                      <a:pt x="200" y="260"/>
                    </a:cubicBezTo>
                    <a:cubicBezTo>
                      <a:pt x="202" y="270"/>
                      <a:pt x="219" y="285"/>
                      <a:pt x="210" y="290"/>
                    </a:cubicBezTo>
                    <a:cubicBezTo>
                      <a:pt x="199" y="295"/>
                      <a:pt x="190" y="277"/>
                      <a:pt x="180" y="270"/>
                    </a:cubicBezTo>
                    <a:cubicBezTo>
                      <a:pt x="192" y="221"/>
                      <a:pt x="209" y="207"/>
                      <a:pt x="250" y="180"/>
                    </a:cubicBezTo>
                    <a:cubicBezTo>
                      <a:pt x="313" y="196"/>
                      <a:pt x="298" y="201"/>
                      <a:pt x="250" y="130"/>
                    </a:cubicBezTo>
                    <a:cubicBezTo>
                      <a:pt x="216" y="79"/>
                      <a:pt x="172" y="85"/>
                      <a:pt x="120" y="50"/>
                    </a:cubicBezTo>
                    <a:cubicBezTo>
                      <a:pt x="48" y="59"/>
                      <a:pt x="23" y="52"/>
                      <a:pt x="0" y="120"/>
                    </a:cubicBezTo>
                    <a:cubicBezTo>
                      <a:pt x="14" y="248"/>
                      <a:pt x="1" y="224"/>
                      <a:pt x="130" y="210"/>
                    </a:cubicBezTo>
                    <a:cubicBezTo>
                      <a:pt x="164" y="158"/>
                      <a:pt x="183" y="165"/>
                      <a:pt x="160" y="120"/>
                    </a:cubicBezTo>
                    <a:cubicBezTo>
                      <a:pt x="155" y="109"/>
                      <a:pt x="149" y="98"/>
                      <a:pt x="140" y="90"/>
                    </a:cubicBezTo>
                    <a:cubicBezTo>
                      <a:pt x="132" y="83"/>
                      <a:pt x="120" y="83"/>
                      <a:pt x="110" y="80"/>
                    </a:cubicBezTo>
                    <a:cubicBezTo>
                      <a:pt x="40" y="127"/>
                      <a:pt x="63" y="100"/>
                      <a:pt x="30" y="150"/>
                    </a:cubicBezTo>
                    <a:cubicBezTo>
                      <a:pt x="49" y="206"/>
                      <a:pt x="51" y="215"/>
                      <a:pt x="110" y="200"/>
                    </a:cubicBezTo>
                    <a:cubicBezTo>
                      <a:pt x="118" y="177"/>
                      <a:pt x="141" y="127"/>
                      <a:pt x="80" y="200"/>
                    </a:cubicBezTo>
                    <a:cubicBezTo>
                      <a:pt x="74" y="207"/>
                      <a:pt x="44" y="277"/>
                      <a:pt x="40" y="290"/>
                    </a:cubicBezTo>
                    <a:cubicBezTo>
                      <a:pt x="106" y="312"/>
                      <a:pt x="103" y="269"/>
                      <a:pt x="160" y="250"/>
                    </a:cubicBezTo>
                    <a:cubicBezTo>
                      <a:pt x="170" y="253"/>
                      <a:pt x="182" y="253"/>
                      <a:pt x="190" y="260"/>
                    </a:cubicBezTo>
                    <a:cubicBezTo>
                      <a:pt x="235" y="296"/>
                      <a:pt x="189" y="321"/>
                      <a:pt x="160" y="340"/>
                    </a:cubicBezTo>
                    <a:cubicBezTo>
                      <a:pt x="133" y="337"/>
                      <a:pt x="103" y="343"/>
                      <a:pt x="80" y="330"/>
                    </a:cubicBezTo>
                    <a:cubicBezTo>
                      <a:pt x="71" y="325"/>
                      <a:pt x="80" y="302"/>
                      <a:pt x="90" y="300"/>
                    </a:cubicBezTo>
                    <a:cubicBezTo>
                      <a:pt x="120" y="294"/>
                      <a:pt x="150" y="307"/>
                      <a:pt x="180" y="310"/>
                    </a:cubicBezTo>
                    <a:cubicBezTo>
                      <a:pt x="245" y="332"/>
                      <a:pt x="275" y="302"/>
                      <a:pt x="310" y="250"/>
                    </a:cubicBezTo>
                    <a:cubicBezTo>
                      <a:pt x="299" y="218"/>
                      <a:pt x="267" y="194"/>
                      <a:pt x="290" y="160"/>
                    </a:cubicBezTo>
                    <a:cubicBezTo>
                      <a:pt x="298" y="148"/>
                      <a:pt x="310" y="140"/>
                      <a:pt x="320" y="130"/>
                    </a:cubicBezTo>
                    <a:cubicBezTo>
                      <a:pt x="323" y="120"/>
                      <a:pt x="335" y="109"/>
                      <a:pt x="330" y="100"/>
                    </a:cubicBezTo>
                    <a:cubicBezTo>
                      <a:pt x="308" y="60"/>
                      <a:pt x="255" y="15"/>
                      <a:pt x="210" y="0"/>
                    </a:cubicBezTo>
                    <a:cubicBezTo>
                      <a:pt x="184" y="9"/>
                      <a:pt x="103" y="25"/>
                      <a:pt x="190" y="90"/>
                    </a:cubicBezTo>
                    <a:cubicBezTo>
                      <a:pt x="219" y="112"/>
                      <a:pt x="263" y="97"/>
                      <a:pt x="300" y="100"/>
                    </a:cubicBezTo>
                    <a:cubicBezTo>
                      <a:pt x="313" y="138"/>
                      <a:pt x="303" y="183"/>
                      <a:pt x="320" y="220"/>
                    </a:cubicBezTo>
                    <a:cubicBezTo>
                      <a:pt x="330" y="241"/>
                      <a:pt x="382" y="240"/>
                      <a:pt x="350" y="24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cxnSp>
          <p:nvCxnSpPr>
            <p:cNvPr id="56" name="Line 10">
              <a:extLst>
                <a:ext uri="{FF2B5EF4-FFF2-40B4-BE49-F238E27FC236}">
                  <a16:creationId xmlns:a16="http://schemas.microsoft.com/office/drawing/2014/main" id="{4FB0AF8E-6DEB-A0C8-054E-BF2FCB43A948}"/>
                </a:ext>
              </a:extLst>
            </p:cNvPr>
            <p:cNvCxnSpPr/>
            <p:nvPr/>
          </p:nvCxnSpPr>
          <p:spPr bwMode="auto">
            <a:xfrm flipH="1">
              <a:off x="2733675" y="2466975"/>
              <a:ext cx="1013044" cy="6739"/>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7" name="Line 10">
              <a:extLst>
                <a:ext uri="{FF2B5EF4-FFF2-40B4-BE49-F238E27FC236}">
                  <a16:creationId xmlns:a16="http://schemas.microsoft.com/office/drawing/2014/main" id="{EFEEB84E-F574-799D-0236-9CE4F56A5B63}"/>
                </a:ext>
              </a:extLst>
            </p:cNvPr>
            <p:cNvCxnSpPr/>
            <p:nvPr/>
          </p:nvCxnSpPr>
          <p:spPr bwMode="auto">
            <a:xfrm>
              <a:off x="4429125" y="1876425"/>
              <a:ext cx="0" cy="286635"/>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87326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1EBD-1DE5-88D4-70A5-1BB9B7FCF8E2}"/>
              </a:ext>
            </a:extLst>
          </p:cNvPr>
          <p:cNvSpPr>
            <a:spLocks noGrp="1"/>
          </p:cNvSpPr>
          <p:nvPr>
            <p:ph type="title"/>
          </p:nvPr>
        </p:nvSpPr>
        <p:spPr>
          <a:xfrm>
            <a:off x="0" y="237296"/>
            <a:ext cx="9144000" cy="738482"/>
          </a:xfrm>
          <a:solidFill>
            <a:schemeClr val="tx1"/>
          </a:solidFill>
        </p:spPr>
        <p:txBody>
          <a:bodyPr>
            <a:normAutofit/>
          </a:bodyPr>
          <a:lstStyle/>
          <a:p>
            <a:pPr algn="ctr"/>
            <a:r>
              <a:rPr lang="en-US" dirty="0">
                <a:solidFill>
                  <a:schemeClr val="bg1"/>
                </a:solidFill>
              </a:rPr>
              <a:t>PHA Biochemistry Pathway</a:t>
            </a:r>
          </a:p>
        </p:txBody>
      </p:sp>
      <p:grpSp>
        <p:nvGrpSpPr>
          <p:cNvPr id="4" name="Group 3" descr="Figure shows the pathway of PHA synthesis. The metabolic pathways are important determination to the type of PHA synthesised by microorganisms (Sudesh and Doi, 2005). PHA can be produced by carbon sources such as sugars (Lutke-Eversloh et al., 2002; Brigham et al., 2012), plant oils (Sudesh et al., 2011a; Riedel et al., 2012), animal fats (Taniguchi et al., 2003), fatty acids (Brigham et al., 2010), and glycerol (Riedel et al., 2014; Cavalheiro et al., 2012; Cavalheiro et al., 2009). If the carbon source is sugars, Pathway I is activated. Pathway I involves 3 main enzymes for the production of PHA, such as PhaA (β-ketothiolase), PhaB (NADPH Reductase), and PhaC (PHA Synthase) (Doi, 1990; Anderson and Dawes, 1990). &#10;Pathway II is activated when long chain fatty acid or plant oils are fed to the microorganism as carbon source. Pathway II, which is also known as β-oxidation, channels the pathway intermediates into PHA biosynthesis (Sudesh and Doi, 2005). When the oil is fed to the culture, the lipases of microorganisms degrade the oil into glycerol and free fatty acids. This free fatty acid is then activated by thiokinase and CoA-transferase to produce acyl-CoA. The acyl-CoA is later used in catabolism process via β-oxidation through four enzymatic reactions. In four enzymatic reactions, the acyl-CoA is oxidised to enoyl-CoA by the assistance of acyl-CoA dehydrogenase enzyme. Then the intermediate is converted to (S)-3-hydroxyacyl-CoA by the reaction of enoyl-CoA hydratase. The (S)-3-hydroxyacyl-CoA that was oxidised by 3-hydroxyacyl-CoA dehydrogenase to form 3-ketoacyl-CoA. This compound is cleaved by 3-ketoacyl-CoA thiolase to a molecule of acetyl-CoA comprising two carbon atoms and a molecule of acyl-CoA, in which it lacks of 2 carbon atoms as compared to the initial acyl-CoA. The acetyl-CoA is transferred to TCA cycle, PHA pathway, or other related pathways. Last, the acyl-CoA continues to be channeled into β-oxidation pathway in order to produce more acetyl-CoA.  &#10;MCL-PHA and co-polymer can be produced via β-oxidation pathway but not in a complete manner. The 3-ketoacyl-CoA and enoyl-CoA is converted to (R)-3-hydroxyacyl-CoA with the assistance of 3-ketoacyl-CoA reductase and (R)-specific enoyl-CoA hydratase, respectively. Then, the PhaC polymerises the compounds into PHA and form co-polymer. Production of co-polymer such as P(3HB-co-3HV) from propionic acid or valeric acid begin from the formation of 3-hydroxyvaleryl-CoA followed by polymerisation. Other MCL polymer such P(3HB-co-3HHx) can be obtained from the intermediates of β-oxidation pathway with the assistance of (R)-specific enoyl-CoA hydratase. However, MCL-PHA is also produced from Pathway III via de novo fatty acids. The β-oxidation pathway and the de novo fatty acids produce similar chemistries of the polymer but are regulated by different enzymes (Steinbüchel and Lütke-Eversloh, 2003; Riedel et al., 2011).&#10;Pathway III has the ability to produce variety of monomers from simple carbon sources such as gluconate, fructose, acetate, glycerol, and lactate. The starting material of de novo fatty acids are acetyl-CoA, however, the intermediates (R)-3-hydroxyacyl-ACP is not recognised by the PHA synthase. Thus, PhaG (also known as 3-hydroxyacyl-ACP-CoA transferase) converts the intermediates into (R)-3-hydroxyacyl-CoA before it is further polymerised by PHA synthase (Sudesh and Doi, 2005). As for several others metabolic pathways, it can be manipulated to produce substrate for PHA biosynthesis. The intermediates such as 4-hydroxybutyryl-CoA from TCA cycle can produce 4HB monomers. It can be done by providing external precursors, such as 4-hydroxybutyric acid, 1,4-butanediol, and γ-butyrolactone, to certain microorganisms or the recombinants to produce the monomer (Sudesh and Doi, 2005; Steinbüchel and Lütke-Eversloh, 2003).">
            <a:extLst>
              <a:ext uri="{FF2B5EF4-FFF2-40B4-BE49-F238E27FC236}">
                <a16:creationId xmlns:a16="http://schemas.microsoft.com/office/drawing/2014/main" id="{CDCD3098-9708-8244-5AA1-47D620824855}"/>
              </a:ext>
            </a:extLst>
          </p:cNvPr>
          <p:cNvGrpSpPr/>
          <p:nvPr/>
        </p:nvGrpSpPr>
        <p:grpSpPr>
          <a:xfrm>
            <a:off x="842211" y="1155032"/>
            <a:ext cx="7808494" cy="5465672"/>
            <a:chOff x="-1" y="0"/>
            <a:chExt cx="7255976" cy="8111935"/>
          </a:xfrm>
        </p:grpSpPr>
        <p:sp>
          <p:nvSpPr>
            <p:cNvPr id="5" name="Text Box 2">
              <a:extLst>
                <a:ext uri="{FF2B5EF4-FFF2-40B4-BE49-F238E27FC236}">
                  <a16:creationId xmlns:a16="http://schemas.microsoft.com/office/drawing/2014/main" id="{78E54B0C-60CD-DCE6-E12F-FC83D78AA536}"/>
                </a:ext>
              </a:extLst>
            </p:cNvPr>
            <p:cNvSpPr txBox="1">
              <a:spLocks noChangeArrowheads="1"/>
            </p:cNvSpPr>
            <p:nvPr/>
          </p:nvSpPr>
          <p:spPr bwMode="auto">
            <a:xfrm>
              <a:off x="5098695" y="0"/>
              <a:ext cx="994410" cy="387350"/>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Pathway  </a:t>
              </a:r>
              <a:r>
                <a:rPr lang="en-US" sz="1200" b="1" kern="0">
                  <a:solidFill>
                    <a:sysClr val="windowText" lastClr="000000"/>
                  </a:solidFill>
                  <a:latin typeface="Sakkal Majalla" panose="02000000000000000000" pitchFamily="2" charset="-78"/>
                  <a:ea typeface="Calibri" panose="020F0502020204030204" pitchFamily="34" charset="0"/>
                  <a:cs typeface="Times New Roman" panose="02020603050405020304" pitchFamily="18" charset="0"/>
                </a:rPr>
                <a:t> II</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nvGrpSpPr>
            <p:cNvPr id="6" name="Group 5">
              <a:extLst>
                <a:ext uri="{FF2B5EF4-FFF2-40B4-BE49-F238E27FC236}">
                  <a16:creationId xmlns:a16="http://schemas.microsoft.com/office/drawing/2014/main" id="{91666EBB-7CBE-3C9F-24D9-A83FE8825CE6}"/>
                </a:ext>
              </a:extLst>
            </p:cNvPr>
            <p:cNvGrpSpPr/>
            <p:nvPr/>
          </p:nvGrpSpPr>
          <p:grpSpPr>
            <a:xfrm>
              <a:off x="-1" y="109728"/>
              <a:ext cx="7255976" cy="8002207"/>
              <a:chOff x="-1" y="0"/>
              <a:chExt cx="7255976" cy="8002207"/>
            </a:xfrm>
          </p:grpSpPr>
          <p:grpSp>
            <p:nvGrpSpPr>
              <p:cNvPr id="7" name="Group 6">
                <a:extLst>
                  <a:ext uri="{FF2B5EF4-FFF2-40B4-BE49-F238E27FC236}">
                    <a16:creationId xmlns:a16="http://schemas.microsoft.com/office/drawing/2014/main" id="{7D73DD3A-9FE8-19F2-9201-5A08969937D8}"/>
                  </a:ext>
                </a:extLst>
              </p:cNvPr>
              <p:cNvGrpSpPr/>
              <p:nvPr/>
            </p:nvGrpSpPr>
            <p:grpSpPr>
              <a:xfrm>
                <a:off x="-1" y="0"/>
                <a:ext cx="7255976" cy="8002207"/>
                <a:chOff x="0" y="0"/>
                <a:chExt cx="7256247" cy="8002574"/>
              </a:xfrm>
            </p:grpSpPr>
            <p:sp>
              <p:nvSpPr>
                <p:cNvPr id="37" name="Text Box 9">
                  <a:extLst>
                    <a:ext uri="{FF2B5EF4-FFF2-40B4-BE49-F238E27FC236}">
                      <a16:creationId xmlns:a16="http://schemas.microsoft.com/office/drawing/2014/main" id="{43249733-93C6-41F0-4D9A-A9A8672810BB}"/>
                    </a:ext>
                  </a:extLst>
                </p:cNvPr>
                <p:cNvSpPr txBox="1">
                  <a:spLocks noChangeArrowheads="1"/>
                </p:cNvSpPr>
                <p:nvPr/>
              </p:nvSpPr>
              <p:spPr bwMode="auto">
                <a:xfrm>
                  <a:off x="2603860" y="2896349"/>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PhaC</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8" name="Text Box 2">
                  <a:extLst>
                    <a:ext uri="{FF2B5EF4-FFF2-40B4-BE49-F238E27FC236}">
                      <a16:creationId xmlns:a16="http://schemas.microsoft.com/office/drawing/2014/main" id="{90002684-167E-D860-D9F1-F494596A1407}"/>
                    </a:ext>
                  </a:extLst>
                </p:cNvPr>
                <p:cNvSpPr txBox="1">
                  <a:spLocks noChangeArrowheads="1"/>
                </p:cNvSpPr>
                <p:nvPr/>
              </p:nvSpPr>
              <p:spPr bwMode="auto">
                <a:xfrm>
                  <a:off x="4454957" y="343558"/>
                  <a:ext cx="2479125" cy="709574"/>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Fatty acid degradation </a:t>
                  </a:r>
                  <a:endParaRPr lang="en-US" sz="825"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a:p>
                  <a:pPr algn="ctr" defTabSz="685800">
                    <a:lnSpc>
                      <a:spcPct val="115000"/>
                    </a:lnSpc>
                    <a:spcAft>
                      <a:spcPts val="750"/>
                    </a:spcAft>
                  </a:pPr>
                  <a:r>
                    <a:rPr lang="en-US" sz="9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t>
                  </a:r>
                  <a:r>
                    <a:rPr lang="en-US" sz="900" b="1" kern="0" dirty="0">
                      <a:solidFill>
                        <a:sysClr val="windowText" lastClr="000000"/>
                      </a:solidFill>
                      <a:latin typeface="Times New Roman" panose="02020603050405020304" pitchFamily="18" charset="0"/>
                      <a:ea typeface="Calibri" panose="020F0502020204030204" pitchFamily="34" charset="0"/>
                      <a:cs typeface="Times New Roman" panose="02020603050405020304" pitchFamily="18" charset="0"/>
                    </a:rPr>
                    <a:t>β</a:t>
                  </a:r>
                  <a:r>
                    <a:rPr lang="en-US" sz="9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-Oxidation)</a:t>
                  </a:r>
                  <a:endParaRPr lang="en-US" sz="825"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9" name="Text Box 2">
                  <a:extLst>
                    <a:ext uri="{FF2B5EF4-FFF2-40B4-BE49-F238E27FC236}">
                      <a16:creationId xmlns:a16="http://schemas.microsoft.com/office/drawing/2014/main" id="{24956D67-77F0-97B1-FAB8-EF7E0B12BEE4}"/>
                    </a:ext>
                  </a:extLst>
                </p:cNvPr>
                <p:cNvSpPr txBox="1">
                  <a:spLocks noChangeArrowheads="1"/>
                </p:cNvSpPr>
                <p:nvPr/>
              </p:nvSpPr>
              <p:spPr bwMode="auto">
                <a:xfrm>
                  <a:off x="4454957" y="951506"/>
                  <a:ext cx="2289175" cy="30670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Carbon source (Fatty acids)</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0" name="Text Box 2">
                  <a:extLst>
                    <a:ext uri="{FF2B5EF4-FFF2-40B4-BE49-F238E27FC236}">
                      <a16:creationId xmlns:a16="http://schemas.microsoft.com/office/drawing/2014/main" id="{BF756AC8-0E36-5B91-0C98-4E4E6E6D5D39}"/>
                    </a:ext>
                  </a:extLst>
                </p:cNvPr>
                <p:cNvSpPr txBox="1">
                  <a:spLocks noChangeArrowheads="1"/>
                </p:cNvSpPr>
                <p:nvPr/>
              </p:nvSpPr>
              <p:spPr bwMode="auto">
                <a:xfrm>
                  <a:off x="5003597" y="1375258"/>
                  <a:ext cx="1191895" cy="32829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Acyl-CoA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 Box 2">
                  <a:extLst>
                    <a:ext uri="{FF2B5EF4-FFF2-40B4-BE49-F238E27FC236}">
                      <a16:creationId xmlns:a16="http://schemas.microsoft.com/office/drawing/2014/main" id="{47DEC055-0F62-622E-BBA6-29DA4FFA18D3}"/>
                    </a:ext>
                  </a:extLst>
                </p:cNvPr>
                <p:cNvSpPr txBox="1">
                  <a:spLocks noChangeArrowheads="1"/>
                </p:cNvSpPr>
                <p:nvPr/>
              </p:nvSpPr>
              <p:spPr bwMode="auto">
                <a:xfrm>
                  <a:off x="6093562" y="1777594"/>
                  <a:ext cx="1162685" cy="30670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Enoyl-CoA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 Box 2" descr="Figure shows the pathway of PHA synthesis. The metabolic pathways are important determination to the type of PHA synthesized by microorganisms (Sudesh and Doi, 2005). PHA can be produced by utilizing variety of carbon sources such as sugars (Lutke-Eversloh et al., 2002; Brigham et al., 2012), plant oils (Sudesh et al., 2011a; Riedel et al., 2012), animal fats (Taniguchi et al., 2003), fatty acids (Brigham et al., 2010), and glycerol (Riedel et al., 2014; Cavalheiro et al., 2012; Cavalheiro et al., 2009). When the carbon source is sugars, Pathway I is activated. Pathway I involves 3 main enzymes for the production of PHA, such as PhaA (β-ketothiolase), PhaB (NADPH Reductase), and PhaC (PHA Synthase) (Doi, 1990; Anderson and Dawes, 1990). &#10;Pathway II is activated when long chain fatty acid or plant oils are fed to the microorganism as carbon source. Pathway II, which is also known as β-oxidation, channels the pathway intermediates into PHA biosynthesis (Sudesh and Doi, 2005). When the oil is fed to the culture, the lipases of microorganisms degrade the oil into glycerol and free fatty acids. This free fatty acid is then activated by thiokinase and CoA-transferase to produce acyl-CoA. The acyl-CoA is later used in catabolism process via β-oxidation through four enzymatic reactions. In four enzymatic reactions, the acyl-CoA is oxidised to enoyl-CoA by the assistance of acyl-CoA dehydrogenase enzyme. Then the intermediate is converted to (S)-3-hydroxyacyl-CoA by the reaction of enoyl-CoA hydratase. The (S)-3-hydroxyacyl-CoA that was oxidised by 3-hydroxyacyl-CoA dehydrogenase to form 3-ketoacyl-CoA. This compound is cleaved by 3-ketoacyl-CoA thiolase to a molecule of acetyl-CoA comprising two carbon atoms and a molecule of acyl-CoA, in which it lacks of 2 carbon atoms as compared to the initial acyl-CoA. The acetyl-CoA is transferred to TCA cycle, PHA pathway, or other related pathways. Last, the acyl-CoA continues to be channeled into β-oxidation pathway in order to produce more acetyl-CoA.  &#10;MCL-PHA and co-polymer can be produced via β-oxidation pathway but not in a complete manner. The 3-ketoacyl-CoA and enoyl-CoA is converted to (R)-3-hydroxyacyl-CoA with the assistance of 3-ketoacyl-CoA reductase and (R)-specific enoyl-CoA hydratase, respectively. Then, the PhaC polymerises the compounds into PHA and form co-polymer. Production of co-polymer such as P(3HB-co-3HV) from propionic acid or valeric acid begin from the formation of 3-hydroxyvaleryl-CoA followed by polymerisation. Other MCL polymer such P(3HB-co-3HHx) can be obtained from the intermediates of β-oxidation pathway with the assistance of (R)-specific enoyl-CoA hydratase. However, MCL-PHA is also produced from Pathway III via de novo fatty acids. The β-oxidation pathway and the de novo fatty acids produce similar chemistries of the polymer but are regulated by different enzymes (Steinbüchel and Lütke-Eversloh, 2003; Riedel et al., 2011).&#10;Pathway III has the ability to produce variety of monomers from simple carbon sources such as gluconate, fructose, acetate, glycerol, and lactate. The starting material of de novo fatty acids are acetyl-CoA, however, the intermediates (R)-3-hydroxyacyl-ACP is not recognised by the PHA synthase. Thus, PhaG (also known as 3-hydroxyacyl-ACP-CoA transferase) converts the intermediates into (R)-3-hydroxyacyl-CoA before it is further polymerised by PHA synthase (Sudesh and Doi, 2005). As for several others metabolic pathways, it can be manipulated to produce substrate for PHA biosynthesis. The intermediates such as 4-hydroxybutyryl-CoA from TCA cycle can produce 4HB monomers. It can be done by providing external precursors, such as 4-hydroxybutyric acid, 1,4-butanediol, and γ-butyrolactone, to certain microorganisms or the recombinants to produce the monomer (Sudesh and Doi, 2005; Steinbüchel and Lütke-Eversloh, 2003).&#10;">
                  <a:extLst>
                    <a:ext uri="{FF2B5EF4-FFF2-40B4-BE49-F238E27FC236}">
                      <a16:creationId xmlns:a16="http://schemas.microsoft.com/office/drawing/2014/main" id="{C49E4DBD-EB98-8282-180C-B7481F54D8A1}"/>
                    </a:ext>
                  </a:extLst>
                </p:cNvPr>
                <p:cNvSpPr txBox="1">
                  <a:spLocks noChangeArrowheads="1"/>
                </p:cNvSpPr>
                <p:nvPr/>
              </p:nvSpPr>
              <p:spPr bwMode="auto">
                <a:xfrm>
                  <a:off x="4476903" y="2289660"/>
                  <a:ext cx="2055495" cy="30670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(S)-3-Hydroxyacyl-CoA</a:t>
                  </a:r>
                  <a:endParaRPr lang="en-US" sz="825"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3" name="Text Box 2">
                  <a:extLst>
                    <a:ext uri="{FF2B5EF4-FFF2-40B4-BE49-F238E27FC236}">
                      <a16:creationId xmlns:a16="http://schemas.microsoft.com/office/drawing/2014/main" id="{79081F0C-466D-8453-4ECE-C7EE00488274}"/>
                    </a:ext>
                  </a:extLst>
                </p:cNvPr>
                <p:cNvSpPr txBox="1">
                  <a:spLocks noChangeArrowheads="1"/>
                </p:cNvSpPr>
                <p:nvPr/>
              </p:nvSpPr>
              <p:spPr bwMode="auto">
                <a:xfrm>
                  <a:off x="3452775" y="1703558"/>
                  <a:ext cx="2055495" cy="30670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3-Ketoacyl-CoA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 Box 17">
                  <a:extLst>
                    <a:ext uri="{FF2B5EF4-FFF2-40B4-BE49-F238E27FC236}">
                      <a16:creationId xmlns:a16="http://schemas.microsoft.com/office/drawing/2014/main" id="{0B465765-3CB6-91A0-A376-7062E1D96765}"/>
                    </a:ext>
                  </a:extLst>
                </p:cNvPr>
                <p:cNvSpPr txBox="1">
                  <a:spLocks noChangeArrowheads="1"/>
                </p:cNvSpPr>
                <p:nvPr/>
              </p:nvSpPr>
              <p:spPr bwMode="auto">
                <a:xfrm>
                  <a:off x="994815" y="4052823"/>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PhaC</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5" name="Text Box 22">
                  <a:extLst>
                    <a:ext uri="{FF2B5EF4-FFF2-40B4-BE49-F238E27FC236}">
                      <a16:creationId xmlns:a16="http://schemas.microsoft.com/office/drawing/2014/main" id="{9467DD24-5AC9-CAD3-65C3-F86DB537BB7C}"/>
                    </a:ext>
                  </a:extLst>
                </p:cNvPr>
                <p:cNvSpPr txBox="1">
                  <a:spLocks noChangeArrowheads="1"/>
                </p:cNvSpPr>
                <p:nvPr/>
              </p:nvSpPr>
              <p:spPr bwMode="auto">
                <a:xfrm>
                  <a:off x="5289502" y="3401196"/>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FabD</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nvGrpSpPr>
                <p:cNvPr id="46" name="Group 45">
                  <a:extLst>
                    <a:ext uri="{FF2B5EF4-FFF2-40B4-BE49-F238E27FC236}">
                      <a16:creationId xmlns:a16="http://schemas.microsoft.com/office/drawing/2014/main" id="{366E0855-5636-5E4D-AB1E-9C56EDEF3985}"/>
                    </a:ext>
                  </a:extLst>
                </p:cNvPr>
                <p:cNvGrpSpPr/>
                <p:nvPr/>
              </p:nvGrpSpPr>
              <p:grpSpPr>
                <a:xfrm>
                  <a:off x="0" y="0"/>
                  <a:ext cx="2742642" cy="3642513"/>
                  <a:chOff x="0" y="0"/>
                  <a:chExt cx="2742642" cy="3642513"/>
                </a:xfrm>
              </p:grpSpPr>
              <p:grpSp>
                <p:nvGrpSpPr>
                  <p:cNvPr id="67" name="Group 66">
                    <a:extLst>
                      <a:ext uri="{FF2B5EF4-FFF2-40B4-BE49-F238E27FC236}">
                        <a16:creationId xmlns:a16="http://schemas.microsoft.com/office/drawing/2014/main" id="{2FD92BA7-47BA-9600-0BB8-987B4F01971A}"/>
                      </a:ext>
                    </a:extLst>
                  </p:cNvPr>
                  <p:cNvGrpSpPr/>
                  <p:nvPr/>
                </p:nvGrpSpPr>
                <p:grpSpPr>
                  <a:xfrm>
                    <a:off x="980237" y="0"/>
                    <a:ext cx="1111885" cy="1586814"/>
                    <a:chOff x="0" y="0"/>
                    <a:chExt cx="1111885" cy="1586814"/>
                  </a:xfrm>
                </p:grpSpPr>
                <p:sp>
                  <p:nvSpPr>
                    <p:cNvPr id="76" name="Text Box 2">
                      <a:extLst>
                        <a:ext uri="{FF2B5EF4-FFF2-40B4-BE49-F238E27FC236}">
                          <a16:creationId xmlns:a16="http://schemas.microsoft.com/office/drawing/2014/main" id="{4ECAAFB5-6AB0-A268-C937-0E2383B3B536}"/>
                        </a:ext>
                      </a:extLst>
                    </p:cNvPr>
                    <p:cNvSpPr txBox="1">
                      <a:spLocks noChangeArrowheads="1"/>
                    </p:cNvSpPr>
                    <p:nvPr/>
                  </p:nvSpPr>
                  <p:spPr bwMode="auto">
                    <a:xfrm>
                      <a:off x="80467" y="0"/>
                      <a:ext cx="921385" cy="335915"/>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Pathway  </a:t>
                      </a:r>
                      <a:r>
                        <a:rPr lang="en-US" sz="1200" b="1" kern="0">
                          <a:solidFill>
                            <a:sysClr val="windowText" lastClr="000000"/>
                          </a:solidFill>
                          <a:latin typeface="Sakkal Majalla" panose="02000000000000000000" pitchFamily="2" charset="-78"/>
                          <a:ea typeface="Calibri" panose="020F0502020204030204" pitchFamily="34" charset="0"/>
                          <a:cs typeface="Times New Roman" panose="02020603050405020304" pitchFamily="18" charset="0"/>
                        </a:rPr>
                        <a:t> I</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7" name="Text Box 2">
                      <a:extLst>
                        <a:ext uri="{FF2B5EF4-FFF2-40B4-BE49-F238E27FC236}">
                          <a16:creationId xmlns:a16="http://schemas.microsoft.com/office/drawing/2014/main" id="{E040B9FA-3985-9D25-D26C-C4BA2A2BF819}"/>
                        </a:ext>
                      </a:extLst>
                    </p:cNvPr>
                    <p:cNvSpPr txBox="1">
                      <a:spLocks noChangeArrowheads="1"/>
                    </p:cNvSpPr>
                    <p:nvPr/>
                  </p:nvSpPr>
                  <p:spPr bwMode="auto">
                    <a:xfrm>
                      <a:off x="0" y="541325"/>
                      <a:ext cx="1111885" cy="51181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Carbon source (Sugars)</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8" name="Text Box 2">
                      <a:extLst>
                        <a:ext uri="{FF2B5EF4-FFF2-40B4-BE49-F238E27FC236}">
                          <a16:creationId xmlns:a16="http://schemas.microsoft.com/office/drawing/2014/main" id="{A784BE47-D37A-5C80-30CA-A5D3B21C392B}"/>
                        </a:ext>
                      </a:extLst>
                    </p:cNvPr>
                    <p:cNvSpPr txBox="1">
                      <a:spLocks noChangeArrowheads="1"/>
                    </p:cNvSpPr>
                    <p:nvPr/>
                  </p:nvSpPr>
                  <p:spPr bwMode="auto">
                    <a:xfrm>
                      <a:off x="117043" y="1250899"/>
                      <a:ext cx="921385" cy="33591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Acetyl-CoA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sp>
                <p:nvSpPr>
                  <p:cNvPr id="68" name="Text Box 2">
                    <a:extLst>
                      <a:ext uri="{FF2B5EF4-FFF2-40B4-BE49-F238E27FC236}">
                        <a16:creationId xmlns:a16="http://schemas.microsoft.com/office/drawing/2014/main" id="{48F3713B-B061-CAA1-854D-93C10808B4FD}"/>
                      </a:ext>
                    </a:extLst>
                  </p:cNvPr>
                  <p:cNvSpPr txBox="1">
                    <a:spLocks noChangeArrowheads="1"/>
                  </p:cNvSpPr>
                  <p:nvPr/>
                </p:nvSpPr>
                <p:spPr bwMode="auto">
                  <a:xfrm>
                    <a:off x="0" y="1258215"/>
                    <a:ext cx="884555" cy="33591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TCA cycle</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9" name="Text Box 4">
                    <a:extLst>
                      <a:ext uri="{FF2B5EF4-FFF2-40B4-BE49-F238E27FC236}">
                        <a16:creationId xmlns:a16="http://schemas.microsoft.com/office/drawing/2014/main" id="{F68D19D4-1280-9318-1C32-473E821A510B}"/>
                      </a:ext>
                    </a:extLst>
                  </p:cNvPr>
                  <p:cNvSpPr txBox="1">
                    <a:spLocks noChangeArrowheads="1"/>
                  </p:cNvSpPr>
                  <p:nvPr/>
                </p:nvSpPr>
                <p:spPr bwMode="auto">
                  <a:xfrm>
                    <a:off x="885140" y="1821485"/>
                    <a:ext cx="136779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Acetoacetyl-CoA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0" name="Text Box 5">
                    <a:extLst>
                      <a:ext uri="{FF2B5EF4-FFF2-40B4-BE49-F238E27FC236}">
                        <a16:creationId xmlns:a16="http://schemas.microsoft.com/office/drawing/2014/main" id="{E535CCCD-6319-DE6B-920F-C1AA18320C1E}"/>
                      </a:ext>
                    </a:extLst>
                  </p:cNvPr>
                  <p:cNvSpPr txBox="1">
                    <a:spLocks noChangeArrowheads="1"/>
                  </p:cNvSpPr>
                  <p:nvPr/>
                </p:nvSpPr>
                <p:spPr bwMode="auto">
                  <a:xfrm>
                    <a:off x="592532" y="2370125"/>
                    <a:ext cx="2150110" cy="26987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t>
                    </a:r>
                    <a:r>
                      <a:rPr lang="en-US" sz="900" b="1" i="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R</a:t>
                    </a: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)-3- Hydroxybutyryl- CoA </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1" name="Text Box 6">
                    <a:extLst>
                      <a:ext uri="{FF2B5EF4-FFF2-40B4-BE49-F238E27FC236}">
                        <a16:creationId xmlns:a16="http://schemas.microsoft.com/office/drawing/2014/main" id="{71E26B9C-2B40-8F96-3167-7BC4F793BC2E}"/>
                      </a:ext>
                    </a:extLst>
                  </p:cNvPr>
                  <p:cNvSpPr txBox="1">
                    <a:spLocks noChangeArrowheads="1"/>
                  </p:cNvSpPr>
                  <p:nvPr/>
                </p:nvSpPr>
                <p:spPr bwMode="auto">
                  <a:xfrm>
                    <a:off x="1132984" y="2954410"/>
                    <a:ext cx="672795" cy="380583"/>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12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2" name="Text Box 7">
                    <a:extLst>
                      <a:ext uri="{FF2B5EF4-FFF2-40B4-BE49-F238E27FC236}">
                        <a16:creationId xmlns:a16="http://schemas.microsoft.com/office/drawing/2014/main" id="{0D5A8854-FEB4-3FE3-07D6-4026298FCD37}"/>
                      </a:ext>
                    </a:extLst>
                  </p:cNvPr>
                  <p:cNvSpPr txBox="1">
                    <a:spLocks noChangeArrowheads="1"/>
                  </p:cNvSpPr>
                  <p:nvPr/>
                </p:nvSpPr>
                <p:spPr bwMode="auto">
                  <a:xfrm>
                    <a:off x="1002804" y="1491715"/>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3" name="Text Box 8">
                    <a:extLst>
                      <a:ext uri="{FF2B5EF4-FFF2-40B4-BE49-F238E27FC236}">
                        <a16:creationId xmlns:a16="http://schemas.microsoft.com/office/drawing/2014/main" id="{726E30DC-C0C0-A92A-3FC1-9E9792239A31}"/>
                      </a:ext>
                    </a:extLst>
                  </p:cNvPr>
                  <p:cNvSpPr txBox="1">
                    <a:spLocks noChangeArrowheads="1"/>
                  </p:cNvSpPr>
                  <p:nvPr/>
                </p:nvSpPr>
                <p:spPr bwMode="auto">
                  <a:xfrm>
                    <a:off x="1002805" y="2077517"/>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dirty="0" err="1">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PhaB</a:t>
                    </a:r>
                    <a:endParaRPr lang="en-US" sz="825"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4" name="Text Box 18">
                    <a:extLst>
                      <a:ext uri="{FF2B5EF4-FFF2-40B4-BE49-F238E27FC236}">
                        <a16:creationId xmlns:a16="http://schemas.microsoft.com/office/drawing/2014/main" id="{A5FF5A2B-6C89-7E31-A334-5E866C945C04}"/>
                      </a:ext>
                    </a:extLst>
                  </p:cNvPr>
                  <p:cNvSpPr txBox="1">
                    <a:spLocks noChangeArrowheads="1"/>
                  </p:cNvSpPr>
                  <p:nvPr/>
                </p:nvSpPr>
                <p:spPr bwMode="auto">
                  <a:xfrm>
                    <a:off x="988210" y="2640957"/>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PhaC</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5" name="Text Box 23">
                    <a:extLst>
                      <a:ext uri="{FF2B5EF4-FFF2-40B4-BE49-F238E27FC236}">
                        <a16:creationId xmlns:a16="http://schemas.microsoft.com/office/drawing/2014/main" id="{855A4589-6BB3-F7EC-2A92-9FC1E6200967}"/>
                      </a:ext>
                    </a:extLst>
                  </p:cNvPr>
                  <p:cNvSpPr txBox="1">
                    <a:spLocks noChangeArrowheads="1"/>
                  </p:cNvSpPr>
                  <p:nvPr/>
                </p:nvSpPr>
                <p:spPr bwMode="auto">
                  <a:xfrm>
                    <a:off x="958284" y="3379623"/>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PhaC</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sp>
              <p:nvSpPr>
                <p:cNvPr id="47" name="Text Box 2">
                  <a:extLst>
                    <a:ext uri="{FF2B5EF4-FFF2-40B4-BE49-F238E27FC236}">
                      <a16:creationId xmlns:a16="http://schemas.microsoft.com/office/drawing/2014/main" id="{D000B5A2-D01F-8C01-42A6-BD6FE468FE07}"/>
                    </a:ext>
                  </a:extLst>
                </p:cNvPr>
                <p:cNvSpPr txBox="1">
                  <a:spLocks noChangeArrowheads="1"/>
                </p:cNvSpPr>
                <p:nvPr/>
              </p:nvSpPr>
              <p:spPr bwMode="auto">
                <a:xfrm>
                  <a:off x="5244344" y="6449920"/>
                  <a:ext cx="994410" cy="387350"/>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Pathway  </a:t>
                  </a:r>
                  <a:r>
                    <a:rPr lang="en-US" sz="1200" b="1" kern="0">
                      <a:solidFill>
                        <a:sysClr val="windowText" lastClr="000000"/>
                      </a:solidFill>
                      <a:latin typeface="Sakkal Majalla" panose="02000000000000000000" pitchFamily="2" charset="-78"/>
                      <a:ea typeface="Calibri" panose="020F0502020204030204" pitchFamily="34" charset="0"/>
                      <a:cs typeface="Times New Roman" panose="02020603050405020304" pitchFamily="18" charset="0"/>
                    </a:rPr>
                    <a:t> III</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8" name="Text Box 2">
                  <a:extLst>
                    <a:ext uri="{FF2B5EF4-FFF2-40B4-BE49-F238E27FC236}">
                      <a16:creationId xmlns:a16="http://schemas.microsoft.com/office/drawing/2014/main" id="{DB98B294-054A-FFCB-CA59-6C9DE813B0FF}"/>
                    </a:ext>
                  </a:extLst>
                </p:cNvPr>
                <p:cNvSpPr txBox="1">
                  <a:spLocks noChangeArrowheads="1"/>
                </p:cNvSpPr>
                <p:nvPr/>
              </p:nvSpPr>
              <p:spPr bwMode="auto">
                <a:xfrm>
                  <a:off x="4622610" y="6927445"/>
                  <a:ext cx="2289175"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Fatty acid biosynthesis</a:t>
                  </a:r>
                  <a:endParaRPr lang="en-US" sz="825"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9" name="Text Box 2">
                  <a:extLst>
                    <a:ext uri="{FF2B5EF4-FFF2-40B4-BE49-F238E27FC236}">
                      <a16:creationId xmlns:a16="http://schemas.microsoft.com/office/drawing/2014/main" id="{6A67529D-F2E8-B8C2-F2D4-641886A35E2E}"/>
                    </a:ext>
                  </a:extLst>
                </p:cNvPr>
                <p:cNvSpPr txBox="1">
                  <a:spLocks noChangeArrowheads="1"/>
                </p:cNvSpPr>
                <p:nvPr/>
              </p:nvSpPr>
              <p:spPr bwMode="auto">
                <a:xfrm>
                  <a:off x="884553" y="4864303"/>
                  <a:ext cx="1294130" cy="51181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Related carbon sources</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0" name="Text Box 30">
                  <a:extLst>
                    <a:ext uri="{FF2B5EF4-FFF2-40B4-BE49-F238E27FC236}">
                      <a16:creationId xmlns:a16="http://schemas.microsoft.com/office/drawing/2014/main" id="{CDB567EA-43F3-52C8-3795-D8D3DF77EA72}"/>
                    </a:ext>
                  </a:extLst>
                </p:cNvPr>
                <p:cNvSpPr txBox="1">
                  <a:spLocks noChangeArrowheads="1"/>
                </p:cNvSpPr>
                <p:nvPr/>
              </p:nvSpPr>
              <p:spPr bwMode="auto">
                <a:xfrm>
                  <a:off x="885140" y="4315722"/>
                  <a:ext cx="136779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Other pathways</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1" name="Text Box 31">
                  <a:extLst>
                    <a:ext uri="{FF2B5EF4-FFF2-40B4-BE49-F238E27FC236}">
                      <a16:creationId xmlns:a16="http://schemas.microsoft.com/office/drawing/2014/main" id="{7C313CFB-C580-6A1F-D0DA-79C672C30C19}"/>
                    </a:ext>
                  </a:extLst>
                </p:cNvPr>
                <p:cNvSpPr txBox="1">
                  <a:spLocks noChangeArrowheads="1"/>
                </p:cNvSpPr>
                <p:nvPr/>
              </p:nvSpPr>
              <p:spPr bwMode="auto">
                <a:xfrm>
                  <a:off x="526489" y="3657934"/>
                  <a:ext cx="2216150" cy="42418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4-, 5-, 6-Hydroxyalkacyl-CoAs</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nvGrpSpPr>
                <p:cNvPr id="52" name="Group 51">
                  <a:extLst>
                    <a:ext uri="{FF2B5EF4-FFF2-40B4-BE49-F238E27FC236}">
                      <a16:creationId xmlns:a16="http://schemas.microsoft.com/office/drawing/2014/main" id="{00370F15-74B1-BBFF-9FA7-982D00A36A9B}"/>
                    </a:ext>
                  </a:extLst>
                </p:cNvPr>
                <p:cNvGrpSpPr/>
                <p:nvPr/>
              </p:nvGrpSpPr>
              <p:grpSpPr>
                <a:xfrm>
                  <a:off x="3671925" y="3035808"/>
                  <a:ext cx="3365098" cy="4966766"/>
                  <a:chOff x="343509" y="0"/>
                  <a:chExt cx="3365098" cy="4966766"/>
                </a:xfrm>
              </p:grpSpPr>
              <p:sp>
                <p:nvSpPr>
                  <p:cNvPr id="57" name="Text Box 2">
                    <a:extLst>
                      <a:ext uri="{FF2B5EF4-FFF2-40B4-BE49-F238E27FC236}">
                        <a16:creationId xmlns:a16="http://schemas.microsoft.com/office/drawing/2014/main" id="{C63BCD2C-078C-7EBE-5F71-3AEA69C5A6A1}"/>
                      </a:ext>
                    </a:extLst>
                  </p:cNvPr>
                  <p:cNvSpPr txBox="1">
                    <a:spLocks noChangeArrowheads="1"/>
                  </p:cNvSpPr>
                  <p:nvPr/>
                </p:nvSpPr>
                <p:spPr bwMode="auto">
                  <a:xfrm>
                    <a:off x="416966" y="4454956"/>
                    <a:ext cx="1111885" cy="51181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Carbon source (Sugars)</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C2F07A37-0633-BB89-7C3B-B5A1032877BB}"/>
                      </a:ext>
                    </a:extLst>
                  </p:cNvPr>
                  <p:cNvGrpSpPr/>
                  <p:nvPr/>
                </p:nvGrpSpPr>
                <p:grpSpPr>
                  <a:xfrm>
                    <a:off x="343509" y="0"/>
                    <a:ext cx="3365098" cy="4154449"/>
                    <a:chOff x="343509" y="0"/>
                    <a:chExt cx="3365098" cy="4154449"/>
                  </a:xfrm>
                </p:grpSpPr>
                <p:sp>
                  <p:nvSpPr>
                    <p:cNvPr id="59" name="Text Box 2">
                      <a:extLst>
                        <a:ext uri="{FF2B5EF4-FFF2-40B4-BE49-F238E27FC236}">
                          <a16:creationId xmlns:a16="http://schemas.microsoft.com/office/drawing/2014/main" id="{5F0A510F-2DDB-CC30-D808-84F703905DD2}"/>
                        </a:ext>
                      </a:extLst>
                    </p:cNvPr>
                    <p:cNvSpPr txBox="1">
                      <a:spLocks noChangeArrowheads="1"/>
                    </p:cNvSpPr>
                    <p:nvPr/>
                  </p:nvSpPr>
                  <p:spPr bwMode="auto">
                    <a:xfrm>
                      <a:off x="885139" y="0"/>
                      <a:ext cx="2055495" cy="30670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t>
                      </a:r>
                      <a:r>
                        <a:rPr lang="en-US" sz="900" b="1" i="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R</a:t>
                      </a: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)-3-Hydroxyacyl-CoA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0" name="Text Box 2">
                      <a:extLst>
                        <a:ext uri="{FF2B5EF4-FFF2-40B4-BE49-F238E27FC236}">
                          <a16:creationId xmlns:a16="http://schemas.microsoft.com/office/drawing/2014/main" id="{EDB4652B-F05C-4DE0-EBED-A95DA35F6C57}"/>
                        </a:ext>
                      </a:extLst>
                    </p:cNvPr>
                    <p:cNvSpPr txBox="1">
                      <a:spLocks noChangeArrowheads="1"/>
                    </p:cNvSpPr>
                    <p:nvPr/>
                  </p:nvSpPr>
                  <p:spPr bwMode="auto">
                    <a:xfrm>
                      <a:off x="885139" y="884421"/>
                      <a:ext cx="2055495" cy="30670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algn="ct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t>
                      </a:r>
                      <a:r>
                        <a:rPr lang="en-US" sz="900" b="1" i="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R</a:t>
                      </a: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)-3-Hydroxyacyl-ACP</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1" name="Text Box 32">
                      <a:extLst>
                        <a:ext uri="{FF2B5EF4-FFF2-40B4-BE49-F238E27FC236}">
                          <a16:creationId xmlns:a16="http://schemas.microsoft.com/office/drawing/2014/main" id="{E8427428-416C-317F-66AE-A1F4AAE85606}"/>
                        </a:ext>
                      </a:extLst>
                    </p:cNvPr>
                    <p:cNvSpPr txBox="1">
                      <a:spLocks noChangeArrowheads="1"/>
                    </p:cNvSpPr>
                    <p:nvPr/>
                  </p:nvSpPr>
                  <p:spPr bwMode="auto">
                    <a:xfrm>
                      <a:off x="497433" y="3818534"/>
                      <a:ext cx="921385" cy="335915"/>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Acetyl-CoA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2" name="Text Box 33">
                      <a:extLst>
                        <a:ext uri="{FF2B5EF4-FFF2-40B4-BE49-F238E27FC236}">
                          <a16:creationId xmlns:a16="http://schemas.microsoft.com/office/drawing/2014/main" id="{8BFB5598-6F08-4A79-5DB3-24DEEB6AE0E4}"/>
                        </a:ext>
                      </a:extLst>
                    </p:cNvPr>
                    <p:cNvSpPr txBox="1">
                      <a:spLocks noChangeArrowheads="1"/>
                    </p:cNvSpPr>
                    <p:nvPr/>
                  </p:nvSpPr>
                  <p:spPr bwMode="auto">
                    <a:xfrm>
                      <a:off x="482642" y="3196742"/>
                      <a:ext cx="1141095" cy="36576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Malonyl-CoA</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3" name="Text Box 34">
                      <a:extLst>
                        <a:ext uri="{FF2B5EF4-FFF2-40B4-BE49-F238E27FC236}">
                          <a16:creationId xmlns:a16="http://schemas.microsoft.com/office/drawing/2014/main" id="{B55839AA-C648-88B8-04A6-D8B9707964F9}"/>
                        </a:ext>
                      </a:extLst>
                    </p:cNvPr>
                    <p:cNvSpPr txBox="1">
                      <a:spLocks noChangeArrowheads="1"/>
                    </p:cNvSpPr>
                    <p:nvPr/>
                  </p:nvSpPr>
                  <p:spPr bwMode="auto">
                    <a:xfrm>
                      <a:off x="461061" y="2647854"/>
                      <a:ext cx="1214120" cy="36576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Malonyl-ACP</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4" name="Text Box 35">
                      <a:extLst>
                        <a:ext uri="{FF2B5EF4-FFF2-40B4-BE49-F238E27FC236}">
                          <a16:creationId xmlns:a16="http://schemas.microsoft.com/office/drawing/2014/main" id="{AE2E1CD1-9A8F-B3AD-9591-B45E5CE2FA09}"/>
                        </a:ext>
                      </a:extLst>
                    </p:cNvPr>
                    <p:cNvSpPr txBox="1">
                      <a:spLocks noChangeArrowheads="1"/>
                    </p:cNvSpPr>
                    <p:nvPr/>
                  </p:nvSpPr>
                  <p:spPr bwMode="auto">
                    <a:xfrm>
                      <a:off x="343509" y="1462730"/>
                      <a:ext cx="1214120" cy="36576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3-Ketoacyl-ACP</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5" name="Text Box 36">
                      <a:extLst>
                        <a:ext uri="{FF2B5EF4-FFF2-40B4-BE49-F238E27FC236}">
                          <a16:creationId xmlns:a16="http://schemas.microsoft.com/office/drawing/2014/main" id="{D118D7A4-8E07-A456-4A22-5058A5A2D15B}"/>
                        </a:ext>
                      </a:extLst>
                    </p:cNvPr>
                    <p:cNvSpPr txBox="1">
                      <a:spLocks noChangeArrowheads="1"/>
                    </p:cNvSpPr>
                    <p:nvPr/>
                  </p:nvSpPr>
                  <p:spPr bwMode="auto">
                    <a:xfrm>
                      <a:off x="1652956" y="1974542"/>
                      <a:ext cx="1214120" cy="36576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Acyl-ACP</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6" name="Text Box 37">
                      <a:extLst>
                        <a:ext uri="{FF2B5EF4-FFF2-40B4-BE49-F238E27FC236}">
                          <a16:creationId xmlns:a16="http://schemas.microsoft.com/office/drawing/2014/main" id="{4F347A7E-3D28-3A0C-50F2-5DC0D8B6681D}"/>
                        </a:ext>
                      </a:extLst>
                    </p:cNvPr>
                    <p:cNvSpPr txBox="1">
                      <a:spLocks noChangeArrowheads="1"/>
                    </p:cNvSpPr>
                    <p:nvPr/>
                  </p:nvSpPr>
                  <p:spPr bwMode="auto">
                    <a:xfrm>
                      <a:off x="2494487" y="1374957"/>
                      <a:ext cx="1214120" cy="36576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Enoyl-ACP</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53" name="Text Box 19">
                  <a:extLst>
                    <a:ext uri="{FF2B5EF4-FFF2-40B4-BE49-F238E27FC236}">
                      <a16:creationId xmlns:a16="http://schemas.microsoft.com/office/drawing/2014/main" id="{B5BB30BE-64AB-30CD-F6AD-662A0783D2F6}"/>
                    </a:ext>
                  </a:extLst>
                </p:cNvPr>
                <p:cNvSpPr txBox="1">
                  <a:spLocks noChangeArrowheads="1"/>
                </p:cNvSpPr>
                <p:nvPr/>
              </p:nvSpPr>
              <p:spPr bwMode="auto">
                <a:xfrm>
                  <a:off x="6532398" y="2421331"/>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PhaJ</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4" name="Text Box 20">
                  <a:extLst>
                    <a:ext uri="{FF2B5EF4-FFF2-40B4-BE49-F238E27FC236}">
                      <a16:creationId xmlns:a16="http://schemas.microsoft.com/office/drawing/2014/main" id="{D1DD2725-3A75-BBC3-FA63-057EBE4BA4CD}"/>
                    </a:ext>
                  </a:extLst>
                </p:cNvPr>
                <p:cNvSpPr txBox="1">
                  <a:spLocks noChangeArrowheads="1"/>
                </p:cNvSpPr>
                <p:nvPr/>
              </p:nvSpPr>
              <p:spPr bwMode="auto">
                <a:xfrm>
                  <a:off x="4023370" y="2340405"/>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FabG</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5" name="Text Box 21">
                  <a:extLst>
                    <a:ext uri="{FF2B5EF4-FFF2-40B4-BE49-F238E27FC236}">
                      <a16:creationId xmlns:a16="http://schemas.microsoft.com/office/drawing/2014/main" id="{6860B676-C345-AB0A-5A43-B69ABDEF7B12}"/>
                    </a:ext>
                  </a:extLst>
                </p:cNvPr>
                <p:cNvSpPr txBox="1">
                  <a:spLocks noChangeArrowheads="1"/>
                </p:cNvSpPr>
                <p:nvPr/>
              </p:nvSpPr>
              <p:spPr bwMode="auto">
                <a:xfrm>
                  <a:off x="4023368" y="2545689"/>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PhaB</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6" name="Text Box 41">
                  <a:extLst>
                    <a:ext uri="{FF2B5EF4-FFF2-40B4-BE49-F238E27FC236}">
                      <a16:creationId xmlns:a16="http://schemas.microsoft.com/office/drawing/2014/main" id="{3C19E6C0-D5E2-7B0F-44C6-04FC9E6F2428}"/>
                    </a:ext>
                  </a:extLst>
                </p:cNvPr>
                <p:cNvSpPr txBox="1">
                  <a:spLocks noChangeArrowheads="1"/>
                </p:cNvSpPr>
                <p:nvPr/>
              </p:nvSpPr>
              <p:spPr bwMode="auto">
                <a:xfrm>
                  <a:off x="5289502" y="3627026"/>
                  <a:ext cx="533400" cy="262890"/>
                </a:xfrm>
                <a:prstGeom prst="rect">
                  <a:avLst/>
                </a:prstGeom>
                <a:solidFill>
                  <a:srgbClr val="FFFFFF"/>
                </a:solidFill>
                <a:ln w="9525">
                  <a:noFill/>
                  <a:miter lim="800000"/>
                  <a:headEnd/>
                  <a:tailEnd/>
                </a:ln>
              </p:spPr>
              <p:txBody>
                <a:bodyPr rot="0" vert="horz" wrap="square" lIns="68580" tIns="34290" rIns="68580" bIns="34290" anchor="t" anchorCtr="0">
                  <a:noAutofit/>
                </a:bodyPr>
                <a:lstStyle/>
                <a:p>
                  <a:pPr defTabSz="685800">
                    <a:lnSpc>
                      <a:spcPct val="115000"/>
                    </a:lnSpc>
                    <a:spcAft>
                      <a:spcPts val="750"/>
                    </a:spcAft>
                  </a:pPr>
                  <a:r>
                    <a:rPr lang="en-US" sz="900" b="1"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PhaG</a:t>
                  </a:r>
                  <a:endParaRPr lang="en-US" sz="825" kern="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8" name="Group 7">
                <a:extLst>
                  <a:ext uri="{FF2B5EF4-FFF2-40B4-BE49-F238E27FC236}">
                    <a16:creationId xmlns:a16="http://schemas.microsoft.com/office/drawing/2014/main" id="{90D30467-1A78-5C55-26EF-2E2C6FACAD12}"/>
                  </a:ext>
                </a:extLst>
              </p:cNvPr>
              <p:cNvGrpSpPr/>
              <p:nvPr/>
            </p:nvGrpSpPr>
            <p:grpSpPr>
              <a:xfrm>
                <a:off x="790042" y="1038759"/>
                <a:ext cx="5961888" cy="6451735"/>
                <a:chOff x="0" y="0"/>
                <a:chExt cx="5961888" cy="6451735"/>
              </a:xfrm>
            </p:grpSpPr>
            <p:cxnSp>
              <p:nvCxnSpPr>
                <p:cNvPr id="9" name="Straight Arrow Connector 8">
                  <a:extLst>
                    <a:ext uri="{FF2B5EF4-FFF2-40B4-BE49-F238E27FC236}">
                      <a16:creationId xmlns:a16="http://schemas.microsoft.com/office/drawing/2014/main" id="{92261BC2-4B4F-8EE4-802C-4F6B9BD7C653}"/>
                    </a:ext>
                  </a:extLst>
                </p:cNvPr>
                <p:cNvCxnSpPr/>
                <p:nvPr/>
              </p:nvCxnSpPr>
              <p:spPr>
                <a:xfrm flipH="1">
                  <a:off x="5201107" y="1653235"/>
                  <a:ext cx="606579" cy="466897"/>
                </a:xfrm>
                <a:prstGeom prst="straightConnector1">
                  <a:avLst/>
                </a:prstGeom>
                <a:noFill/>
                <a:ln w="19050" cap="flat" cmpd="sng" algn="ctr">
                  <a:solidFill>
                    <a:sysClr val="windowText" lastClr="000000"/>
                  </a:solidFill>
                  <a:prstDash val="solid"/>
                  <a:tailEnd type="arrow"/>
                </a:ln>
                <a:effectLst/>
              </p:spPr>
            </p:cxnSp>
            <p:grpSp>
              <p:nvGrpSpPr>
                <p:cNvPr id="10" name="Group 9">
                  <a:extLst>
                    <a:ext uri="{FF2B5EF4-FFF2-40B4-BE49-F238E27FC236}">
                      <a16:creationId xmlns:a16="http://schemas.microsoft.com/office/drawing/2014/main" id="{1BD3915A-93DA-FBDB-4F15-A18D4497B7CC}"/>
                    </a:ext>
                  </a:extLst>
                </p:cNvPr>
                <p:cNvGrpSpPr/>
                <p:nvPr/>
              </p:nvGrpSpPr>
              <p:grpSpPr>
                <a:xfrm>
                  <a:off x="0" y="0"/>
                  <a:ext cx="5961888" cy="6451735"/>
                  <a:chOff x="0" y="0"/>
                  <a:chExt cx="5961888" cy="6451735"/>
                </a:xfrm>
              </p:grpSpPr>
              <p:cxnSp>
                <p:nvCxnSpPr>
                  <p:cNvPr id="11" name="Straight Arrow Connector 10">
                    <a:extLst>
                      <a:ext uri="{FF2B5EF4-FFF2-40B4-BE49-F238E27FC236}">
                        <a16:creationId xmlns:a16="http://schemas.microsoft.com/office/drawing/2014/main" id="{3D6F4562-5174-9F22-5E44-B896644EE5EB}"/>
                      </a:ext>
                    </a:extLst>
                  </p:cNvPr>
                  <p:cNvCxnSpPr/>
                  <p:nvPr/>
                </p:nvCxnSpPr>
                <p:spPr>
                  <a:xfrm>
                    <a:off x="731520" y="0"/>
                    <a:ext cx="0" cy="321310"/>
                  </a:xfrm>
                  <a:prstGeom prst="straightConnector1">
                    <a:avLst/>
                  </a:prstGeom>
                  <a:noFill/>
                  <a:ln w="19050" cap="flat" cmpd="sng" algn="ctr">
                    <a:solidFill>
                      <a:sysClr val="windowText" lastClr="000000"/>
                    </a:solidFill>
                    <a:prstDash val="solid"/>
                    <a:tailEnd type="arrow"/>
                  </a:ln>
                  <a:effectLst/>
                </p:spPr>
              </p:cxnSp>
              <p:cxnSp>
                <p:nvCxnSpPr>
                  <p:cNvPr id="12" name="Straight Arrow Connector 11">
                    <a:extLst>
                      <a:ext uri="{FF2B5EF4-FFF2-40B4-BE49-F238E27FC236}">
                        <a16:creationId xmlns:a16="http://schemas.microsoft.com/office/drawing/2014/main" id="{43D5C236-3D7D-CE8C-1934-623AF2087A79}"/>
                      </a:ext>
                    </a:extLst>
                  </p:cNvPr>
                  <p:cNvCxnSpPr/>
                  <p:nvPr/>
                </p:nvCxnSpPr>
                <p:spPr>
                  <a:xfrm>
                    <a:off x="731520" y="497433"/>
                    <a:ext cx="0" cy="321310"/>
                  </a:xfrm>
                  <a:prstGeom prst="straightConnector1">
                    <a:avLst/>
                  </a:prstGeom>
                  <a:noFill/>
                  <a:ln w="19050" cap="flat" cmpd="sng" algn="ctr">
                    <a:solidFill>
                      <a:sysClr val="windowText" lastClr="000000"/>
                    </a:solidFill>
                    <a:prstDash val="solid"/>
                    <a:tailEnd type="arrow"/>
                  </a:ln>
                  <a:effectLst/>
                </p:spPr>
              </p:cxnSp>
              <p:cxnSp>
                <p:nvCxnSpPr>
                  <p:cNvPr id="13" name="Straight Arrow Connector 12">
                    <a:extLst>
                      <a:ext uri="{FF2B5EF4-FFF2-40B4-BE49-F238E27FC236}">
                        <a16:creationId xmlns:a16="http://schemas.microsoft.com/office/drawing/2014/main" id="{C0E4DD80-45AF-BD1F-4064-C717A506A45C}"/>
                      </a:ext>
                    </a:extLst>
                  </p:cNvPr>
                  <p:cNvCxnSpPr/>
                  <p:nvPr/>
                </p:nvCxnSpPr>
                <p:spPr>
                  <a:xfrm>
                    <a:off x="731520" y="1089964"/>
                    <a:ext cx="0" cy="321310"/>
                  </a:xfrm>
                  <a:prstGeom prst="straightConnector1">
                    <a:avLst/>
                  </a:prstGeom>
                  <a:noFill/>
                  <a:ln w="19050" cap="flat" cmpd="sng" algn="ctr">
                    <a:solidFill>
                      <a:sysClr val="windowText" lastClr="000000"/>
                    </a:solidFill>
                    <a:prstDash val="solid"/>
                    <a:tailEnd type="arrow"/>
                  </a:ln>
                  <a:effectLst/>
                </p:spPr>
              </p:cxnSp>
              <p:cxnSp>
                <p:nvCxnSpPr>
                  <p:cNvPr id="14" name="Straight Arrow Connector 13">
                    <a:extLst>
                      <a:ext uri="{FF2B5EF4-FFF2-40B4-BE49-F238E27FC236}">
                        <a16:creationId xmlns:a16="http://schemas.microsoft.com/office/drawing/2014/main" id="{D5A247B0-B9C4-2BB2-CFCD-495128FD49AD}"/>
                      </a:ext>
                    </a:extLst>
                  </p:cNvPr>
                  <p:cNvCxnSpPr/>
                  <p:nvPr/>
                </p:nvCxnSpPr>
                <p:spPr>
                  <a:xfrm>
                    <a:off x="731520" y="1638604"/>
                    <a:ext cx="0" cy="321310"/>
                  </a:xfrm>
                  <a:prstGeom prst="straightConnector1">
                    <a:avLst/>
                  </a:prstGeom>
                  <a:noFill/>
                  <a:ln w="19050" cap="flat" cmpd="sng" algn="ctr">
                    <a:solidFill>
                      <a:sysClr val="windowText" lastClr="000000"/>
                    </a:solidFill>
                    <a:prstDash val="solid"/>
                    <a:tailEnd type="arrow"/>
                  </a:ln>
                  <a:effectLst/>
                </p:spPr>
              </p:cxnSp>
              <p:cxnSp>
                <p:nvCxnSpPr>
                  <p:cNvPr id="15" name="Straight Arrow Connector 14">
                    <a:extLst>
                      <a:ext uri="{FF2B5EF4-FFF2-40B4-BE49-F238E27FC236}">
                        <a16:creationId xmlns:a16="http://schemas.microsoft.com/office/drawing/2014/main" id="{5B788B80-1F15-9FD3-1970-A1A5BC4C7F34}"/>
                      </a:ext>
                    </a:extLst>
                  </p:cNvPr>
                  <p:cNvCxnSpPr/>
                  <p:nvPr/>
                </p:nvCxnSpPr>
                <p:spPr>
                  <a:xfrm flipH="1">
                    <a:off x="0" y="387705"/>
                    <a:ext cx="342900" cy="0"/>
                  </a:xfrm>
                  <a:prstGeom prst="straightConnector1">
                    <a:avLst/>
                  </a:prstGeom>
                  <a:noFill/>
                  <a:ln w="19050" cap="flat" cmpd="sng" algn="ctr">
                    <a:solidFill>
                      <a:sysClr val="windowText" lastClr="000000"/>
                    </a:solidFill>
                    <a:prstDash val="solid"/>
                    <a:tailEnd type="arrow"/>
                  </a:ln>
                  <a:effectLst/>
                </p:spPr>
              </p:cxnSp>
              <p:cxnSp>
                <p:nvCxnSpPr>
                  <p:cNvPr id="16" name="Straight Arrow Connector 15">
                    <a:extLst>
                      <a:ext uri="{FF2B5EF4-FFF2-40B4-BE49-F238E27FC236}">
                        <a16:creationId xmlns:a16="http://schemas.microsoft.com/office/drawing/2014/main" id="{D0A7E74C-05FC-7301-E589-3FF26C878950}"/>
                      </a:ext>
                    </a:extLst>
                  </p:cNvPr>
                  <p:cNvCxnSpPr/>
                  <p:nvPr/>
                </p:nvCxnSpPr>
                <p:spPr>
                  <a:xfrm flipH="1">
                    <a:off x="1053389" y="2128723"/>
                    <a:ext cx="2611120" cy="0"/>
                  </a:xfrm>
                  <a:prstGeom prst="straightConnector1">
                    <a:avLst/>
                  </a:prstGeom>
                  <a:noFill/>
                  <a:ln w="19050" cap="flat" cmpd="sng" algn="ctr">
                    <a:solidFill>
                      <a:sysClr val="windowText" lastClr="000000"/>
                    </a:solidFill>
                    <a:prstDash val="solid"/>
                    <a:tailEnd type="arrow"/>
                  </a:ln>
                  <a:effectLst/>
                </p:spPr>
              </p:cxnSp>
              <p:cxnSp>
                <p:nvCxnSpPr>
                  <p:cNvPr id="17" name="Straight Arrow Connector 16">
                    <a:extLst>
                      <a:ext uri="{FF2B5EF4-FFF2-40B4-BE49-F238E27FC236}">
                        <a16:creationId xmlns:a16="http://schemas.microsoft.com/office/drawing/2014/main" id="{DD290190-44DD-CD01-06F9-A236B633BFBF}"/>
                      </a:ext>
                    </a:extLst>
                  </p:cNvPr>
                  <p:cNvCxnSpPr/>
                  <p:nvPr/>
                </p:nvCxnSpPr>
                <p:spPr>
                  <a:xfrm flipV="1">
                    <a:off x="724205" y="2348179"/>
                    <a:ext cx="0" cy="307340"/>
                  </a:xfrm>
                  <a:prstGeom prst="straightConnector1">
                    <a:avLst/>
                  </a:prstGeom>
                  <a:noFill/>
                  <a:ln w="19050" cap="flat" cmpd="sng" algn="ctr">
                    <a:solidFill>
                      <a:sysClr val="windowText" lastClr="000000"/>
                    </a:solidFill>
                    <a:prstDash val="solid"/>
                    <a:tailEnd type="arrow"/>
                  </a:ln>
                  <a:effectLst/>
                </p:spPr>
              </p:cxnSp>
              <p:cxnSp>
                <p:nvCxnSpPr>
                  <p:cNvPr id="18" name="Straight Arrow Connector 17">
                    <a:extLst>
                      <a:ext uri="{FF2B5EF4-FFF2-40B4-BE49-F238E27FC236}">
                        <a16:creationId xmlns:a16="http://schemas.microsoft.com/office/drawing/2014/main" id="{0B6A8AFF-6BDD-2C62-5B51-D814EA821E55}"/>
                      </a:ext>
                    </a:extLst>
                  </p:cNvPr>
                  <p:cNvCxnSpPr/>
                  <p:nvPr/>
                </p:nvCxnSpPr>
                <p:spPr>
                  <a:xfrm flipV="1">
                    <a:off x="746150" y="2948025"/>
                    <a:ext cx="0" cy="358140"/>
                  </a:xfrm>
                  <a:prstGeom prst="straightConnector1">
                    <a:avLst/>
                  </a:prstGeom>
                  <a:noFill/>
                  <a:ln w="19050" cap="flat" cmpd="sng" algn="ctr">
                    <a:solidFill>
                      <a:sysClr val="windowText" lastClr="000000"/>
                    </a:solidFill>
                    <a:prstDash val="solid"/>
                    <a:tailEnd type="arrow"/>
                  </a:ln>
                  <a:effectLst/>
                </p:spPr>
              </p:cxnSp>
              <p:cxnSp>
                <p:nvCxnSpPr>
                  <p:cNvPr id="19" name="Straight Arrow Connector 18">
                    <a:extLst>
                      <a:ext uri="{FF2B5EF4-FFF2-40B4-BE49-F238E27FC236}">
                        <a16:creationId xmlns:a16="http://schemas.microsoft.com/office/drawing/2014/main" id="{AF8ED9B0-1450-0DAC-BE66-1D23987CDFE2}"/>
                      </a:ext>
                    </a:extLst>
                  </p:cNvPr>
                  <p:cNvCxnSpPr/>
                  <p:nvPr/>
                </p:nvCxnSpPr>
                <p:spPr>
                  <a:xfrm flipV="1">
                    <a:off x="753466" y="3533241"/>
                    <a:ext cx="46" cy="358174"/>
                  </a:xfrm>
                  <a:prstGeom prst="straightConnector1">
                    <a:avLst/>
                  </a:prstGeom>
                  <a:noFill/>
                  <a:ln w="19050" cap="flat" cmpd="sng" algn="ctr">
                    <a:solidFill>
                      <a:sysClr val="windowText" lastClr="000000"/>
                    </a:solidFill>
                    <a:prstDash val="solid"/>
                    <a:tailEnd type="arrow"/>
                  </a:ln>
                  <a:effectLst/>
                </p:spPr>
              </p:cxnSp>
              <p:cxnSp>
                <p:nvCxnSpPr>
                  <p:cNvPr id="20" name="Straight Arrow Connector 19">
                    <a:extLst>
                      <a:ext uri="{FF2B5EF4-FFF2-40B4-BE49-F238E27FC236}">
                        <a16:creationId xmlns:a16="http://schemas.microsoft.com/office/drawing/2014/main" id="{F5948356-4A9B-E8E1-DED8-4A8DFD8CD254}"/>
                      </a:ext>
                    </a:extLst>
                  </p:cNvPr>
                  <p:cNvCxnSpPr/>
                  <p:nvPr/>
                </p:nvCxnSpPr>
                <p:spPr>
                  <a:xfrm>
                    <a:off x="4791456" y="138988"/>
                    <a:ext cx="0" cy="270663"/>
                  </a:xfrm>
                  <a:prstGeom prst="straightConnector1">
                    <a:avLst/>
                  </a:prstGeom>
                  <a:noFill/>
                  <a:ln w="19050" cap="flat" cmpd="sng" algn="ctr">
                    <a:solidFill>
                      <a:sysClr val="windowText" lastClr="000000"/>
                    </a:solidFill>
                    <a:prstDash val="solid"/>
                    <a:tailEnd type="arrow"/>
                  </a:ln>
                  <a:effectLst/>
                </p:spPr>
              </p:cxnSp>
              <p:cxnSp>
                <p:nvCxnSpPr>
                  <p:cNvPr id="21" name="Straight Arrow Connector 20">
                    <a:extLst>
                      <a:ext uri="{FF2B5EF4-FFF2-40B4-BE49-F238E27FC236}">
                        <a16:creationId xmlns:a16="http://schemas.microsoft.com/office/drawing/2014/main" id="{AE611E96-6DFF-85BA-2335-08E12F0B9DF6}"/>
                      </a:ext>
                    </a:extLst>
                  </p:cNvPr>
                  <p:cNvCxnSpPr/>
                  <p:nvPr/>
                </p:nvCxnSpPr>
                <p:spPr>
                  <a:xfrm flipV="1">
                    <a:off x="3474720" y="6093561"/>
                    <a:ext cx="46" cy="358174"/>
                  </a:xfrm>
                  <a:prstGeom prst="straightConnector1">
                    <a:avLst/>
                  </a:prstGeom>
                  <a:noFill/>
                  <a:ln w="19050" cap="flat" cmpd="sng" algn="ctr">
                    <a:solidFill>
                      <a:sysClr val="windowText" lastClr="000000"/>
                    </a:solidFill>
                    <a:prstDash val="solid"/>
                    <a:tailEnd type="arrow"/>
                  </a:ln>
                  <a:effectLst/>
                </p:spPr>
              </p:cxnSp>
              <p:cxnSp>
                <p:nvCxnSpPr>
                  <p:cNvPr id="22" name="Straight Arrow Connector 21">
                    <a:extLst>
                      <a:ext uri="{FF2B5EF4-FFF2-40B4-BE49-F238E27FC236}">
                        <a16:creationId xmlns:a16="http://schemas.microsoft.com/office/drawing/2014/main" id="{906A7E85-F2AC-76B5-61D0-8F954A7CF1ED}"/>
                      </a:ext>
                    </a:extLst>
                  </p:cNvPr>
                  <p:cNvCxnSpPr/>
                  <p:nvPr/>
                </p:nvCxnSpPr>
                <p:spPr>
                  <a:xfrm flipV="1">
                    <a:off x="3474720" y="5457139"/>
                    <a:ext cx="46" cy="358174"/>
                  </a:xfrm>
                  <a:prstGeom prst="straightConnector1">
                    <a:avLst/>
                  </a:prstGeom>
                  <a:noFill/>
                  <a:ln w="19050" cap="flat" cmpd="sng" algn="ctr">
                    <a:solidFill>
                      <a:sysClr val="windowText" lastClr="000000"/>
                    </a:solidFill>
                    <a:prstDash val="solid"/>
                    <a:tailEnd type="arrow"/>
                  </a:ln>
                  <a:effectLst/>
                </p:spPr>
              </p:cxnSp>
              <p:cxnSp>
                <p:nvCxnSpPr>
                  <p:cNvPr id="23" name="Straight Arrow Connector 22">
                    <a:extLst>
                      <a:ext uri="{FF2B5EF4-FFF2-40B4-BE49-F238E27FC236}">
                        <a16:creationId xmlns:a16="http://schemas.microsoft.com/office/drawing/2014/main" id="{9657F2ED-E330-CDFC-8774-C6A883F301A1}"/>
                      </a:ext>
                    </a:extLst>
                  </p:cNvPr>
                  <p:cNvCxnSpPr/>
                  <p:nvPr/>
                </p:nvCxnSpPr>
                <p:spPr>
                  <a:xfrm flipV="1">
                    <a:off x="3474720" y="4915814"/>
                    <a:ext cx="46" cy="358174"/>
                  </a:xfrm>
                  <a:prstGeom prst="straightConnector1">
                    <a:avLst/>
                  </a:prstGeom>
                  <a:noFill/>
                  <a:ln w="19050" cap="flat" cmpd="sng" algn="ctr">
                    <a:solidFill>
                      <a:sysClr val="windowText" lastClr="000000"/>
                    </a:solidFill>
                    <a:prstDash val="solid"/>
                    <a:tailEnd type="arrow"/>
                  </a:ln>
                  <a:effectLst/>
                </p:spPr>
              </p:cxnSp>
              <p:cxnSp>
                <p:nvCxnSpPr>
                  <p:cNvPr id="24" name="Straight Arrow Connector 23">
                    <a:extLst>
                      <a:ext uri="{FF2B5EF4-FFF2-40B4-BE49-F238E27FC236}">
                        <a16:creationId xmlns:a16="http://schemas.microsoft.com/office/drawing/2014/main" id="{9FB08950-B1B4-360F-B662-758C6A78958B}"/>
                      </a:ext>
                    </a:extLst>
                  </p:cNvPr>
                  <p:cNvCxnSpPr/>
                  <p:nvPr/>
                </p:nvCxnSpPr>
                <p:spPr>
                  <a:xfrm flipV="1">
                    <a:off x="3467405" y="3752697"/>
                    <a:ext cx="0" cy="944384"/>
                  </a:xfrm>
                  <a:prstGeom prst="straightConnector1">
                    <a:avLst/>
                  </a:prstGeom>
                  <a:noFill/>
                  <a:ln w="19050" cap="flat" cmpd="sng" algn="ctr">
                    <a:solidFill>
                      <a:sysClr val="windowText" lastClr="000000"/>
                    </a:solidFill>
                    <a:prstDash val="solid"/>
                    <a:tailEnd type="arrow"/>
                  </a:ln>
                  <a:effectLst/>
                </p:spPr>
              </p:cxnSp>
              <p:cxnSp>
                <p:nvCxnSpPr>
                  <p:cNvPr id="25" name="Straight Arrow Connector 24">
                    <a:extLst>
                      <a:ext uri="{FF2B5EF4-FFF2-40B4-BE49-F238E27FC236}">
                        <a16:creationId xmlns:a16="http://schemas.microsoft.com/office/drawing/2014/main" id="{16087F72-BBC2-97F8-B2A6-5400CC3F0EC7}"/>
                      </a:ext>
                    </a:extLst>
                  </p:cNvPr>
                  <p:cNvCxnSpPr/>
                  <p:nvPr/>
                </p:nvCxnSpPr>
                <p:spPr>
                  <a:xfrm flipV="1">
                    <a:off x="4454957" y="2340864"/>
                    <a:ext cx="0" cy="570584"/>
                  </a:xfrm>
                  <a:prstGeom prst="straightConnector1">
                    <a:avLst/>
                  </a:prstGeom>
                  <a:noFill/>
                  <a:ln w="19050" cap="flat" cmpd="sng" algn="ctr">
                    <a:solidFill>
                      <a:sysClr val="windowText" lastClr="000000"/>
                    </a:solidFill>
                    <a:prstDash val="solid"/>
                    <a:tailEnd type="arrow"/>
                  </a:ln>
                  <a:effectLst/>
                </p:spPr>
              </p:cxnSp>
              <p:cxnSp>
                <p:nvCxnSpPr>
                  <p:cNvPr id="26" name="Straight Arrow Connector 25">
                    <a:extLst>
                      <a:ext uri="{FF2B5EF4-FFF2-40B4-BE49-F238E27FC236}">
                        <a16:creationId xmlns:a16="http://schemas.microsoft.com/office/drawing/2014/main" id="{73F79784-4ED8-EF47-5BFB-DA11AA0A9108}"/>
                      </a:ext>
                    </a:extLst>
                  </p:cNvPr>
                  <p:cNvCxnSpPr/>
                  <p:nvPr/>
                </p:nvCxnSpPr>
                <p:spPr>
                  <a:xfrm>
                    <a:off x="5201107" y="3057753"/>
                    <a:ext cx="276860" cy="364490"/>
                  </a:xfrm>
                  <a:prstGeom prst="straightConnector1">
                    <a:avLst/>
                  </a:prstGeom>
                  <a:noFill/>
                  <a:ln w="19050" cap="flat" cmpd="sng" algn="ctr">
                    <a:solidFill>
                      <a:sysClr val="windowText" lastClr="000000"/>
                    </a:solidFill>
                    <a:prstDash val="solid"/>
                    <a:tailEnd type="arrow"/>
                  </a:ln>
                  <a:effectLst/>
                </p:spPr>
              </p:cxnSp>
              <p:cxnSp>
                <p:nvCxnSpPr>
                  <p:cNvPr id="27" name="Straight Arrow Connector 26">
                    <a:extLst>
                      <a:ext uri="{FF2B5EF4-FFF2-40B4-BE49-F238E27FC236}">
                        <a16:creationId xmlns:a16="http://schemas.microsoft.com/office/drawing/2014/main" id="{B13BFFA4-35E4-5D06-A4AD-D62012EA9457}"/>
                      </a:ext>
                    </a:extLst>
                  </p:cNvPr>
                  <p:cNvCxnSpPr/>
                  <p:nvPr/>
                </p:nvCxnSpPr>
                <p:spPr>
                  <a:xfrm flipH="1">
                    <a:off x="4908499" y="3635654"/>
                    <a:ext cx="570206" cy="489026"/>
                  </a:xfrm>
                  <a:prstGeom prst="straightConnector1">
                    <a:avLst/>
                  </a:prstGeom>
                  <a:noFill/>
                  <a:ln w="19050" cap="flat" cmpd="sng" algn="ctr">
                    <a:solidFill>
                      <a:sysClr val="windowText" lastClr="000000"/>
                    </a:solidFill>
                    <a:prstDash val="solid"/>
                    <a:tailEnd type="arrow"/>
                  </a:ln>
                  <a:effectLst/>
                </p:spPr>
              </p:cxnSp>
              <p:cxnSp>
                <p:nvCxnSpPr>
                  <p:cNvPr id="28" name="Straight Arrow Connector 27">
                    <a:extLst>
                      <a:ext uri="{FF2B5EF4-FFF2-40B4-BE49-F238E27FC236}">
                        <a16:creationId xmlns:a16="http://schemas.microsoft.com/office/drawing/2014/main" id="{F76CAFCB-3FC9-2858-28F2-6B9025703D13}"/>
                      </a:ext>
                    </a:extLst>
                  </p:cNvPr>
                  <p:cNvCxnSpPr/>
                  <p:nvPr/>
                </p:nvCxnSpPr>
                <p:spPr>
                  <a:xfrm flipH="1" flipV="1">
                    <a:off x="3555187" y="3752697"/>
                    <a:ext cx="657860" cy="371475"/>
                  </a:xfrm>
                  <a:prstGeom prst="straightConnector1">
                    <a:avLst/>
                  </a:prstGeom>
                  <a:noFill/>
                  <a:ln w="19050" cap="flat" cmpd="sng" algn="ctr">
                    <a:solidFill>
                      <a:sysClr val="windowText" lastClr="000000"/>
                    </a:solidFill>
                    <a:prstDash val="solid"/>
                    <a:tailEnd type="arrow"/>
                  </a:ln>
                  <a:effectLst/>
                </p:spPr>
              </p:cxnSp>
              <p:cxnSp>
                <p:nvCxnSpPr>
                  <p:cNvPr id="29" name="Straight Arrow Connector 28">
                    <a:extLst>
                      <a:ext uri="{FF2B5EF4-FFF2-40B4-BE49-F238E27FC236}">
                        <a16:creationId xmlns:a16="http://schemas.microsoft.com/office/drawing/2014/main" id="{BCF2A133-FC16-519A-5C82-889A11028EA6}"/>
                      </a:ext>
                    </a:extLst>
                  </p:cNvPr>
                  <p:cNvCxnSpPr/>
                  <p:nvPr/>
                </p:nvCxnSpPr>
                <p:spPr>
                  <a:xfrm flipV="1">
                    <a:off x="3467405" y="3160166"/>
                    <a:ext cx="262788" cy="364954"/>
                  </a:xfrm>
                  <a:prstGeom prst="straightConnector1">
                    <a:avLst/>
                  </a:prstGeom>
                  <a:noFill/>
                  <a:ln w="19050" cap="flat" cmpd="sng" algn="ctr">
                    <a:solidFill>
                      <a:sysClr val="windowText" lastClr="000000"/>
                    </a:solidFill>
                    <a:prstDash val="solid"/>
                    <a:tailEnd type="arrow"/>
                  </a:ln>
                  <a:effectLst/>
                </p:spPr>
              </p:cxnSp>
              <p:cxnSp>
                <p:nvCxnSpPr>
                  <p:cNvPr id="30" name="Straight Arrow Connector 29">
                    <a:extLst>
                      <a:ext uri="{FF2B5EF4-FFF2-40B4-BE49-F238E27FC236}">
                        <a16:creationId xmlns:a16="http://schemas.microsoft.com/office/drawing/2014/main" id="{3AF86F56-8AA1-9D06-05BF-40EB18A58AFA}"/>
                      </a:ext>
                    </a:extLst>
                  </p:cNvPr>
                  <p:cNvCxnSpPr/>
                  <p:nvPr/>
                </p:nvCxnSpPr>
                <p:spPr>
                  <a:xfrm>
                    <a:off x="5127955" y="548640"/>
                    <a:ext cx="395021" cy="285292"/>
                  </a:xfrm>
                  <a:prstGeom prst="straightConnector1">
                    <a:avLst/>
                  </a:prstGeom>
                  <a:noFill/>
                  <a:ln w="19050" cap="flat" cmpd="sng" algn="ctr">
                    <a:solidFill>
                      <a:sysClr val="windowText" lastClr="000000"/>
                    </a:solidFill>
                    <a:prstDash val="solid"/>
                    <a:tailEnd type="arrow"/>
                  </a:ln>
                  <a:effectLst/>
                </p:spPr>
              </p:cxnSp>
              <p:cxnSp>
                <p:nvCxnSpPr>
                  <p:cNvPr id="31" name="Straight Arrow Connector 30">
                    <a:extLst>
                      <a:ext uri="{FF2B5EF4-FFF2-40B4-BE49-F238E27FC236}">
                        <a16:creationId xmlns:a16="http://schemas.microsoft.com/office/drawing/2014/main" id="{CC078350-1050-FE27-B747-6D80D3FBA832}"/>
                      </a:ext>
                    </a:extLst>
                  </p:cNvPr>
                  <p:cNvCxnSpPr/>
                  <p:nvPr/>
                </p:nvCxnSpPr>
                <p:spPr>
                  <a:xfrm>
                    <a:off x="5961888" y="972921"/>
                    <a:ext cx="0" cy="482803"/>
                  </a:xfrm>
                  <a:prstGeom prst="straightConnector1">
                    <a:avLst/>
                  </a:prstGeom>
                  <a:noFill/>
                  <a:ln w="19050" cap="flat" cmpd="sng" algn="ctr">
                    <a:solidFill>
                      <a:sysClr val="windowText" lastClr="000000"/>
                    </a:solidFill>
                    <a:prstDash val="solid"/>
                    <a:tailEnd type="arrow"/>
                  </a:ln>
                  <a:effectLst/>
                </p:spPr>
              </p:cxnSp>
              <p:cxnSp>
                <p:nvCxnSpPr>
                  <p:cNvPr id="32" name="Straight Arrow Connector 31">
                    <a:extLst>
                      <a:ext uri="{FF2B5EF4-FFF2-40B4-BE49-F238E27FC236}">
                        <a16:creationId xmlns:a16="http://schemas.microsoft.com/office/drawing/2014/main" id="{30732209-48EF-EF86-8ECF-ACD72F355EAC}"/>
                      </a:ext>
                    </a:extLst>
                  </p:cNvPr>
                  <p:cNvCxnSpPr/>
                  <p:nvPr/>
                </p:nvCxnSpPr>
                <p:spPr>
                  <a:xfrm flipH="1">
                    <a:off x="5405933" y="1016812"/>
                    <a:ext cx="175896" cy="314293"/>
                  </a:xfrm>
                  <a:prstGeom prst="straightConnector1">
                    <a:avLst/>
                  </a:prstGeom>
                  <a:noFill/>
                  <a:ln w="19050" cap="flat" cmpd="sng" algn="ctr">
                    <a:solidFill>
                      <a:sysClr val="windowText" lastClr="000000"/>
                    </a:solidFill>
                    <a:prstDash val="solid"/>
                    <a:tailEnd type="arrow"/>
                  </a:ln>
                  <a:effectLst/>
                </p:spPr>
              </p:cxnSp>
              <p:cxnSp>
                <p:nvCxnSpPr>
                  <p:cNvPr id="33" name="Straight Arrow Connector 32">
                    <a:extLst>
                      <a:ext uri="{FF2B5EF4-FFF2-40B4-BE49-F238E27FC236}">
                        <a16:creationId xmlns:a16="http://schemas.microsoft.com/office/drawing/2014/main" id="{C62F347D-4119-0ABB-5B19-F3E4CC79ABD4}"/>
                      </a:ext>
                    </a:extLst>
                  </p:cNvPr>
                  <p:cNvCxnSpPr/>
                  <p:nvPr/>
                </p:nvCxnSpPr>
                <p:spPr>
                  <a:xfrm flipH="1" flipV="1">
                    <a:off x="3957523" y="943660"/>
                    <a:ext cx="139700" cy="328930"/>
                  </a:xfrm>
                  <a:prstGeom prst="straightConnector1">
                    <a:avLst/>
                  </a:prstGeom>
                  <a:noFill/>
                  <a:ln w="19050" cap="flat" cmpd="sng" algn="ctr">
                    <a:solidFill>
                      <a:sysClr val="windowText" lastClr="000000"/>
                    </a:solidFill>
                    <a:prstDash val="solid"/>
                    <a:tailEnd type="arrow"/>
                  </a:ln>
                  <a:effectLst/>
                </p:spPr>
              </p:cxnSp>
              <p:cxnSp>
                <p:nvCxnSpPr>
                  <p:cNvPr id="34" name="Straight Arrow Connector 33">
                    <a:extLst>
                      <a:ext uri="{FF2B5EF4-FFF2-40B4-BE49-F238E27FC236}">
                        <a16:creationId xmlns:a16="http://schemas.microsoft.com/office/drawing/2014/main" id="{1FF4D099-9CC3-49F3-40F0-85C93985A496}"/>
                      </a:ext>
                    </a:extLst>
                  </p:cNvPr>
                  <p:cNvCxnSpPr/>
                  <p:nvPr/>
                </p:nvCxnSpPr>
                <p:spPr>
                  <a:xfrm flipV="1">
                    <a:off x="3899002" y="460857"/>
                    <a:ext cx="555955" cy="277547"/>
                  </a:xfrm>
                  <a:prstGeom prst="straightConnector1">
                    <a:avLst/>
                  </a:prstGeom>
                  <a:noFill/>
                  <a:ln w="19050" cap="flat" cmpd="sng" algn="ctr">
                    <a:solidFill>
                      <a:sysClr val="windowText" lastClr="000000"/>
                    </a:solidFill>
                    <a:prstDash val="solid"/>
                    <a:tailEnd type="arrow"/>
                  </a:ln>
                  <a:effectLst/>
                </p:spPr>
              </p:cxnSp>
              <p:cxnSp>
                <p:nvCxnSpPr>
                  <p:cNvPr id="35" name="Straight Arrow Connector 34">
                    <a:extLst>
                      <a:ext uri="{FF2B5EF4-FFF2-40B4-BE49-F238E27FC236}">
                        <a16:creationId xmlns:a16="http://schemas.microsoft.com/office/drawing/2014/main" id="{4FF1C0E3-8D23-565B-6343-2B8539660A0E}"/>
                      </a:ext>
                    </a:extLst>
                  </p:cNvPr>
                  <p:cNvCxnSpPr/>
                  <p:nvPr/>
                </p:nvCxnSpPr>
                <p:spPr>
                  <a:xfrm>
                    <a:off x="3452774" y="929030"/>
                    <a:ext cx="0" cy="350875"/>
                  </a:xfrm>
                  <a:prstGeom prst="straightConnector1">
                    <a:avLst/>
                  </a:prstGeom>
                  <a:noFill/>
                  <a:ln w="19050" cap="flat" cmpd="sng" algn="ctr">
                    <a:solidFill>
                      <a:sysClr val="windowText" lastClr="000000"/>
                    </a:solidFill>
                    <a:prstDash val="solid"/>
                    <a:tailEnd type="arrow"/>
                  </a:ln>
                  <a:effectLst/>
                </p:spPr>
              </p:cxnSp>
              <p:cxnSp>
                <p:nvCxnSpPr>
                  <p:cNvPr id="36" name="Straight Arrow Connector 35">
                    <a:extLst>
                      <a:ext uri="{FF2B5EF4-FFF2-40B4-BE49-F238E27FC236}">
                        <a16:creationId xmlns:a16="http://schemas.microsoft.com/office/drawing/2014/main" id="{8105D178-B8BC-9EC3-ABE5-AF58F8C400CB}"/>
                      </a:ext>
                    </a:extLst>
                  </p:cNvPr>
                  <p:cNvCxnSpPr/>
                  <p:nvPr/>
                </p:nvCxnSpPr>
                <p:spPr>
                  <a:xfrm>
                    <a:off x="3628339" y="1755648"/>
                    <a:ext cx="203760" cy="277977"/>
                  </a:xfrm>
                  <a:prstGeom prst="straightConnector1">
                    <a:avLst/>
                  </a:prstGeom>
                  <a:noFill/>
                  <a:ln w="19050" cap="flat" cmpd="sng" algn="ctr">
                    <a:solidFill>
                      <a:sysClr val="windowText" lastClr="000000"/>
                    </a:solidFill>
                    <a:prstDash val="solid"/>
                    <a:tailEnd type="arrow"/>
                  </a:ln>
                  <a:effectLst/>
                </p:spPr>
              </p:cxnSp>
            </p:grpSp>
          </p:grpSp>
        </p:grpSp>
      </p:grpSp>
    </p:spTree>
    <p:extLst>
      <p:ext uri="{BB962C8B-B14F-4D97-AF65-F5344CB8AC3E}">
        <p14:creationId xmlns:p14="http://schemas.microsoft.com/office/powerpoint/2010/main" val="27860565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TotalTime>
  <Words>269</Words>
  <Application>Microsoft Office PowerPoint</Application>
  <PresentationFormat>On-screen Show (4:3)</PresentationFormat>
  <Paragraphs>157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Sakkal Majalla</vt:lpstr>
      <vt:lpstr>Times New Roman</vt:lpstr>
      <vt:lpstr>Office Theme</vt:lpstr>
      <vt:lpstr>Fungal Biopolymer Composite</vt:lpstr>
      <vt:lpstr>Bacterial Biopolymer  (Polyhydroxyalkanoate-PHA)</vt:lpstr>
      <vt:lpstr>Formation of PHA granules</vt:lpstr>
      <vt:lpstr>PHA Biochemistry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Fungi Biopolymer Composite</dc:title>
  <dc:creator>Anonymous</dc:creator>
  <cp:lastModifiedBy>Anonymous</cp:lastModifiedBy>
  <cp:revision>18</cp:revision>
  <dcterms:created xsi:type="dcterms:W3CDTF">2022-08-14T10:54:47Z</dcterms:created>
  <dcterms:modified xsi:type="dcterms:W3CDTF">2022-08-29T03:58:39Z</dcterms:modified>
</cp:coreProperties>
</file>