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7" r:id="rId5"/>
    <p:sldId id="263" r:id="rId6"/>
    <p:sldId id="264" r:id="rId7"/>
    <p:sldId id="279" r:id="rId8"/>
    <p:sldId id="281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210" autoAdjust="0"/>
  </p:normalViewPr>
  <p:slideViewPr>
    <p:cSldViewPr snapToGrid="0">
      <p:cViewPr varScale="1">
        <p:scale>
          <a:sx n="64" d="100"/>
          <a:sy n="64" d="100"/>
        </p:scale>
        <p:origin x="78" y="48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A7E6CAB-B5FF-46B8-964A-7A01020AA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4118"/>
            <a:ext cx="12192000" cy="1954212"/>
          </a:xfrm>
        </p:spPr>
        <p:txBody>
          <a:bodyPr/>
          <a:lstStyle/>
          <a:p>
            <a:r>
              <a:rPr lang="en-US" dirty="0"/>
              <a:t>Calculus of variations</a:t>
            </a:r>
            <a:br>
              <a:rPr lang="en-US" dirty="0"/>
            </a:br>
            <a:r>
              <a:rPr lang="en-US" sz="4000" dirty="0"/>
              <a:t>An Introduction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3648330"/>
            <a:ext cx="12192000" cy="2290628"/>
          </a:xfrm>
        </p:spPr>
        <p:txBody>
          <a:bodyPr/>
          <a:lstStyle/>
          <a:p>
            <a:r>
              <a:rPr lang="en-US" sz="2600" dirty="0"/>
              <a:t>CHUEI YEE CHEN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Department of Mathematics and Statistics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Faculty of Science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 err="1"/>
              <a:t>Universiti</a:t>
            </a:r>
            <a:r>
              <a:rPr lang="en-US" i="1" dirty="0"/>
              <a:t> Putra Malaysia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D1BA2-3111-4E03-81E3-0D0F9BA3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398" y="0"/>
            <a:ext cx="12192000" cy="1694118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B20A4-BDBA-4ACB-BCCE-1FF6B09FE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769" y="5938958"/>
            <a:ext cx="12192000" cy="195421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910" y="1854828"/>
            <a:ext cx="11752976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31913"/>
            <a:ext cx="1871663" cy="641350"/>
          </a:xfrm>
        </p:spPr>
        <p:txBody>
          <a:bodyPr/>
          <a:lstStyle/>
          <a:p>
            <a:r>
              <a:rPr lang="en-US" sz="3000" noProof="0" dirty="0"/>
              <a:t>about</a:t>
            </a:r>
            <a:endParaRPr lang="en-US" sz="3000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22BD54C-AB8D-4B3B-836D-ABFFFE5D70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31042" y="652826"/>
            <a:ext cx="4572000" cy="426393"/>
          </a:xfrm>
        </p:spPr>
        <p:txBody>
          <a:bodyPr/>
          <a:lstStyle/>
          <a:p>
            <a:r>
              <a:rPr lang="en-US" sz="2400" dirty="0"/>
              <a:t>Calculus of variations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2192F0C-65C9-4E6D-9314-81FB7E4DB4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31042" y="1032330"/>
            <a:ext cx="4572000" cy="1370672"/>
          </a:xfrm>
        </p:spPr>
        <p:txBody>
          <a:bodyPr/>
          <a:lstStyle/>
          <a:p>
            <a:r>
              <a:rPr lang="en-US" dirty="0"/>
              <a:t>One of the classical branches of mathematics. The term is attributed to Euler, who was looking at the work </a:t>
            </a:r>
            <a:r>
              <a:rPr lang="en-US"/>
              <a:t>of Lagrange.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B26710D-F165-490A-A2CE-0A7D9FD8F9B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31042" y="2712840"/>
            <a:ext cx="4572000" cy="428891"/>
          </a:xfrm>
        </p:spPr>
        <p:txBody>
          <a:bodyPr anchor="b"/>
          <a:lstStyle/>
          <a:p>
            <a:r>
              <a:rPr lang="en-US" sz="2400" dirty="0"/>
              <a:t>Early mathematicians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5F29795-F227-44BE-8FFE-BEDE82043B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31042" y="3094840"/>
            <a:ext cx="2204592" cy="1294279"/>
          </a:xfrm>
        </p:spPr>
        <p:txBody>
          <a:bodyPr/>
          <a:lstStyle/>
          <a:p>
            <a:r>
              <a:rPr lang="en-US" dirty="0"/>
              <a:t>Dido		</a:t>
            </a:r>
          </a:p>
          <a:p>
            <a:r>
              <a:rPr lang="en-US" dirty="0"/>
              <a:t>Archimedes	</a:t>
            </a:r>
          </a:p>
          <a:p>
            <a:r>
              <a:rPr lang="en-US" dirty="0"/>
              <a:t>Steiner		</a:t>
            </a:r>
          </a:p>
          <a:p>
            <a:r>
              <a:rPr lang="en-US" dirty="0"/>
              <a:t>Fermat		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B3E4C23F-1240-7892-EA4D-B3388C541755}"/>
              </a:ext>
            </a:extLst>
          </p:cNvPr>
          <p:cNvSpPr txBox="1">
            <a:spLocks/>
          </p:cNvSpPr>
          <p:nvPr/>
        </p:nvSpPr>
        <p:spPr>
          <a:xfrm>
            <a:off x="5867400" y="3088815"/>
            <a:ext cx="4572000" cy="128141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cap="none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Newton</a:t>
            </a:r>
          </a:p>
          <a:p>
            <a:r>
              <a:rPr lang="en-US" dirty="0"/>
              <a:t>Bernoulli</a:t>
            </a:r>
          </a:p>
          <a:p>
            <a:r>
              <a:rPr lang="en-US" dirty="0"/>
              <a:t>Euler</a:t>
            </a:r>
          </a:p>
          <a:p>
            <a:r>
              <a:rPr lang="en-US" dirty="0"/>
              <a:t>Lagrange</a:t>
            </a:r>
          </a:p>
        </p:txBody>
      </p:sp>
      <p:sp>
        <p:nvSpPr>
          <p:cNvPr id="323" name="Date Placeholder 322">
            <a:extLst>
              <a:ext uri="{FF2B5EF4-FFF2-40B4-BE49-F238E27FC236}">
                <a16:creationId xmlns:a16="http://schemas.microsoft.com/office/drawing/2014/main" id="{E3799503-8083-4A2B-B1A6-DA877569C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324" name="Footer Placeholder 323">
            <a:extLst>
              <a:ext uri="{FF2B5EF4-FFF2-40B4-BE49-F238E27FC236}">
                <a16:creationId xmlns:a16="http://schemas.microsoft.com/office/drawing/2014/main" id="{F3416D3B-8D80-4408-8E8E-08E7B3A0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Calculus of variations: an introduction</a:t>
            </a:r>
          </a:p>
        </p:txBody>
      </p:sp>
      <p:sp>
        <p:nvSpPr>
          <p:cNvPr id="325" name="Slide Number Placeholder 324">
            <a:extLst>
              <a:ext uri="{FF2B5EF4-FFF2-40B4-BE49-F238E27FC236}">
                <a16:creationId xmlns:a16="http://schemas.microsoft.com/office/drawing/2014/main" id="{C9F5126E-D75A-4501-9BA9-5485EAB79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0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F580F041-DC12-4416-8D50-10D5CB88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92"/>
            <a:ext cx="10515600" cy="994835"/>
          </a:xfrm>
        </p:spPr>
        <p:txBody>
          <a:bodyPr/>
          <a:lstStyle/>
          <a:p>
            <a:r>
              <a:rPr lang="en-US" sz="3000" noProof="0" dirty="0"/>
              <a:t>Classical problems in the calculus of variations</a:t>
            </a:r>
            <a:endParaRPr lang="en-US" sz="3000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F3A35CB8-192D-46E2-ABAC-ED96BB3582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7916" y="2928930"/>
            <a:ext cx="2743200" cy="491509"/>
          </a:xfrm>
        </p:spPr>
        <p:txBody>
          <a:bodyPr/>
          <a:lstStyle/>
          <a:p>
            <a:r>
              <a:rPr lang="en-ZA" sz="2000" dirty="0"/>
              <a:t>Isoperimetric problem (dates back to 200 BC)</a:t>
            </a:r>
            <a:endParaRPr lang="en-US" sz="2000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AB80485-19C5-4162-A7D1-C16C0A37DB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916" y="3356532"/>
            <a:ext cx="2743200" cy="1704547"/>
          </a:xfrm>
        </p:spPr>
        <p:txBody>
          <a:bodyPr/>
          <a:lstStyle/>
          <a:p>
            <a:r>
              <a:rPr lang="en-US" b="1" dirty="0"/>
              <a:t>Biggest possible area </a:t>
            </a:r>
            <a:r>
              <a:rPr lang="en-US" dirty="0"/>
              <a:t>of planar domains with fixed perimeter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1AC70BF-8941-481C-8D24-0B619A898E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25694" y="2928930"/>
            <a:ext cx="2743200" cy="491509"/>
          </a:xfrm>
        </p:spPr>
        <p:txBody>
          <a:bodyPr/>
          <a:lstStyle/>
          <a:p>
            <a:r>
              <a:rPr lang="en-ZA" sz="2000" dirty="0"/>
              <a:t>Brachistochrone problem   (Galileo, 1638)</a:t>
            </a:r>
            <a:endParaRPr lang="en-US" sz="2000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8D138E80-5256-446A-AE30-0A9CBCEC97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25696" y="3356532"/>
            <a:ext cx="2743200" cy="1704547"/>
          </a:xfrm>
        </p:spPr>
        <p:txBody>
          <a:bodyPr/>
          <a:lstStyle/>
          <a:p>
            <a:r>
              <a:rPr lang="en-US" b="1" dirty="0"/>
              <a:t>Fastest path </a:t>
            </a:r>
            <a:r>
              <a:rPr lang="en-US" dirty="0"/>
              <a:t>between two points travelled by a point mass under the influence of gravity</a:t>
            </a:r>
            <a:endParaRPr lang="en-ZA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F8450002-65CC-44ED-9FA3-79F17962B3B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20516" y="2928930"/>
            <a:ext cx="2743200" cy="491509"/>
          </a:xfrm>
        </p:spPr>
        <p:txBody>
          <a:bodyPr/>
          <a:lstStyle/>
          <a:p>
            <a:r>
              <a:rPr lang="en-ZA" sz="2000" dirty="0"/>
              <a:t>Fermat’s principle on geometrical optics (1662)</a:t>
            </a:r>
            <a:endParaRPr lang="en-US" sz="2000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C5E5A4C4-6086-4F2D-BF5F-1A909411BA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20516" y="3356532"/>
            <a:ext cx="2743200" cy="1704547"/>
          </a:xfrm>
        </p:spPr>
        <p:txBody>
          <a:bodyPr/>
          <a:lstStyle/>
          <a:p>
            <a:r>
              <a:rPr lang="en-US" dirty="0"/>
              <a:t>The path travelled by a ray of light</a:t>
            </a:r>
          </a:p>
          <a:p>
            <a:r>
              <a:rPr lang="en-US" dirty="0"/>
              <a:t>using </a:t>
            </a:r>
            <a:r>
              <a:rPr lang="en-US" b="1" dirty="0"/>
              <a:t>least time</a:t>
            </a:r>
            <a:r>
              <a:rPr lang="en-US" dirty="0"/>
              <a:t>.</a:t>
            </a:r>
            <a:endParaRPr lang="en-ZA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ECFAB54-2FAE-44AC-A18F-60ABE9A741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88296" y="2928930"/>
            <a:ext cx="2743200" cy="491509"/>
          </a:xfrm>
        </p:spPr>
        <p:txBody>
          <a:bodyPr/>
          <a:lstStyle/>
          <a:p>
            <a:r>
              <a:rPr lang="en-ZA" sz="2000" dirty="0"/>
              <a:t>Newton’s problem of minimal resistance (1685)</a:t>
            </a:r>
            <a:endParaRPr lang="en-US" sz="2000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DF2F3071-377B-4538-8351-AE48F52BD1C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88296" y="3356532"/>
            <a:ext cx="2743200" cy="2260497"/>
          </a:xfrm>
        </p:spPr>
        <p:txBody>
          <a:bodyPr/>
          <a:lstStyle/>
          <a:p>
            <a:r>
              <a:rPr lang="en-US" b="1" dirty="0"/>
              <a:t>The shape of a body which renders minimal resistance </a:t>
            </a:r>
            <a:r>
              <a:rPr lang="en-US" dirty="0"/>
              <a:t>where the body moves with a given constant velocity through a fluid and the body is described as a graph over a given cross section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F72F8167-A007-470B-91F8-9FD147915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C3D8D50B-B373-41DD-AF52-1CAB93D95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Calculus of variations: An introduction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657CD656-D89A-42CD-A918-0CA133A22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5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1309053"/>
            <a:ext cx="2369820" cy="1288648"/>
          </a:xfrm>
        </p:spPr>
        <p:txBody>
          <a:bodyPr/>
          <a:lstStyle/>
          <a:p>
            <a:r>
              <a:rPr lang="en-US" sz="3000" noProof="0" dirty="0"/>
              <a:t>Euler-</a:t>
            </a:r>
            <a:r>
              <a:rPr lang="en-US" sz="3000" dirty="0"/>
              <a:t>L</a:t>
            </a:r>
            <a:r>
              <a:rPr lang="en-US" sz="3000" noProof="0" dirty="0" err="1"/>
              <a:t>agrange</a:t>
            </a:r>
            <a:r>
              <a:rPr lang="en-US" sz="3000" noProof="0" dirty="0"/>
              <a:t> equations</a:t>
            </a:r>
            <a:endParaRPr lang="en-US" sz="3000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22BD54C-AB8D-4B3B-836D-ABFFFE5D70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31042" y="652826"/>
            <a:ext cx="3433138" cy="426393"/>
          </a:xfrm>
        </p:spPr>
        <p:txBody>
          <a:bodyPr/>
          <a:lstStyle/>
          <a:p>
            <a:r>
              <a:rPr lang="en-US" sz="2400" dirty="0"/>
              <a:t>1744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2192F0C-65C9-4E6D-9314-81FB7E4DB4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31042" y="1032329"/>
            <a:ext cx="3433138" cy="2207259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Euler published his landmark book, which gave birth to the theory of the calculus of variations.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Systemized the methods used to solve specific problems into a powerful apparatus.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36D4B3E-84DA-44C7-A6BE-5A3E220051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03339" y="652826"/>
            <a:ext cx="3433138" cy="426393"/>
          </a:xfrm>
        </p:spPr>
        <p:txBody>
          <a:bodyPr/>
          <a:lstStyle/>
          <a:p>
            <a:r>
              <a:rPr lang="en-US" sz="2400" dirty="0"/>
              <a:t>1755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1F484C5-3EB9-4664-93EB-E81179E953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03339" y="1032330"/>
            <a:ext cx="3433138" cy="185134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Lagrange wrote to Euler to show how to eliminate the tedious geometrical methods from his process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Known as Lagrange’s variational method.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DD180B3D-49E9-46B9-A20B-5BB4BD2046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4080" y="3554835"/>
            <a:ext cx="4747260" cy="428891"/>
          </a:xfrm>
        </p:spPr>
        <p:txBody>
          <a:bodyPr/>
          <a:lstStyle/>
          <a:p>
            <a:r>
              <a:rPr lang="en-US" sz="2400" dirty="0"/>
              <a:t>EULER-LAGRANGE EQUATIONS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0C9F763-9E0D-4C82-9B80-0BC0FEBCD7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35739" y="3974324"/>
            <a:ext cx="4745736" cy="961350"/>
          </a:xfrm>
        </p:spPr>
        <p:txBody>
          <a:bodyPr/>
          <a:lstStyle/>
          <a:p>
            <a:pPr algn="l"/>
            <a:r>
              <a:rPr lang="en-US" dirty="0"/>
              <a:t>Systematic way of dealing with problems in this field.</a:t>
            </a:r>
          </a:p>
        </p:txBody>
      </p:sp>
      <p:sp>
        <p:nvSpPr>
          <p:cNvPr id="323" name="Date Placeholder 322">
            <a:extLst>
              <a:ext uri="{FF2B5EF4-FFF2-40B4-BE49-F238E27FC236}">
                <a16:creationId xmlns:a16="http://schemas.microsoft.com/office/drawing/2014/main" id="{E3799503-8083-4A2B-B1A6-DA877569C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324" name="Footer Placeholder 323">
            <a:extLst>
              <a:ext uri="{FF2B5EF4-FFF2-40B4-BE49-F238E27FC236}">
                <a16:creationId xmlns:a16="http://schemas.microsoft.com/office/drawing/2014/main" id="{F3416D3B-8D80-4408-8E8E-08E7B3A0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Calculus of variations: an introduction</a:t>
            </a:r>
          </a:p>
        </p:txBody>
      </p:sp>
      <p:sp>
        <p:nvSpPr>
          <p:cNvPr id="325" name="Slide Number Placeholder 324">
            <a:extLst>
              <a:ext uri="{FF2B5EF4-FFF2-40B4-BE49-F238E27FC236}">
                <a16:creationId xmlns:a16="http://schemas.microsoft.com/office/drawing/2014/main" id="{C9F5126E-D75A-4501-9BA9-5485EAB79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0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8B0-9655-A6A5-D48B-E60E3546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47841"/>
            <a:ext cx="4114800" cy="607969"/>
          </a:xfrm>
        </p:spPr>
        <p:txBody>
          <a:bodyPr/>
          <a:lstStyle/>
          <a:p>
            <a:r>
              <a:rPr lang="en-US" sz="3000" dirty="0"/>
              <a:t>Model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712AEBF7-9C19-56A7-B19E-B74221B041AD}"/>
                  </a:ext>
                </a:extLst>
              </p:cNvPr>
              <p:cNvSpPr>
                <a:spLocks noGrp="1"/>
              </p:cNvSpPr>
              <p:nvPr>
                <p:ph type="body" sz="quarter" idx="34"/>
              </p:nvPr>
            </p:nvSpPr>
            <p:spPr>
              <a:xfrm>
                <a:off x="772255" y="883587"/>
                <a:ext cx="10812589" cy="761201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6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inf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6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ℱ</m:t>
                              </m:r>
                              <m:d>
                                <m:dPr>
                                  <m:ctrlP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Ω</m:t>
                                  </m:r>
                                </m:sub>
                                <m:sup/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  <m:d>
                                    <m:dPr>
                                      <m:ctrlPr>
                                        <a:rPr lang="en-US" sz="2600" b="0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b="0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600" b="0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2600" b="0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  <m:d>
                                        <m:dPr>
                                          <m:ctrlPr>
                                            <a:rPr lang="en-US" sz="2600" b="0" i="1" smtClean="0">
                                              <a:solidFill>
                                                <a:schemeClr val="accent4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b="0" i="1" smtClean="0">
                                              <a:solidFill>
                                                <a:schemeClr val="accent4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  <m:r>
                                        <a:rPr lang="en-US" sz="2600" b="0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2600" b="0" i="1" smtClean="0">
                                          <a:solidFill>
                                            <a:schemeClr val="accent4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𝐷𝑢</m:t>
                                      </m:r>
                                      <m:d>
                                        <m:dPr>
                                          <m:ctrlPr>
                                            <a:rPr lang="en-US" sz="2600" b="0" i="1" smtClean="0">
                                              <a:solidFill>
                                                <a:schemeClr val="accent4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600" b="0" i="1" smtClean="0">
                                              <a:solidFill>
                                                <a:schemeClr val="accent4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d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: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712AEBF7-9C19-56A7-B19E-B74221B04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4"/>
              </p:nvPr>
            </p:nvSpPr>
            <p:spPr>
              <a:xfrm>
                <a:off x="772255" y="883587"/>
                <a:ext cx="10812589" cy="761201"/>
              </a:xfrm>
              <a:blipFill>
                <a:blip r:embed="rId2"/>
                <a:stretch>
                  <a:fillRect b="-6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0FD89EE-6F41-519E-9AEF-810258406ACF}"/>
                  </a:ext>
                </a:extLst>
              </p:cNvPr>
              <p:cNvSpPr>
                <a:spLocks noGrp="1"/>
              </p:cNvSpPr>
              <p:nvPr>
                <p:ph sz="quarter" idx="35"/>
              </p:nvPr>
            </p:nvSpPr>
            <p:spPr>
              <a:xfrm>
                <a:off x="692150" y="2180534"/>
                <a:ext cx="10996930" cy="4191691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cap="none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sz="20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cap="none" dirty="0"/>
                  <a:t> is a bounded open set, a point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cap="none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000" cap="none" dirty="0"/>
                  <a:t> is denoted by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cap="none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cap="none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0" cap="none" dirty="0"/>
                  <a:t>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cap="none" dirty="0"/>
                  <a:t>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sz="2000" b="0" i="0" cap="none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000" cap="none" dirty="0"/>
                  <a:t> is a vector-valued function of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000" cap="non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cap="none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p>
                            <m:sSupPr>
                              <m:ctrlP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e>
                      </m:d>
                      <m:r>
                        <a:rPr lang="en-US" sz="2000" b="0" i="1" cap="none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000" cap="none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𝐷𝑢</m:t>
                    </m:r>
                  </m:oMath>
                </a14:m>
                <a:r>
                  <a:rPr lang="en-US" sz="2000" cap="none" dirty="0"/>
                  <a:t> is the Jacobian matrix of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cap="none" dirty="0"/>
                  <a:t> defined as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cap="none" smtClean="0">
                          <a:latin typeface="Cambria Math" panose="02040503050406030204" pitchFamily="18" charset="0"/>
                        </a:rPr>
                        <m:t>𝐷𝑢</m:t>
                      </m:r>
                      <m:r>
                        <a:rPr lang="en-US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en-US" sz="2000" b="0" i="1" cap="none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cap="none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cap="none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n-US" sz="2000" b="0" i="1" cap="none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cap="none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2000" b="0" i="1" cap="none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0" i="1" cap="none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b="0" i="1" cap="none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cap="none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cap="none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1≤</m:t>
                          </m:r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1≤</m:t>
                          </m:r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000" b="0" i="1" cap="none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lang="en-US" sz="2000" b="0" i="1" cap="none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sz="2000" b="0" i="0" cap="none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cap="none" dirty="0"/>
                  <a:t> is continuous;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cap="none" dirty="0"/>
                  <a:t> is the space of admissible functions (example: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cap="none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cap="none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cap="none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000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b="0" i="1" cap="none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 b="0" i="0" cap="none" smtClean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000" cap="none" dirty="0"/>
                  <a:t> with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cap="non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none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cap="none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cap="none" dirty="0"/>
                  <a:t> on </a:t>
                </a:r>
                <a14:m>
                  <m:oMath xmlns:m="http://schemas.openxmlformats.org/officeDocument/2006/math">
                    <m:r>
                      <a:rPr lang="en-US" sz="2000" b="0" i="1" cap="none" smtClean="0">
                        <a:latin typeface="Cambria Math" panose="02040503050406030204" pitchFamily="18" charset="0"/>
                      </a:rPr>
                      <m:t>𝜕</m:t>
                    </m:r>
                    <m:r>
                      <m:rPr>
                        <m:sty m:val="p"/>
                      </m:rPr>
                      <a:rPr lang="en-US" sz="2000" b="0" i="0" cap="none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000" cap="none" dirty="0"/>
                  <a:t>).</a:t>
                </a:r>
              </a:p>
              <a:p>
                <a:endParaRPr lang="en-US" sz="1000" cap="none" dirty="0"/>
              </a:p>
              <a:p>
                <a:pPr algn="ctr">
                  <a:spcAft>
                    <a:spcPts val="600"/>
                  </a:spcAft>
                </a:pPr>
                <a:r>
                  <a:rPr lang="en-US" sz="2400" b="1" cap="none" dirty="0">
                    <a:solidFill>
                      <a:srgbClr val="002060"/>
                    </a:solidFill>
                  </a:rPr>
                  <a:t>AIM</a:t>
                </a:r>
                <a:r>
                  <a:rPr lang="en-US" sz="2400" cap="none" dirty="0">
                    <a:solidFill>
                      <a:srgbClr val="002060"/>
                    </a:solidFill>
                  </a:rPr>
                  <a:t>: Find a minimizer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cap="none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cap="none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cap="none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cap="none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cap="none" dirty="0">
                    <a:solidFill>
                      <a:srgbClr val="002060"/>
                    </a:solidFill>
                  </a:rPr>
                  <a:t>, meaning that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ℱ</m:t>
                      </m:r>
                      <m:d>
                        <m:dPr>
                          <m:ctrlPr>
                            <a:rPr lang="en-US" sz="2400" b="0" i="1" cap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400" b="0" i="1" cap="none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cap="none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ℱ</m:t>
                      </m:r>
                      <m:d>
                        <m:dPr>
                          <m:ctrlPr>
                            <a:rPr lang="en-US" sz="2400" b="0" i="1" cap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cap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2400" b="0" i="0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US" sz="2400" b="0" i="0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all</m:t>
                      </m:r>
                      <m:r>
                        <a:rPr lang="en-US" sz="2400" b="0" i="0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cap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cap="none" dirty="0">
                  <a:solidFill>
                    <a:srgbClr val="002060"/>
                  </a:solidFill>
                  <a:ea typeface="Cambria Math" panose="02040503050406030204" pitchFamily="18" charset="0"/>
                </a:endParaRPr>
              </a:p>
              <a:p>
                <a:endParaRPr lang="en-US" sz="2000" cap="none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0FD89EE-6F41-519E-9AEF-810258406A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35"/>
              </p:nvPr>
            </p:nvSpPr>
            <p:spPr>
              <a:xfrm>
                <a:off x="692150" y="2180534"/>
                <a:ext cx="10996930" cy="4191691"/>
              </a:xfrm>
              <a:blipFill>
                <a:blip r:embed="rId3"/>
                <a:stretch>
                  <a:fillRect l="-499" t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4EFA8EA-8330-20F8-FFE4-102A73C2A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4F095A-0411-E8D1-F9A0-E82D4AE9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CALCULUS OF VARIATIONS: AN INTRODUCTION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5FAA384-A95E-B860-2AD2-577B938D8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0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F580F041-DC12-4416-8D50-10D5CB88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92"/>
            <a:ext cx="10515600" cy="994835"/>
          </a:xfrm>
        </p:spPr>
        <p:txBody>
          <a:bodyPr/>
          <a:lstStyle/>
          <a:p>
            <a:r>
              <a:rPr lang="en-US" sz="3000" noProof="0" dirty="0"/>
              <a:t>MORE EXAMPLES</a:t>
            </a:r>
            <a:endParaRPr lang="en-US" sz="3000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F3A35CB8-192D-46E2-ABAC-ED96BB3582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7916" y="2928930"/>
            <a:ext cx="2743200" cy="491509"/>
          </a:xfrm>
        </p:spPr>
        <p:txBody>
          <a:bodyPr/>
          <a:lstStyle/>
          <a:p>
            <a:r>
              <a:rPr lang="en-ZA" sz="2000" dirty="0"/>
              <a:t>DIRICHLET INTEGRAL</a:t>
            </a:r>
            <a:endParaRPr lang="en-US" sz="2000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AB80485-19C5-4162-A7D1-C16C0A37DB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916" y="3356532"/>
            <a:ext cx="2743200" cy="1704547"/>
          </a:xfrm>
        </p:spPr>
        <p:txBody>
          <a:bodyPr/>
          <a:lstStyle/>
          <a:p>
            <a:r>
              <a:rPr lang="en-US" dirty="0"/>
              <a:t>Most celebrated problem in the calculus of variations, the corresponding Euler-Lagrange equation reduces to Laplace equation. 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1AC70BF-8941-481C-8D24-0B619A898E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25694" y="2928930"/>
            <a:ext cx="2743200" cy="491509"/>
          </a:xfrm>
        </p:spPr>
        <p:txBody>
          <a:bodyPr/>
          <a:lstStyle/>
          <a:p>
            <a:r>
              <a:rPr lang="en-ZA" sz="2000" dirty="0"/>
              <a:t>Minimal surface of revolution</a:t>
            </a:r>
            <a:endParaRPr lang="en-US" sz="2000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8D138E80-5256-446A-AE30-0A9CBCEC97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325696" y="3356532"/>
            <a:ext cx="2743200" cy="1704547"/>
          </a:xfrm>
        </p:spPr>
        <p:txBody>
          <a:bodyPr/>
          <a:lstStyle/>
          <a:p>
            <a:r>
              <a:rPr lang="en-US" dirty="0"/>
              <a:t>Determine the surface with minimal area among all surfaces of</a:t>
            </a:r>
          </a:p>
          <a:p>
            <a:r>
              <a:rPr lang="en-US" dirty="0"/>
              <a:t>revolution.</a:t>
            </a:r>
            <a:endParaRPr lang="en-ZA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F8450002-65CC-44ED-9FA3-79F17962B3B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20516" y="2928930"/>
            <a:ext cx="2743200" cy="491509"/>
          </a:xfrm>
        </p:spPr>
        <p:txBody>
          <a:bodyPr/>
          <a:lstStyle/>
          <a:p>
            <a:r>
              <a:rPr lang="en-ZA" sz="2000" dirty="0"/>
              <a:t>Plateau problem</a:t>
            </a:r>
            <a:endParaRPr lang="en-US" sz="2000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C5E5A4C4-6086-4F2D-BF5F-1A909411BA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20516" y="3356532"/>
            <a:ext cx="2743200" cy="1704547"/>
          </a:xfrm>
        </p:spPr>
        <p:txBody>
          <a:bodyPr/>
          <a:lstStyle/>
          <a:p>
            <a:r>
              <a:rPr lang="en-US" dirty="0"/>
              <a:t>A wire loop is dipped into soapy water. When the wire is pulled out, the surface obtained is a</a:t>
            </a:r>
          </a:p>
          <a:p>
            <a:r>
              <a:rPr lang="en-US" dirty="0"/>
              <a:t>minimal surface.</a:t>
            </a:r>
            <a:endParaRPr lang="en-ZA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ECFAB54-2FAE-44AC-A18F-60ABE9A741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88296" y="2928930"/>
            <a:ext cx="2743200" cy="491509"/>
          </a:xfrm>
        </p:spPr>
        <p:txBody>
          <a:bodyPr anchor="b"/>
          <a:lstStyle/>
          <a:p>
            <a:r>
              <a:rPr lang="en-US" sz="2000" dirty="0"/>
              <a:t>Microstructure in crystals</a:t>
            </a: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DF2F3071-377B-4538-8351-AE48F52BD1C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88296" y="3356532"/>
            <a:ext cx="2743200" cy="1704547"/>
          </a:xfrm>
        </p:spPr>
        <p:txBody>
          <a:bodyPr anchor="t"/>
          <a:lstStyle/>
          <a:p>
            <a:r>
              <a:rPr lang="en-US" dirty="0"/>
              <a:t>Apply external force to a material specimen with</a:t>
            </a:r>
          </a:p>
          <a:p>
            <a:r>
              <a:rPr lang="en-US" dirty="0"/>
              <a:t>internal crystal structure and determine the resulting shape. What is</a:t>
            </a:r>
          </a:p>
          <a:p>
            <a:r>
              <a:rPr lang="en-US" dirty="0"/>
              <a:t>the total energy of a deformation? 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F72F8167-A007-470B-91F8-9FD147915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C3D8D50B-B373-41DD-AF52-1CAB93D95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Calculus of variations: An introduction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657CD656-D89A-42CD-A918-0CA133A22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439292-23DE-4FBC-B000-AFED89AC64F3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{871F1A6E-3C4F-4B71-B093-EF8B28FEECF0}tf16411175_win32</Template>
  <TotalTime>352</TotalTime>
  <Words>486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Tenorite </vt:lpstr>
      <vt:lpstr>Tenorite Bold</vt:lpstr>
      <vt:lpstr>Arial</vt:lpstr>
      <vt:lpstr>Calibri</vt:lpstr>
      <vt:lpstr>Cambria Math</vt:lpstr>
      <vt:lpstr>Office Theme</vt:lpstr>
      <vt:lpstr>Calculus of variations An Introduction</vt:lpstr>
      <vt:lpstr>about</vt:lpstr>
      <vt:lpstr>Classical problems in the calculus of variations</vt:lpstr>
      <vt:lpstr>Euler-Lagrange equations</vt:lpstr>
      <vt:lpstr>Model problem</vt:lpstr>
      <vt:lpstr>MORE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of variations An Introduction</dc:title>
  <dc:creator>CHEN CHUEI YEE</dc:creator>
  <cp:lastModifiedBy>CHEN CHUEI YEE</cp:lastModifiedBy>
  <cp:revision>8</cp:revision>
  <dcterms:created xsi:type="dcterms:W3CDTF">2022-09-19T00:45:56Z</dcterms:created>
  <dcterms:modified xsi:type="dcterms:W3CDTF">2023-05-24T08:18:08Z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