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Lst>
  <p:sldSz cy="5143500" cx="9144000"/>
  <p:notesSz cx="6858000" cy="9144000"/>
  <p:embeddedFontLst>
    <p:embeddedFont>
      <p:font typeface="Nunito"/>
      <p:regular r:id="rId77"/>
      <p:bold r:id="rId78"/>
      <p:italic r:id="rId79"/>
      <p:boldItalic r:id="rId80"/>
    </p:embeddedFont>
    <p:embeddedFont>
      <p:font typeface="Poppins Black"/>
      <p:bold r:id="rId81"/>
      <p:boldItalic r:id="rId82"/>
    </p:embeddedFont>
    <p:embeddedFont>
      <p:font typeface="Helvetica Neue"/>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CEFB0BE-AB2A-4F8C-8AE1-45C5B79B2E03}">
  <a:tblStyle styleId="{ACEFB0BE-AB2A-4F8C-8AE1-45C5B79B2E0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HelveticaNeue-bold.fntdata"/><Relationship Id="rId83" Type="http://schemas.openxmlformats.org/officeDocument/2006/relationships/font" Target="fonts/HelveticaNeue-regular.fntdata"/><Relationship Id="rId42" Type="http://schemas.openxmlformats.org/officeDocument/2006/relationships/slide" Target="slides/slide36.xml"/><Relationship Id="rId86" Type="http://schemas.openxmlformats.org/officeDocument/2006/relationships/font" Target="fonts/HelveticaNeue-boldItalic.fntdata"/><Relationship Id="rId41" Type="http://schemas.openxmlformats.org/officeDocument/2006/relationships/slide" Target="slides/slide35.xml"/><Relationship Id="rId85" Type="http://schemas.openxmlformats.org/officeDocument/2006/relationships/font" Target="fonts/HelveticaNeue-italic.fntdata"/><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font" Target="fonts/Nunito-boldItalic.fntdata"/><Relationship Id="rId82" Type="http://schemas.openxmlformats.org/officeDocument/2006/relationships/font" Target="fonts/PoppinsBlack-boldItalic.fntdata"/><Relationship Id="rId81" Type="http://schemas.openxmlformats.org/officeDocument/2006/relationships/font" Target="fonts/PoppinsBlack-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font" Target="fonts/Nunito-regular.fntdata"/><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font" Target="fonts/Nunito-italic.fntdata"/><Relationship Id="rId34" Type="http://schemas.openxmlformats.org/officeDocument/2006/relationships/slide" Target="slides/slide28.xml"/><Relationship Id="rId78" Type="http://schemas.openxmlformats.org/officeDocument/2006/relationships/font" Target="fonts/Nunito-bold.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ded5d88fee_0_19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ded5d88fee_0_19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ded5d88fee_0_14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3ded5d88fee_0_14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e003e2fcf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e003e2fcf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c2baca75a0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c2baca75a0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bca595bfbe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bca595bfb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3ded5d88fee_0_1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3ded5d88fee_0_1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ded5d88fee_0_1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ded5d88fee_0_1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ded5d88fee_0_17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3ded5d88fee_0_17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ded5d88fee_0_1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3ded5d88fee_0_1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3e003e2fcf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3e003e2fcf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ded5d88fee_0_1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ded5d88fee_0_1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e003e2fc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e003e2fc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ded5d88fee_0_18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5" name="Google Shape;265;g3ded5d88fee_0_18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52c2e20211d16e2c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52c2e20211d16e2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dedd62ca48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dedd62ca48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6f3b8d5b2169d268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6f3b8d5b2169d268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e003e2fcf0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e003e2fcf0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e003e2fcf0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e003e2fcf0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e003e2fcf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e003e2fcf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dedd62ca48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dedd62ca48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ded5d88fee_0_19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ded5d88fee_0_19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ded5d88fee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3ded5d88fee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ded5d88fee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ded5d88fee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ded5d88fee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ded5d88fee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dedd62ca48_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g3dedd62ca48_15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ded5d88fee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ded5d88fee_0_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3ded5d88fee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3ded5d88fee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ded5d88fee_0_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ded5d88fee_0_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ded5d88fee_0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ded5d88fee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ded5d88fee_0_19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3ded5d88fee_0_19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ded5d88fee_0_6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ded5d88fee_0_6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3ded5d88fee_0_63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ded5d88fee_0_8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3ded5d88fee_0_8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3ded5d88fee_0_89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ded5d88fee_0_8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ded5d88fee_0_8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3ded5d88fee_0_81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dedd62ca48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dedd62ca48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3ded5d88fee_0_8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3ded5d88fee_0_8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3ded5d88fee_0_82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ded5d88fee_0_9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3ded5d88fee_0_9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3ded5d88fee_0_90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ded5d88fee_0_7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ded5d88fee_0_7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3ded5d88fee_0_72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ded5d88fee_0_8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ded5d88fee_0_8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3ded5d88fee_0_83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ded5d88fee_0_8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ded5d88fee_0_8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3ded5d88fee_0_84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3ded5d88fee_0_8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3ded5d88fee_0_8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3ded5d88fee_0_85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ded5d88fee_0_8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ded5d88fee_0_8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3ded5d88fee_0_85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ded5d88fee_0_8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ded5d88fee_0_8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3ded5d88fee_0_86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ded5d88fee_0_8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ded5d88fee_0_87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3ded5d88fee_0_87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ded5d88fee_0_8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3ded5d88fee_0_8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g3ded5d88fee_0_88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8c486981bb11ace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8c486981bb11ace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ded5d88fee_0_9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3ded5d88fee_0_9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3ded5d88fee_0_90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3ded5d88fee_0_9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3ded5d88fee_0_91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3ded5d88fee_0_91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ded5d88fee_0_9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3ded5d88fee_0_9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3ded5d88fee_0_92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ded5d88fee_0_9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3ded5d88fee_0_9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3ded5d88fee_0_93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3ded5d88fee_0_9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3ded5d88fee_0_93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3ded5d88fee_0_93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3ded5d88fee_0_9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3ded5d88fee_0_9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3ded5d88fee_0_94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ded5d88fee_0_9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ded5d88fee_0_9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3ded5d88fee_0_95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e003e2fcf0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e003e2fcf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3ded5d88fee_0_1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3ded5d88fee_0_1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ded5d88fee_0_18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3ded5d88fee_0_18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ded5d88fee_0_12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3ded5d88fee_0_1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607bacb01fb1c808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607bacb01fb1c808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607bacb01fb1c808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607bacb01fb1c808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607bacb01fb1c808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607bacb01fb1c808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607bacb01fb1c808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607bacb01fb1c808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e003e2fcf0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3e003e2fcf0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3dedd62ca48_15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3dedd62ca48_15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e003e2fcf0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3e003e2fcf0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e003e2fcf0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3e003e2fcf0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3e003e2fcf0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3e003e2fcf0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ded5d88fee_0_1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3ded5d88fee_0_1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ded5d88fee_0_12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g3ded5d88fee_0_12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3e003e2fcf0_0_1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g3e003e2fcf0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ded5d88fee_0_13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g3ded5d88fee_0_13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ded5d88fee_0_1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3ded5d88fee_0_1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eño personalizado">
  <p:cSld name="Diseño personalizado">
    <p:spTree>
      <p:nvGrpSpPr>
        <p:cNvPr id="50" name="Shape 50"/>
        <p:cNvGrpSpPr/>
        <p:nvPr/>
      </p:nvGrpSpPr>
      <p:grpSpPr>
        <a:xfrm>
          <a:off x="0" y="0"/>
          <a:ext cx="0" cy="0"/>
          <a:chOff x="0" y="0"/>
          <a:chExt cx="0" cy="0"/>
        </a:xfrm>
      </p:grpSpPr>
      <p:sp>
        <p:nvSpPr>
          <p:cNvPr id="51" name="Google Shape;51;p13"/>
          <p:cNvSpPr/>
          <p:nvPr>
            <p:ph idx="2" type="pic"/>
          </p:nvPr>
        </p:nvSpPr>
        <p:spPr>
          <a:xfrm>
            <a:off x="1013522" y="558042"/>
            <a:ext cx="3558300" cy="3692400"/>
          </a:xfrm>
          <a:prstGeom prst="ellipse">
            <a:avLst/>
          </a:prstGeom>
          <a:solidFill>
            <a:srgbClr val="F2F2F2"/>
          </a:solidFill>
          <a:ln>
            <a:noFill/>
          </a:ln>
        </p:spPr>
      </p:sp>
      <p:sp>
        <p:nvSpPr>
          <p:cNvPr id="52" name="Google Shape;52;p13"/>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
    <p:spTree>
      <p:nvGrpSpPr>
        <p:cNvPr id="53" name="Shape 53"/>
        <p:cNvGrpSpPr/>
        <p:nvPr/>
      </p:nvGrpSpPr>
      <p:grpSpPr>
        <a:xfrm>
          <a:off x="0" y="0"/>
          <a:ext cx="0" cy="0"/>
          <a:chOff x="0" y="0"/>
          <a:chExt cx="0" cy="0"/>
        </a:xfrm>
      </p:grpSpPr>
      <p:sp>
        <p:nvSpPr>
          <p:cNvPr id="54" name="Google Shape;54;p14"/>
          <p:cNvSpPr txBox="1"/>
          <p:nvPr>
            <p:ph idx="1" type="body"/>
          </p:nvPr>
        </p:nvSpPr>
        <p:spPr>
          <a:xfrm>
            <a:off x="311700" y="4230575"/>
            <a:ext cx="5998800" cy="605100"/>
          </a:xfrm>
          <a:prstGeom prst="rect">
            <a:avLst/>
          </a:prstGeom>
          <a:noFill/>
          <a:ln>
            <a:noFill/>
          </a:ln>
        </p:spPr>
        <p:txBody>
          <a:bodyPr anchorCtr="0" anchor="ctr" bIns="68575" lIns="68575" spcFirstLastPara="1" rIns="68575" wrap="square" tIns="68575">
            <a:normAutofit/>
          </a:bodyPr>
          <a:lstStyle>
            <a:lvl1pPr indent="-228600" lvl="0" marL="457200" algn="l">
              <a:lnSpc>
                <a:spcPct val="100000"/>
              </a:lnSpc>
              <a:spcBef>
                <a:spcPts val="0"/>
              </a:spcBef>
              <a:spcAft>
                <a:spcPts val="0"/>
              </a:spcAft>
              <a:buClr>
                <a:schemeClr val="dk1"/>
              </a:buClr>
              <a:buSzPts val="1400"/>
              <a:buNone/>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5" name="Google Shape;55;p14"/>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rmAutofit/>
          </a:bodyPr>
          <a:lstStyle>
            <a:lvl1pPr indent="0" lvl="0" marL="0" algn="r">
              <a:buClr>
                <a:srgbClr val="757575"/>
              </a:buClr>
              <a:buSzPts val="900"/>
              <a:buFont typeface="Arial"/>
              <a:buNone/>
              <a:defRPr sz="900">
                <a:solidFill>
                  <a:srgbClr val="757575"/>
                </a:solidFill>
                <a:latin typeface="Arial"/>
                <a:ea typeface="Arial"/>
                <a:cs typeface="Arial"/>
                <a:sym typeface="Arial"/>
              </a:defRPr>
            </a:lvl1pPr>
            <a:lvl2pPr indent="0" lvl="1" marL="0" algn="r">
              <a:buClr>
                <a:srgbClr val="757575"/>
              </a:buClr>
              <a:buSzPts val="900"/>
              <a:buFont typeface="Arial"/>
              <a:buNone/>
              <a:defRPr sz="900">
                <a:solidFill>
                  <a:srgbClr val="757575"/>
                </a:solidFill>
                <a:latin typeface="Arial"/>
                <a:ea typeface="Arial"/>
                <a:cs typeface="Arial"/>
                <a:sym typeface="Arial"/>
              </a:defRPr>
            </a:lvl2pPr>
            <a:lvl3pPr indent="0" lvl="2" marL="0" algn="r">
              <a:buClr>
                <a:srgbClr val="757575"/>
              </a:buClr>
              <a:buSzPts val="900"/>
              <a:buFont typeface="Arial"/>
              <a:buNone/>
              <a:defRPr sz="900">
                <a:solidFill>
                  <a:srgbClr val="757575"/>
                </a:solidFill>
                <a:latin typeface="Arial"/>
                <a:ea typeface="Arial"/>
                <a:cs typeface="Arial"/>
                <a:sym typeface="Arial"/>
              </a:defRPr>
            </a:lvl3pPr>
            <a:lvl4pPr indent="0" lvl="3" marL="0" algn="r">
              <a:buClr>
                <a:srgbClr val="757575"/>
              </a:buClr>
              <a:buSzPts val="900"/>
              <a:buFont typeface="Arial"/>
              <a:buNone/>
              <a:defRPr sz="900">
                <a:solidFill>
                  <a:srgbClr val="757575"/>
                </a:solidFill>
                <a:latin typeface="Arial"/>
                <a:ea typeface="Arial"/>
                <a:cs typeface="Arial"/>
                <a:sym typeface="Arial"/>
              </a:defRPr>
            </a:lvl4pPr>
            <a:lvl5pPr indent="0" lvl="4" marL="0" algn="r">
              <a:buClr>
                <a:srgbClr val="757575"/>
              </a:buClr>
              <a:buSzPts val="900"/>
              <a:buFont typeface="Arial"/>
              <a:buNone/>
              <a:defRPr sz="900">
                <a:solidFill>
                  <a:srgbClr val="757575"/>
                </a:solidFill>
                <a:latin typeface="Arial"/>
                <a:ea typeface="Arial"/>
                <a:cs typeface="Arial"/>
                <a:sym typeface="Arial"/>
              </a:defRPr>
            </a:lvl5pPr>
            <a:lvl6pPr indent="0" lvl="5" marL="0" algn="r">
              <a:buClr>
                <a:srgbClr val="757575"/>
              </a:buClr>
              <a:buSzPts val="900"/>
              <a:buFont typeface="Arial"/>
              <a:buNone/>
              <a:defRPr sz="900">
                <a:solidFill>
                  <a:srgbClr val="757575"/>
                </a:solidFill>
                <a:latin typeface="Arial"/>
                <a:ea typeface="Arial"/>
                <a:cs typeface="Arial"/>
                <a:sym typeface="Arial"/>
              </a:defRPr>
            </a:lvl6pPr>
            <a:lvl7pPr indent="0" lvl="6" marL="0" algn="r">
              <a:buClr>
                <a:srgbClr val="757575"/>
              </a:buClr>
              <a:buSzPts val="900"/>
              <a:buFont typeface="Arial"/>
              <a:buNone/>
              <a:defRPr sz="900">
                <a:solidFill>
                  <a:srgbClr val="757575"/>
                </a:solidFill>
                <a:latin typeface="Arial"/>
                <a:ea typeface="Arial"/>
                <a:cs typeface="Arial"/>
                <a:sym typeface="Arial"/>
              </a:defRPr>
            </a:lvl7pPr>
            <a:lvl8pPr indent="0" lvl="7" marL="0" algn="r">
              <a:buClr>
                <a:srgbClr val="757575"/>
              </a:buClr>
              <a:buSzPts val="900"/>
              <a:buFont typeface="Arial"/>
              <a:buNone/>
              <a:defRPr sz="900">
                <a:solidFill>
                  <a:srgbClr val="757575"/>
                </a:solidFill>
                <a:latin typeface="Arial"/>
                <a:ea typeface="Arial"/>
                <a:cs typeface="Arial"/>
                <a:sym typeface="Arial"/>
              </a:defRPr>
            </a:lvl8pPr>
            <a:lvl9pPr indent="0" lvl="8" marL="0" algn="r">
              <a:buClr>
                <a:srgbClr val="757575"/>
              </a:buClr>
              <a:buSzPts val="900"/>
              <a:buFont typeface="Arial"/>
              <a:buNone/>
              <a:defRPr sz="900">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g3ded5d88fee_8_0)">
  <p:cSld name="Title and body (g3ded5d88fee_8_0)">
    <p:spTree>
      <p:nvGrpSpPr>
        <p:cNvPr id="56" name="Shape 56"/>
        <p:cNvGrpSpPr/>
        <p:nvPr/>
      </p:nvGrpSpPr>
      <p:grpSpPr>
        <a:xfrm>
          <a:off x="0" y="0"/>
          <a:ext cx="0" cy="0"/>
          <a:chOff x="0" y="0"/>
          <a:chExt cx="0" cy="0"/>
        </a:xfrm>
      </p:grpSpPr>
      <p:sp>
        <p:nvSpPr>
          <p:cNvPr id="57" name="Google Shape;57;p1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8" name="Google Shape;58;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9" name="Google Shape;59;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g3ded5d88fee_15_0)">
  <p:cSld name="Title and body (g3ded5d88fee_15_0)">
    <p:spTree>
      <p:nvGrpSpPr>
        <p:cNvPr id="60" name="Shape 60"/>
        <p:cNvGrpSpPr/>
        <p:nvPr/>
      </p:nvGrpSpPr>
      <p:grpSpPr>
        <a:xfrm>
          <a:off x="0" y="0"/>
          <a:ext cx="0" cy="0"/>
          <a:chOff x="0" y="0"/>
          <a:chExt cx="0" cy="0"/>
        </a:xfrm>
      </p:grpSpPr>
      <p:sp>
        <p:nvSpPr>
          <p:cNvPr id="61" name="Google Shape;61;p1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2" name="Google Shape;62;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3" name="Google Shape;63;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Slide layout">
  <p:cSld name="Section Break Slide layout">
    <p:bg>
      <p:bgPr>
        <a:solidFill>
          <a:schemeClr val="lt1"/>
        </a:solidFill>
      </p:bgPr>
    </p:bg>
    <p:spTree>
      <p:nvGrpSpPr>
        <p:cNvPr id="64" name="Shape 64"/>
        <p:cNvGrpSpPr/>
        <p:nvPr/>
      </p:nvGrpSpPr>
      <p:grpSpPr>
        <a:xfrm>
          <a:off x="0" y="0"/>
          <a:ext cx="0" cy="0"/>
          <a:chOff x="0" y="0"/>
          <a:chExt cx="0" cy="0"/>
        </a:xfrm>
      </p:grpSpPr>
      <p:sp>
        <p:nvSpPr>
          <p:cNvPr id="65" name="Google Shape;65;p17"/>
          <p:cNvSpPr txBox="1"/>
          <p:nvPr>
            <p:ph idx="12" type="sldNum"/>
          </p:nvPr>
        </p:nvSpPr>
        <p:spPr>
          <a:xfrm>
            <a:off x="8556784" y="4749851"/>
            <a:ext cx="548700" cy="393600"/>
          </a:xfrm>
          <a:prstGeom prst="rect">
            <a:avLst/>
          </a:prstGeom>
          <a:noFill/>
          <a:ln>
            <a:noFill/>
          </a:ln>
        </p:spPr>
        <p:txBody>
          <a:bodyPr anchorCtr="0" anchor="t" bIns="34275" lIns="68575" spcFirstLastPara="1" rIns="68575" wrap="square" tIns="3427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g3dedd62ca48_7_0)">
  <p:cSld name="Title and body (g3dedd62ca48_7_0)">
    <p:spTree>
      <p:nvGrpSpPr>
        <p:cNvPr id="66" name="Shape 66"/>
        <p:cNvGrpSpPr/>
        <p:nvPr/>
      </p:nvGrpSpPr>
      <p:grpSpPr>
        <a:xfrm>
          <a:off x="0" y="0"/>
          <a:ext cx="0" cy="0"/>
          <a:chOff x="0" y="0"/>
          <a:chExt cx="0" cy="0"/>
        </a:xfrm>
      </p:grpSpPr>
      <p:sp>
        <p:nvSpPr>
          <p:cNvPr id="67" name="Google Shape;67;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8" name="Google Shape;68;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9" name="Google Shape;6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g3dedd62ca48_14_0)">
  <p:cSld name="Title and body (g3dedd62ca48_14_0)">
    <p:spTree>
      <p:nvGrpSpPr>
        <p:cNvPr id="70" name="Shape 70"/>
        <p:cNvGrpSpPr/>
        <p:nvPr/>
      </p:nvGrpSpPr>
      <p:grpSpPr>
        <a:xfrm>
          <a:off x="0" y="0"/>
          <a:ext cx="0" cy="0"/>
          <a:chOff x="0" y="0"/>
          <a:chExt cx="0" cy="0"/>
        </a:xfrm>
      </p:grpSpPr>
      <p:sp>
        <p:nvSpPr>
          <p:cNvPr id="71" name="Google Shape;71;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 name="Google Shape;72;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3" name="Google Shape;73;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0" Type="http://schemas.openxmlformats.org/officeDocument/2006/relationships/image" Target="../media/image20.png"/><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28.png"/><Relationship Id="rId9" Type="http://schemas.openxmlformats.org/officeDocument/2006/relationships/image" Target="../media/image21.png"/><Relationship Id="rId5" Type="http://schemas.openxmlformats.org/officeDocument/2006/relationships/image" Target="../media/image13.png"/><Relationship Id="rId6" Type="http://schemas.openxmlformats.org/officeDocument/2006/relationships/image" Target="../media/image18.png"/><Relationship Id="rId7" Type="http://schemas.openxmlformats.org/officeDocument/2006/relationships/image" Target="../media/image22.png"/><Relationship Id="rId8"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ww.oecd-ilibrary.org/docserver/63faa850-en.pdf?expires=1697773442&amp;id=id&amp;accname=guest&amp;checksum=72F314F02D022A2A9921EAF531D62123" TargetMode="Externa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4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44.png"/><Relationship Id="rId5" Type="http://schemas.openxmlformats.org/officeDocument/2006/relationships/image" Target="../media/image46.png"/><Relationship Id="rId6" Type="http://schemas.openxmlformats.org/officeDocument/2006/relationships/image" Target="../media/image51.png"/><Relationship Id="rId7" Type="http://schemas.openxmlformats.org/officeDocument/2006/relationships/hyperlink" Target="https://bit.ly/3Qf7odI?r=qr"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6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55.png"/><Relationship Id="rId13" Type="http://schemas.openxmlformats.org/officeDocument/2006/relationships/image" Target="../media/image59.png"/><Relationship Id="rId12"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60.png"/><Relationship Id="rId15" Type="http://schemas.openxmlformats.org/officeDocument/2006/relationships/image" Target="../media/image67.png"/><Relationship Id="rId14" Type="http://schemas.openxmlformats.org/officeDocument/2006/relationships/image" Target="../media/image58.png"/><Relationship Id="rId5" Type="http://schemas.openxmlformats.org/officeDocument/2006/relationships/image" Target="../media/image54.png"/><Relationship Id="rId6" Type="http://schemas.openxmlformats.org/officeDocument/2006/relationships/image" Target="../media/image56.png"/><Relationship Id="rId7" Type="http://schemas.openxmlformats.org/officeDocument/2006/relationships/image" Target="../media/image66.png"/><Relationship Id="rId8" Type="http://schemas.openxmlformats.org/officeDocument/2006/relationships/image" Target="../media/image5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6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6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6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7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hyperlink" Target="https://www.oecd-ilibrary.org/docserver/3f57323a-en.pdf?expires=1697724601&amp;id=id&amp;accname=guest&amp;checksum=A2FBDF391117ED043EFA6957FB6D219C"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7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image" Target="../media/image8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79.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3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7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16.png"/><Relationship Id="rId5"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77.png"/><Relationship Id="rId4" Type="http://schemas.openxmlformats.org/officeDocument/2006/relationships/image" Target="../media/image81.png"/><Relationship Id="rId5" Type="http://schemas.openxmlformats.org/officeDocument/2006/relationships/hyperlink" Target="https://sites.google.com/view/nurfadhlina" TargetMode="External"/><Relationship Id="rId6" Type="http://schemas.openxmlformats.org/officeDocument/2006/relationships/image" Target="../media/image80.png"/><Relationship Id="rId7" Type="http://schemas.openxmlformats.org/officeDocument/2006/relationships/hyperlink" Target="mailto:Nurfadhlina@upm.edu.my" TargetMode="External"/><Relationship Id="rId8" Type="http://schemas.openxmlformats.org/officeDocument/2006/relationships/image" Target="../media/image8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17.png"/><Relationship Id="rId5" Type="http://schemas.openxmlformats.org/officeDocument/2006/relationships/image" Target="../media/image12.jpg"/><Relationship Id="rId6" Type="http://schemas.openxmlformats.org/officeDocument/2006/relationships/image" Target="../media/image7.png"/><Relationship Id="rId7"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pic>
        <p:nvPicPr>
          <p:cNvPr descr="enhance this slide" id="78" name="Google Shape;78;p20"/>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79" name="Google Shape;79;p20"/>
          <p:cNvSpPr txBox="1"/>
          <p:nvPr/>
        </p:nvSpPr>
        <p:spPr>
          <a:xfrm>
            <a:off x="311425" y="381000"/>
            <a:ext cx="5097000" cy="2031900"/>
          </a:xfrm>
          <a:prstGeom prst="rect">
            <a:avLst/>
          </a:prstGeom>
          <a:solidFill>
            <a:srgbClr val="434343"/>
          </a:solidFill>
          <a:ln>
            <a:noFill/>
          </a:ln>
        </p:spPr>
        <p:txBody>
          <a:bodyPr anchorCtr="0" anchor="t" bIns="91425" lIns="91425" spcFirstLastPara="1" rIns="91425" wrap="square" tIns="91425">
            <a:spAutoFit/>
          </a:bodyPr>
          <a:lstStyle/>
          <a:p>
            <a:pPr indent="0" lvl="0" marL="0" rtl="0" algn="l">
              <a:spcBef>
                <a:spcPts val="10000"/>
              </a:spcBef>
              <a:spcAft>
                <a:spcPts val="0"/>
              </a:spcAft>
              <a:buNone/>
            </a:pPr>
            <a:r>
              <a:rPr b="1" lang="en" sz="3000">
                <a:solidFill>
                  <a:srgbClr val="FFFFFF"/>
                </a:solidFill>
              </a:rPr>
              <a:t>AI as Decision Partners: How Human Responsibility Shapes AI Use</a:t>
            </a:r>
            <a:endParaRPr b="1" sz="3000">
              <a:solidFill>
                <a:srgbClr val="FFFFFF"/>
              </a:solidFill>
            </a:endParaRPr>
          </a:p>
          <a:p>
            <a:pPr indent="0" lvl="0" marL="0" rtl="0" algn="l">
              <a:spcBef>
                <a:spcPts val="0"/>
              </a:spcBef>
              <a:spcAft>
                <a:spcPts val="0"/>
              </a:spcAft>
              <a:buNone/>
            </a:pPr>
            <a:r>
              <a:t/>
            </a:r>
            <a:endParaRPr b="1" sz="3000">
              <a:solidFill>
                <a:srgbClr val="FFFFFF"/>
              </a:solidFill>
            </a:endParaRPr>
          </a:p>
        </p:txBody>
      </p:sp>
      <p:sp>
        <p:nvSpPr>
          <p:cNvPr id="80" name="Google Shape;80;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81" name="Google Shape;81;p20"/>
          <p:cNvPicPr preferRelativeResize="0"/>
          <p:nvPr/>
        </p:nvPicPr>
        <p:blipFill>
          <a:blip r:embed="rId4">
            <a:alphaModFix/>
          </a:blip>
          <a:stretch>
            <a:fillRect/>
          </a:stretch>
        </p:blipFill>
        <p:spPr>
          <a:xfrm>
            <a:off x="7899625" y="3952100"/>
            <a:ext cx="1121525" cy="3935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graphicFrame>
        <p:nvGraphicFramePr>
          <p:cNvPr id="183" name="Google Shape;183;p29"/>
          <p:cNvGraphicFramePr/>
          <p:nvPr/>
        </p:nvGraphicFramePr>
        <p:xfrm>
          <a:off x="202275" y="264292"/>
          <a:ext cx="3000000" cy="3000000"/>
        </p:xfrm>
        <a:graphic>
          <a:graphicData uri="http://schemas.openxmlformats.org/drawingml/2006/table">
            <a:tbl>
              <a:tblPr>
                <a:noFill/>
                <a:tableStyleId>{ACEFB0BE-AB2A-4F8C-8AE1-45C5B79B2E03}</a:tableStyleId>
              </a:tblPr>
              <a:tblGrid>
                <a:gridCol w="2473475"/>
                <a:gridCol w="2648400"/>
                <a:gridCol w="3596525"/>
              </a:tblGrid>
              <a:tr h="357200">
                <a:tc>
                  <a:txBody>
                    <a:bodyPr/>
                    <a:lstStyle/>
                    <a:p>
                      <a:pPr indent="0" lvl="0" marL="0" marR="0" rtl="0" algn="ctr">
                        <a:spcBef>
                          <a:spcPts val="0"/>
                        </a:spcBef>
                        <a:spcAft>
                          <a:spcPts val="0"/>
                        </a:spcAft>
                        <a:buClr>
                          <a:schemeClr val="lt1"/>
                        </a:buClr>
                        <a:buSzPts val="1100"/>
                        <a:buFont typeface="Arial"/>
                        <a:buNone/>
                      </a:pPr>
                      <a:r>
                        <a:rPr b="1" lang="en" sz="1100" u="none" cap="none" strike="noStrike">
                          <a:solidFill>
                            <a:schemeClr val="lt1"/>
                          </a:solidFill>
                        </a:rPr>
                        <a:t>AI Methods</a:t>
                      </a:r>
                      <a:endParaRPr b="1" sz="1100" u="none" cap="none" strike="noStrike">
                        <a:solidFill>
                          <a:schemeClr val="lt1"/>
                        </a:solidFill>
                      </a:endParaRPr>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674EA7"/>
                    </a:solidFill>
                  </a:tcPr>
                </a:tc>
                <a:tc>
                  <a:txBody>
                    <a:bodyPr/>
                    <a:lstStyle/>
                    <a:p>
                      <a:pPr indent="0" lvl="0" marL="0" marR="0" rtl="0" algn="ctr">
                        <a:spcBef>
                          <a:spcPts val="0"/>
                        </a:spcBef>
                        <a:spcAft>
                          <a:spcPts val="0"/>
                        </a:spcAft>
                        <a:buClr>
                          <a:schemeClr val="lt1"/>
                        </a:buClr>
                        <a:buSzPts val="1100"/>
                        <a:buFont typeface="Arial"/>
                        <a:buNone/>
                      </a:pPr>
                      <a:r>
                        <a:rPr b="1" lang="en" sz="1100" u="none" cap="none" strike="noStrike">
                          <a:solidFill>
                            <a:schemeClr val="lt1"/>
                          </a:solidFill>
                        </a:rPr>
                        <a:t>Explanation</a:t>
                      </a:r>
                      <a:endParaRPr b="1" sz="1100" u="none" cap="none" strike="noStrike">
                        <a:solidFill>
                          <a:schemeClr val="lt1"/>
                        </a:solidFill>
                      </a:endParaRPr>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674EA7"/>
                    </a:solidFill>
                  </a:tcPr>
                </a:tc>
                <a:tc>
                  <a:txBody>
                    <a:bodyPr/>
                    <a:lstStyle/>
                    <a:p>
                      <a:pPr indent="0" lvl="0" marL="0" marR="0" rtl="0" algn="ctr">
                        <a:spcBef>
                          <a:spcPts val="0"/>
                        </a:spcBef>
                        <a:spcAft>
                          <a:spcPts val="0"/>
                        </a:spcAft>
                        <a:buClr>
                          <a:schemeClr val="lt1"/>
                        </a:buClr>
                        <a:buSzPts val="1100"/>
                        <a:buFont typeface="Arial"/>
                        <a:buNone/>
                      </a:pPr>
                      <a:r>
                        <a:rPr b="1" lang="en" sz="1100" u="none" cap="none" strike="noStrike">
                          <a:solidFill>
                            <a:schemeClr val="lt1"/>
                          </a:solidFill>
                        </a:rPr>
                        <a:t>Sub-categories</a:t>
                      </a:r>
                      <a:endParaRPr b="1" sz="1100" u="none" cap="none" strike="noStrike">
                        <a:solidFill>
                          <a:schemeClr val="lt1"/>
                        </a:solidFill>
                      </a:endParaRPr>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674EA7"/>
                    </a:solidFill>
                  </a:tcPr>
                </a:tc>
              </a:tr>
              <a:tr h="570675">
                <a:tc>
                  <a:txBody>
                    <a:bodyPr/>
                    <a:lstStyle/>
                    <a:p>
                      <a:pPr indent="0" lvl="0" marL="114300" marR="0" rtl="0" algn="l">
                        <a:lnSpc>
                          <a:spcPct val="115000"/>
                        </a:lnSpc>
                        <a:spcBef>
                          <a:spcPts val="0"/>
                        </a:spcBef>
                        <a:spcAft>
                          <a:spcPts val="0"/>
                        </a:spcAft>
                        <a:buClr>
                          <a:schemeClr val="dk1"/>
                        </a:buClr>
                        <a:buSzPts val="1000"/>
                        <a:buFont typeface="Arial"/>
                        <a:buNone/>
                      </a:pPr>
                      <a:r>
                        <a:rPr b="1" lang="en" sz="1000" u="none" cap="none" strike="noStrike">
                          <a:solidFill>
                            <a:schemeClr val="dk1"/>
                          </a:solidFill>
                        </a:rPr>
                        <a:t>          Computer Vision</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65D6E4"/>
                    </a:solidFill>
                  </a:tcPr>
                </a:tc>
                <a:tc>
                  <a:txBody>
                    <a:bodyPr/>
                    <a:lstStyle/>
                    <a:p>
                      <a:pPr indent="0" lvl="0" marL="0" marR="0" rtl="0" algn="l">
                        <a:lnSpc>
                          <a:spcPct val="115000"/>
                        </a:lnSpc>
                        <a:spcBef>
                          <a:spcPts val="0"/>
                        </a:spcBef>
                        <a:spcAft>
                          <a:spcPts val="0"/>
                        </a:spcAft>
                        <a:buClr>
                          <a:schemeClr val="dk1"/>
                        </a:buClr>
                        <a:buSzPts val="1000"/>
                        <a:buFont typeface="Arial"/>
                        <a:buNone/>
                      </a:pPr>
                      <a:r>
                        <a:rPr b="1" lang="en" sz="1000" u="none" cap="none" strike="noStrike">
                          <a:solidFill>
                            <a:schemeClr val="dk1"/>
                          </a:solidFill>
                        </a:rPr>
                        <a:t>Applications that analyze visual data to extract meaningful information.</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65D6E4"/>
                    </a:solidFill>
                  </a:tcPr>
                </a:tc>
                <a:tc>
                  <a:txBody>
                    <a:bodyPr/>
                    <a:lstStyle/>
                    <a:p>
                      <a:pPr indent="0" lvl="0" marL="0" marR="0" rtl="0" algn="l">
                        <a:lnSpc>
                          <a:spcPct val="115000"/>
                        </a:lnSpc>
                        <a:spcBef>
                          <a:spcPts val="0"/>
                        </a:spcBef>
                        <a:spcAft>
                          <a:spcPts val="0"/>
                        </a:spcAft>
                        <a:buClr>
                          <a:schemeClr val="dk1"/>
                        </a:buClr>
                        <a:buSzPts val="1000"/>
                        <a:buFont typeface="Arial"/>
                        <a:buNone/>
                      </a:pPr>
                      <a:r>
                        <a:rPr b="1" lang="en" sz="1000" u="none" cap="none" strike="noStrike">
                          <a:solidFill>
                            <a:schemeClr val="dk1"/>
                          </a:solidFill>
                        </a:rPr>
                        <a:t>Image recognition, Object detection, Medical imaging analysis</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65D6E4"/>
                    </a:solidFill>
                  </a:tcPr>
                </a:tc>
              </a:tr>
              <a:tr h="431200">
                <a:tc>
                  <a:txBody>
                    <a:bodyPr/>
                    <a:lstStyle/>
                    <a:p>
                      <a:pPr indent="0" lvl="0" marL="114300" marR="0" rtl="0" algn="l">
                        <a:spcBef>
                          <a:spcPts val="0"/>
                        </a:spcBef>
                        <a:spcAft>
                          <a:spcPts val="0"/>
                        </a:spcAft>
                        <a:buClr>
                          <a:schemeClr val="dk1"/>
                        </a:buClr>
                        <a:buSzPts val="1000"/>
                        <a:buFont typeface="Arial"/>
                        <a:buNone/>
                      </a:pPr>
                      <a:r>
                        <a:rPr b="1" lang="en" sz="1000" u="none" cap="none" strike="noStrike"/>
                        <a:t>          Natural Language  </a:t>
                      </a:r>
                      <a:endParaRPr b="1" sz="1000" u="none" cap="none" strike="noStrike"/>
                    </a:p>
                    <a:p>
                      <a:pPr indent="0" lvl="0" marL="114300" marR="0" rtl="0" algn="l">
                        <a:spcBef>
                          <a:spcPts val="0"/>
                        </a:spcBef>
                        <a:spcAft>
                          <a:spcPts val="0"/>
                        </a:spcAft>
                        <a:buClr>
                          <a:schemeClr val="dk1"/>
                        </a:buClr>
                        <a:buSzPts val="1000"/>
                        <a:buFont typeface="Arial"/>
                        <a:buNone/>
                      </a:pPr>
                      <a:r>
                        <a:rPr b="1" lang="en" sz="1000" u="none" cap="none" strike="noStrike"/>
                        <a:t>          Processing (NLP)</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EA9999"/>
                    </a:solidFill>
                  </a:tcPr>
                </a:tc>
                <a:tc>
                  <a:txBody>
                    <a:bodyPr/>
                    <a:lstStyle/>
                    <a:p>
                      <a:pPr indent="0" lvl="0" marL="0" marR="0" rtl="0" algn="l">
                        <a:spcBef>
                          <a:spcPts val="0"/>
                        </a:spcBef>
                        <a:spcAft>
                          <a:spcPts val="0"/>
                        </a:spcAft>
                        <a:buClr>
                          <a:schemeClr val="dk1"/>
                        </a:buClr>
                        <a:buSzPts val="1000"/>
                        <a:buFont typeface="Arial"/>
                        <a:buNone/>
                      </a:pPr>
                      <a:r>
                        <a:rPr b="1" lang="en" sz="1000" u="none" cap="none" strike="noStrike"/>
                        <a:t>Systems that understand, interpret, and generate human language</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EA9999"/>
                    </a:solidFill>
                  </a:tcPr>
                </a:tc>
                <a:tc>
                  <a:txBody>
                    <a:bodyPr/>
                    <a:lstStyle/>
                    <a:p>
                      <a:pPr indent="0" lvl="0" marL="0" marR="0" rtl="0" algn="l">
                        <a:spcBef>
                          <a:spcPts val="0"/>
                        </a:spcBef>
                        <a:spcAft>
                          <a:spcPts val="0"/>
                        </a:spcAft>
                        <a:buClr>
                          <a:schemeClr val="dk1"/>
                        </a:buClr>
                        <a:buSzPts val="1000"/>
                        <a:buFont typeface="Arial"/>
                        <a:buNone/>
                      </a:pPr>
                      <a:r>
                        <a:rPr b="1" lang="en" sz="1000" u="none" cap="none" strike="noStrike"/>
                        <a:t>Text analysis, Machine translation, Sentiment analysis</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EA9999"/>
                    </a:solidFill>
                  </a:tcPr>
                </a:tc>
              </a:tr>
              <a:tr h="431200">
                <a:tc>
                  <a:txBody>
                    <a:bodyPr/>
                    <a:lstStyle/>
                    <a:p>
                      <a:pPr indent="0" lvl="0" marL="114300" marR="0" rtl="0" algn="l">
                        <a:spcBef>
                          <a:spcPts val="0"/>
                        </a:spcBef>
                        <a:spcAft>
                          <a:spcPts val="0"/>
                        </a:spcAft>
                        <a:buClr>
                          <a:schemeClr val="dk1"/>
                        </a:buClr>
                        <a:buSzPts val="1000"/>
                        <a:buFont typeface="Arial"/>
                        <a:buNone/>
                      </a:pPr>
                      <a:r>
                        <a:rPr b="1" lang="en" sz="1000" u="none" cap="none" strike="noStrike"/>
                        <a:t>          Speech Recognition and </a:t>
                      </a:r>
                      <a:endParaRPr b="1" sz="1000" u="none" cap="none" strike="noStrike"/>
                    </a:p>
                    <a:p>
                      <a:pPr indent="0" lvl="0" marL="114300" marR="0" rtl="0" algn="l">
                        <a:spcBef>
                          <a:spcPts val="0"/>
                        </a:spcBef>
                        <a:spcAft>
                          <a:spcPts val="0"/>
                        </a:spcAft>
                        <a:buClr>
                          <a:schemeClr val="dk1"/>
                        </a:buClr>
                        <a:buSzPts val="1000"/>
                        <a:buFont typeface="Arial"/>
                        <a:buNone/>
                      </a:pPr>
                      <a:r>
                        <a:rPr b="1" lang="en" sz="1000" u="none" cap="none" strike="noStrike"/>
                        <a:t>          Synthesis</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FFFF00"/>
                    </a:solidFill>
                  </a:tcPr>
                </a:tc>
                <a:tc>
                  <a:txBody>
                    <a:bodyPr/>
                    <a:lstStyle/>
                    <a:p>
                      <a:pPr indent="0" lvl="0" marL="0" marR="0" rtl="0" algn="l">
                        <a:spcBef>
                          <a:spcPts val="0"/>
                        </a:spcBef>
                        <a:spcAft>
                          <a:spcPts val="0"/>
                        </a:spcAft>
                        <a:buClr>
                          <a:schemeClr val="dk1"/>
                        </a:buClr>
                        <a:buSzPts val="1000"/>
                        <a:buFont typeface="Arial"/>
                        <a:buNone/>
                      </a:pPr>
                      <a:r>
                        <a:rPr b="1" lang="en" sz="1000" u="none" cap="none" strike="noStrike"/>
                        <a:t> AI that processes spoken language and converts it to text (or vice versa)</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FFFF00"/>
                    </a:solidFill>
                  </a:tcPr>
                </a:tc>
                <a:tc>
                  <a:txBody>
                    <a:bodyPr/>
                    <a:lstStyle/>
                    <a:p>
                      <a:pPr indent="0" lvl="0" marL="0" marR="0" rtl="0" algn="l">
                        <a:spcBef>
                          <a:spcPts val="0"/>
                        </a:spcBef>
                        <a:spcAft>
                          <a:spcPts val="0"/>
                        </a:spcAft>
                        <a:buClr>
                          <a:schemeClr val="dk1"/>
                        </a:buClr>
                        <a:buSzPts val="1000"/>
                        <a:buFont typeface="Arial"/>
                        <a:buNone/>
                      </a:pPr>
                      <a:r>
                        <a:rPr b="1" lang="en" sz="1000" u="none" cap="none" strike="noStrike"/>
                        <a:t>Voice assistants, Real-time transcription services, Text-to-speech applications</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FFFF00"/>
                    </a:solidFill>
                  </a:tcPr>
                </a:tc>
              </a:tr>
              <a:tr h="431200">
                <a:tc>
                  <a:txBody>
                    <a:bodyPr/>
                    <a:lstStyle/>
                    <a:p>
                      <a:pPr indent="114300" lvl="0" marL="0" marR="0" rtl="0" algn="l">
                        <a:spcBef>
                          <a:spcPts val="0"/>
                        </a:spcBef>
                        <a:spcAft>
                          <a:spcPts val="0"/>
                        </a:spcAft>
                        <a:buClr>
                          <a:schemeClr val="dk1"/>
                        </a:buClr>
                        <a:buSzPts val="1000"/>
                        <a:buFont typeface="Arial"/>
                        <a:buNone/>
                      </a:pPr>
                      <a:r>
                        <a:rPr b="1" lang="en" sz="1000" u="none" cap="none" strike="noStrike"/>
                        <a:t>          </a:t>
                      </a:r>
                      <a:br>
                        <a:rPr b="1" lang="en" sz="1000" u="none" cap="none" strike="noStrike"/>
                      </a:br>
                      <a:r>
                        <a:rPr b="1" lang="en" sz="1000" u="none" cap="none" strike="noStrike"/>
                        <a:t>               Robotics</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FCE5CD"/>
                    </a:solidFill>
                  </a:tcPr>
                </a:tc>
                <a:tc>
                  <a:txBody>
                    <a:bodyPr/>
                    <a:lstStyle/>
                    <a:p>
                      <a:pPr indent="0" lvl="0" marL="0" marR="0" rtl="0" algn="l">
                        <a:spcBef>
                          <a:spcPts val="0"/>
                        </a:spcBef>
                        <a:spcAft>
                          <a:spcPts val="0"/>
                        </a:spcAft>
                        <a:buClr>
                          <a:schemeClr val="dk1"/>
                        </a:buClr>
                        <a:buSzPts val="1000"/>
                        <a:buFont typeface="Arial"/>
                        <a:buNone/>
                      </a:pPr>
                      <a:r>
                        <a:rPr b="1" lang="en" sz="1000" u="none" cap="none" strike="noStrike"/>
                        <a:t>AI-enabled machines capable of performing tasks autonomously or semi-autonomously</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FCE5CD"/>
                    </a:solidFill>
                  </a:tcPr>
                </a:tc>
                <a:tc>
                  <a:txBody>
                    <a:bodyPr/>
                    <a:lstStyle/>
                    <a:p>
                      <a:pPr indent="0" lvl="0" marL="0" marR="0" rtl="0" algn="l">
                        <a:spcBef>
                          <a:spcPts val="0"/>
                        </a:spcBef>
                        <a:spcAft>
                          <a:spcPts val="0"/>
                        </a:spcAft>
                        <a:buClr>
                          <a:schemeClr val="dk1"/>
                        </a:buClr>
                        <a:buSzPts val="1000"/>
                        <a:buFont typeface="Arial"/>
                        <a:buNone/>
                      </a:pPr>
                      <a:r>
                        <a:rPr b="1" lang="en" sz="1000" u="none" cap="none" strike="noStrike"/>
                        <a:t>Industrial robots, Service robots, Autonomous drones</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FCE5CD"/>
                    </a:solidFill>
                  </a:tcPr>
                </a:tc>
              </a:tr>
              <a:tr h="431200">
                <a:tc>
                  <a:txBody>
                    <a:bodyPr/>
                    <a:lstStyle/>
                    <a:p>
                      <a:pPr indent="0" lvl="0" marL="114300" marR="0" rtl="0" algn="l">
                        <a:spcBef>
                          <a:spcPts val="0"/>
                        </a:spcBef>
                        <a:spcAft>
                          <a:spcPts val="0"/>
                        </a:spcAft>
                        <a:buClr>
                          <a:schemeClr val="dk1"/>
                        </a:buClr>
                        <a:buSzPts val="1000"/>
                        <a:buFont typeface="Arial"/>
                        <a:buNone/>
                      </a:pPr>
                      <a:r>
                        <a:rPr b="1" lang="en" sz="1000" u="none" cap="none" strike="noStrike"/>
                        <a:t>          Planning and Scheduling</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C9DAF8"/>
                    </a:solidFill>
                  </a:tcPr>
                </a:tc>
                <a:tc>
                  <a:txBody>
                    <a:bodyPr/>
                    <a:lstStyle/>
                    <a:p>
                      <a:pPr indent="0" lvl="0" marL="0" marR="0" rtl="0" algn="l">
                        <a:spcBef>
                          <a:spcPts val="0"/>
                        </a:spcBef>
                        <a:spcAft>
                          <a:spcPts val="0"/>
                        </a:spcAft>
                        <a:buClr>
                          <a:schemeClr val="dk1"/>
                        </a:buClr>
                        <a:buSzPts val="1000"/>
                        <a:buFont typeface="Arial"/>
                        <a:buNone/>
                      </a:pPr>
                      <a:r>
                        <a:rPr b="1" lang="en" sz="1000" u="none" cap="none" strike="noStrike"/>
                        <a:t>AI systems that optimize resource allocation and task management</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C9DAF8"/>
                    </a:solidFill>
                  </a:tcPr>
                </a:tc>
                <a:tc>
                  <a:txBody>
                    <a:bodyPr/>
                    <a:lstStyle/>
                    <a:p>
                      <a:pPr indent="0" lvl="0" marL="0" marR="0" rtl="0" algn="l">
                        <a:spcBef>
                          <a:spcPts val="0"/>
                        </a:spcBef>
                        <a:spcAft>
                          <a:spcPts val="0"/>
                        </a:spcAft>
                        <a:buClr>
                          <a:schemeClr val="dk1"/>
                        </a:buClr>
                        <a:buSzPts val="1000"/>
                        <a:buFont typeface="Arial"/>
                        <a:buNone/>
                      </a:pPr>
                      <a:r>
                        <a:rPr b="1" lang="en" sz="1000" u="none" cap="none" strike="noStrike"/>
                        <a:t>Workflow optimization, Smart logistics, Autonomous task scheduling</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C9DAF8"/>
                    </a:solidFill>
                  </a:tcPr>
                </a:tc>
              </a:tr>
              <a:tr h="431200">
                <a:tc>
                  <a:txBody>
                    <a:bodyPr/>
                    <a:lstStyle/>
                    <a:p>
                      <a:pPr indent="114300" lvl="0" marL="0" marR="0" rtl="0" algn="l">
                        <a:spcBef>
                          <a:spcPts val="0"/>
                        </a:spcBef>
                        <a:spcAft>
                          <a:spcPts val="0"/>
                        </a:spcAft>
                        <a:buClr>
                          <a:schemeClr val="dk1"/>
                        </a:buClr>
                        <a:buSzPts val="1000"/>
                        <a:buFont typeface="Arial"/>
                        <a:buNone/>
                      </a:pPr>
                      <a:r>
                        <a:rPr b="1" lang="en" sz="1000" u="none" cap="none" strike="noStrike"/>
                        <a:t>          Navigation</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B7B7B7"/>
                    </a:solidFill>
                  </a:tcPr>
                </a:tc>
                <a:tc>
                  <a:txBody>
                    <a:bodyPr/>
                    <a:lstStyle/>
                    <a:p>
                      <a:pPr indent="0" lvl="0" marL="0" marR="0" rtl="0" algn="l">
                        <a:spcBef>
                          <a:spcPts val="0"/>
                        </a:spcBef>
                        <a:spcAft>
                          <a:spcPts val="0"/>
                        </a:spcAft>
                        <a:buClr>
                          <a:schemeClr val="dk1"/>
                        </a:buClr>
                        <a:buSzPts val="1000"/>
                        <a:buFont typeface="Arial"/>
                        <a:buNone/>
                      </a:pPr>
                      <a:r>
                        <a:rPr b="1" lang="en" sz="1000" u="none" cap="none" strike="noStrike"/>
                        <a:t>AI systems that enable location awareness and route planning</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B7B7B7"/>
                    </a:solidFill>
                  </a:tcPr>
                </a:tc>
                <a:tc>
                  <a:txBody>
                    <a:bodyPr/>
                    <a:lstStyle/>
                    <a:p>
                      <a:pPr indent="0" lvl="0" marL="0" marR="0" rtl="0" algn="l">
                        <a:spcBef>
                          <a:spcPts val="0"/>
                        </a:spcBef>
                        <a:spcAft>
                          <a:spcPts val="0"/>
                        </a:spcAft>
                        <a:buClr>
                          <a:schemeClr val="dk1"/>
                        </a:buClr>
                        <a:buSzPts val="1000"/>
                        <a:buFont typeface="Arial"/>
                        <a:buNone/>
                      </a:pPr>
                      <a:r>
                        <a:rPr b="1" lang="en" sz="1000" u="none" cap="none" strike="noStrike"/>
                        <a:t>GPS-based navigation systems, Pathfinding for autonomous vehicles, Indoor navigation solutions</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B7B7B7"/>
                    </a:solidFill>
                  </a:tcPr>
                </a:tc>
              </a:tr>
              <a:tr h="431200">
                <a:tc>
                  <a:txBody>
                    <a:bodyPr/>
                    <a:lstStyle/>
                    <a:p>
                      <a:pPr indent="0" lvl="0" marL="114300" marR="0" rtl="0" algn="l">
                        <a:spcBef>
                          <a:spcPts val="0"/>
                        </a:spcBef>
                        <a:spcAft>
                          <a:spcPts val="0"/>
                        </a:spcAft>
                        <a:buClr>
                          <a:schemeClr val="dk1"/>
                        </a:buClr>
                        <a:buSzPts val="1000"/>
                        <a:buFont typeface="Arial"/>
                        <a:buNone/>
                      </a:pPr>
                      <a:r>
                        <a:rPr b="1" lang="en" sz="1000" u="none" cap="none" strike="noStrike"/>
                        <a:t>          Chatbots and </a:t>
                      </a:r>
                      <a:endParaRPr b="1" sz="1000" u="none" cap="none" strike="noStrike"/>
                    </a:p>
                    <a:p>
                      <a:pPr indent="0" lvl="0" marL="114300" marR="0" rtl="0" algn="l">
                        <a:spcBef>
                          <a:spcPts val="0"/>
                        </a:spcBef>
                        <a:spcAft>
                          <a:spcPts val="0"/>
                        </a:spcAft>
                        <a:buClr>
                          <a:schemeClr val="dk1"/>
                        </a:buClr>
                        <a:buSzPts val="1000"/>
                        <a:buFont typeface="Arial"/>
                        <a:buNone/>
                      </a:pPr>
                      <a:r>
                        <a:rPr b="1" lang="en" sz="1000" u="none" cap="none" strike="noStrike"/>
                        <a:t>          Reasoning</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D9D2E9"/>
                    </a:solidFill>
                  </a:tcPr>
                </a:tc>
                <a:tc>
                  <a:txBody>
                    <a:bodyPr/>
                    <a:lstStyle/>
                    <a:p>
                      <a:pPr indent="0" lvl="0" marL="0" marR="0" rtl="0" algn="l">
                        <a:spcBef>
                          <a:spcPts val="0"/>
                        </a:spcBef>
                        <a:spcAft>
                          <a:spcPts val="0"/>
                        </a:spcAft>
                        <a:buClr>
                          <a:schemeClr val="dk1"/>
                        </a:buClr>
                        <a:buSzPts val="1000"/>
                        <a:buFont typeface="Arial"/>
                        <a:buNone/>
                      </a:pPr>
                      <a:r>
                        <a:rPr b="1" lang="en" sz="1000" u="none" cap="none" strike="noStrike"/>
                        <a:t>Systems capable of interactive conversations and logical decision-making</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D9D2E9"/>
                    </a:solidFill>
                  </a:tcPr>
                </a:tc>
                <a:tc>
                  <a:txBody>
                    <a:bodyPr/>
                    <a:lstStyle/>
                    <a:p>
                      <a:pPr indent="0" lvl="0" marL="0" marR="0" rtl="0" algn="l">
                        <a:spcBef>
                          <a:spcPts val="0"/>
                        </a:spcBef>
                        <a:spcAft>
                          <a:spcPts val="0"/>
                        </a:spcAft>
                        <a:buClr>
                          <a:schemeClr val="dk1"/>
                        </a:buClr>
                        <a:buSzPts val="1000"/>
                        <a:buFont typeface="Arial"/>
                        <a:buNone/>
                      </a:pPr>
                      <a:r>
                        <a:rPr b="1" lang="en" sz="1000" u="none" cap="none" strike="noStrike"/>
                        <a:t>Virtual assistants, Customer support bots, AI-driven Q&amp;A systems</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D9D2E9"/>
                    </a:solidFill>
                  </a:tcPr>
                </a:tc>
              </a:tr>
              <a:tr h="431200">
                <a:tc>
                  <a:txBody>
                    <a:bodyPr/>
                    <a:lstStyle/>
                    <a:p>
                      <a:pPr indent="114300" lvl="0" marL="0" marR="0" rtl="0" algn="l">
                        <a:spcBef>
                          <a:spcPts val="0"/>
                        </a:spcBef>
                        <a:spcAft>
                          <a:spcPts val="0"/>
                        </a:spcAft>
                        <a:buClr>
                          <a:schemeClr val="dk1"/>
                        </a:buClr>
                        <a:buSzPts val="1000"/>
                        <a:buFont typeface="Arial"/>
                        <a:buNone/>
                      </a:pPr>
                      <a:r>
                        <a:rPr b="1" lang="en" sz="1000" u="none" cap="none" strike="noStrike"/>
                        <a:t>          Machine Learning</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D9EAD3"/>
                    </a:solidFill>
                  </a:tcPr>
                </a:tc>
                <a:tc>
                  <a:txBody>
                    <a:bodyPr/>
                    <a:lstStyle/>
                    <a:p>
                      <a:pPr indent="0" lvl="0" marL="0" marR="0" rtl="0" algn="l">
                        <a:spcBef>
                          <a:spcPts val="0"/>
                        </a:spcBef>
                        <a:spcAft>
                          <a:spcPts val="0"/>
                        </a:spcAft>
                        <a:buClr>
                          <a:schemeClr val="dk1"/>
                        </a:buClr>
                        <a:buSzPts val="1000"/>
                        <a:buFont typeface="Arial"/>
                        <a:buNone/>
                      </a:pPr>
                      <a:r>
                        <a:rPr b="1" lang="en" sz="1000" u="none" cap="none" strike="noStrike"/>
                        <a:t>Systems that use data to make classification, prediction or clustering</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D9EAD3"/>
                    </a:solidFill>
                  </a:tcPr>
                </a:tc>
                <a:tc>
                  <a:txBody>
                    <a:bodyPr/>
                    <a:lstStyle/>
                    <a:p>
                      <a:pPr indent="0" lvl="0" marL="0" marR="0" rtl="0" algn="l">
                        <a:spcBef>
                          <a:spcPts val="0"/>
                        </a:spcBef>
                        <a:spcAft>
                          <a:spcPts val="0"/>
                        </a:spcAft>
                        <a:buClr>
                          <a:schemeClr val="dk1"/>
                        </a:buClr>
                        <a:buSzPts val="1000"/>
                        <a:buFont typeface="Arial"/>
                        <a:buNone/>
                      </a:pPr>
                      <a:r>
                        <a:rPr b="1" lang="en" sz="1000" u="none" cap="none" strike="noStrike"/>
                        <a:t>Weather forecasting, Financial market analysis, Predictive maintenance</a:t>
                      </a:r>
                      <a:endParaRPr b="1" sz="1000" u="none" cap="none" strike="noStrike"/>
                    </a:p>
                  </a:txBody>
                  <a:tcPr marT="91425" marB="91425" marR="91425" marL="91425">
                    <a:lnL cap="flat" cmpd="sng" w="28575">
                      <a:solidFill>
                        <a:srgbClr val="D0E0E3"/>
                      </a:solidFill>
                      <a:prstDash val="solid"/>
                      <a:round/>
                      <a:headEnd len="sm" w="sm" type="none"/>
                      <a:tailEnd len="sm" w="sm" type="none"/>
                    </a:lnL>
                    <a:lnR cap="flat" cmpd="sng" w="28575">
                      <a:solidFill>
                        <a:srgbClr val="D0E0E3"/>
                      </a:solidFill>
                      <a:prstDash val="solid"/>
                      <a:round/>
                      <a:headEnd len="sm" w="sm" type="none"/>
                      <a:tailEnd len="sm" w="sm" type="none"/>
                    </a:lnR>
                    <a:lnT cap="flat" cmpd="sng" w="28575">
                      <a:solidFill>
                        <a:srgbClr val="D0E0E3"/>
                      </a:solidFill>
                      <a:prstDash val="solid"/>
                      <a:round/>
                      <a:headEnd len="sm" w="sm" type="none"/>
                      <a:tailEnd len="sm" w="sm" type="none"/>
                    </a:lnT>
                    <a:lnB cap="flat" cmpd="sng" w="28575">
                      <a:solidFill>
                        <a:srgbClr val="D0E0E3"/>
                      </a:solidFill>
                      <a:prstDash val="solid"/>
                      <a:round/>
                      <a:headEnd len="sm" w="sm" type="none"/>
                      <a:tailEnd len="sm" w="sm" type="none"/>
                    </a:lnB>
                    <a:solidFill>
                      <a:srgbClr val="D9EAD3"/>
                    </a:solidFill>
                  </a:tcPr>
                </a:tc>
              </a:tr>
            </a:tbl>
          </a:graphicData>
        </a:graphic>
      </p:graphicFrame>
      <p:pic>
        <p:nvPicPr>
          <p:cNvPr id="184" name="Google Shape;184;p29"/>
          <p:cNvPicPr preferRelativeResize="0"/>
          <p:nvPr/>
        </p:nvPicPr>
        <p:blipFill rotWithShape="1">
          <a:blip r:embed="rId3">
            <a:alphaModFix/>
          </a:blip>
          <a:srcRect b="0" l="0" r="0" t="0"/>
          <a:stretch/>
        </p:blipFill>
        <p:spPr>
          <a:xfrm>
            <a:off x="257041" y="664899"/>
            <a:ext cx="392981" cy="346936"/>
          </a:xfrm>
          <a:prstGeom prst="rect">
            <a:avLst/>
          </a:prstGeom>
          <a:noFill/>
          <a:ln>
            <a:noFill/>
          </a:ln>
        </p:spPr>
      </p:pic>
      <p:pic>
        <p:nvPicPr>
          <p:cNvPr id="185" name="Google Shape;185;p29"/>
          <p:cNvPicPr preferRelativeResize="0"/>
          <p:nvPr/>
        </p:nvPicPr>
        <p:blipFill rotWithShape="1">
          <a:blip r:embed="rId4">
            <a:alphaModFix/>
          </a:blip>
          <a:srcRect b="0" l="0" r="0" t="0"/>
          <a:stretch/>
        </p:blipFill>
        <p:spPr>
          <a:xfrm>
            <a:off x="317849" y="1247318"/>
            <a:ext cx="318635" cy="328712"/>
          </a:xfrm>
          <a:prstGeom prst="rect">
            <a:avLst/>
          </a:prstGeom>
          <a:noFill/>
          <a:ln>
            <a:noFill/>
          </a:ln>
        </p:spPr>
      </p:pic>
      <p:pic>
        <p:nvPicPr>
          <p:cNvPr id="186" name="Google Shape;186;p29"/>
          <p:cNvPicPr preferRelativeResize="0"/>
          <p:nvPr/>
        </p:nvPicPr>
        <p:blipFill rotWithShape="1">
          <a:blip r:embed="rId5">
            <a:alphaModFix/>
          </a:blip>
          <a:srcRect b="7063" l="0" r="0" t="0"/>
          <a:stretch/>
        </p:blipFill>
        <p:spPr>
          <a:xfrm>
            <a:off x="257050" y="1683949"/>
            <a:ext cx="392972" cy="432200"/>
          </a:xfrm>
          <a:prstGeom prst="rect">
            <a:avLst/>
          </a:prstGeom>
          <a:noFill/>
          <a:ln>
            <a:noFill/>
          </a:ln>
        </p:spPr>
      </p:pic>
      <p:pic>
        <p:nvPicPr>
          <p:cNvPr id="187" name="Google Shape;187;p29"/>
          <p:cNvPicPr preferRelativeResize="0"/>
          <p:nvPr/>
        </p:nvPicPr>
        <p:blipFill rotWithShape="1">
          <a:blip r:embed="rId6">
            <a:alphaModFix/>
          </a:blip>
          <a:srcRect b="0" l="0" r="0" t="0"/>
          <a:stretch/>
        </p:blipFill>
        <p:spPr>
          <a:xfrm>
            <a:off x="242807" y="2248143"/>
            <a:ext cx="407215" cy="323607"/>
          </a:xfrm>
          <a:prstGeom prst="rect">
            <a:avLst/>
          </a:prstGeom>
          <a:noFill/>
          <a:ln>
            <a:noFill/>
          </a:ln>
        </p:spPr>
      </p:pic>
      <p:pic>
        <p:nvPicPr>
          <p:cNvPr id="188" name="Google Shape;188;p29"/>
          <p:cNvPicPr preferRelativeResize="0"/>
          <p:nvPr/>
        </p:nvPicPr>
        <p:blipFill rotWithShape="1">
          <a:blip r:embed="rId7">
            <a:alphaModFix/>
          </a:blip>
          <a:srcRect b="0" l="0" r="0" t="0"/>
          <a:stretch/>
        </p:blipFill>
        <p:spPr>
          <a:xfrm>
            <a:off x="275897" y="2864645"/>
            <a:ext cx="374125" cy="371615"/>
          </a:xfrm>
          <a:prstGeom prst="rect">
            <a:avLst/>
          </a:prstGeom>
          <a:noFill/>
          <a:ln>
            <a:noFill/>
          </a:ln>
        </p:spPr>
      </p:pic>
      <p:pic>
        <p:nvPicPr>
          <p:cNvPr id="189" name="Google Shape;189;p29"/>
          <p:cNvPicPr preferRelativeResize="0"/>
          <p:nvPr/>
        </p:nvPicPr>
        <p:blipFill rotWithShape="1">
          <a:blip r:embed="rId8">
            <a:alphaModFix/>
          </a:blip>
          <a:srcRect b="0" l="0" r="0" t="0"/>
          <a:stretch/>
        </p:blipFill>
        <p:spPr>
          <a:xfrm>
            <a:off x="262359" y="3352457"/>
            <a:ext cx="374125" cy="361903"/>
          </a:xfrm>
          <a:prstGeom prst="rect">
            <a:avLst/>
          </a:prstGeom>
          <a:noFill/>
          <a:ln>
            <a:noFill/>
          </a:ln>
        </p:spPr>
      </p:pic>
      <p:pic>
        <p:nvPicPr>
          <p:cNvPr id="190" name="Google Shape;190;p29"/>
          <p:cNvPicPr preferRelativeResize="0"/>
          <p:nvPr/>
        </p:nvPicPr>
        <p:blipFill rotWithShape="1">
          <a:blip r:embed="rId9">
            <a:alphaModFix/>
          </a:blip>
          <a:srcRect b="0" l="0" r="0" t="0"/>
          <a:stretch/>
        </p:blipFill>
        <p:spPr>
          <a:xfrm>
            <a:off x="255634" y="3819867"/>
            <a:ext cx="374125" cy="361903"/>
          </a:xfrm>
          <a:prstGeom prst="rect">
            <a:avLst/>
          </a:prstGeom>
          <a:noFill/>
          <a:ln>
            <a:noFill/>
          </a:ln>
        </p:spPr>
      </p:pic>
      <p:pic>
        <p:nvPicPr>
          <p:cNvPr id="191" name="Google Shape;191;p29"/>
          <p:cNvPicPr preferRelativeResize="0"/>
          <p:nvPr/>
        </p:nvPicPr>
        <p:blipFill rotWithShape="1">
          <a:blip r:embed="rId10">
            <a:alphaModFix/>
          </a:blip>
          <a:srcRect b="0" l="0" r="0" t="0"/>
          <a:stretch/>
        </p:blipFill>
        <p:spPr>
          <a:xfrm>
            <a:off x="187047" y="4347962"/>
            <a:ext cx="462975" cy="415278"/>
          </a:xfrm>
          <a:prstGeom prst="rect">
            <a:avLst/>
          </a:prstGeom>
          <a:noFill/>
          <a:ln>
            <a:noFill/>
          </a:ln>
        </p:spPr>
      </p:pic>
      <p:sp>
        <p:nvSpPr>
          <p:cNvPr id="192" name="Google Shape;192;p2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p>
            <a:pPr indent="0" lvl="0" marL="0" rtl="0" algn="r">
              <a:spcBef>
                <a:spcPts val="0"/>
              </a:spcBef>
              <a:spcAft>
                <a:spcPts val="0"/>
              </a:spcAft>
              <a:buClr>
                <a:srgbClr val="000000"/>
              </a:buClr>
              <a:buSzPts val="1300"/>
              <a:buFont typeface="Arial"/>
              <a:buNone/>
            </a:pPr>
            <a:fld id="{00000000-1234-1234-1234-123412341234}" type="slidenum">
              <a:rPr lang="en"/>
              <a:t>‹#›</a:t>
            </a:fld>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8" name="Google Shape;198;p30"/>
          <p:cNvSpPr txBox="1"/>
          <p:nvPr>
            <p:ph type="title"/>
          </p:nvPr>
        </p:nvSpPr>
        <p:spPr>
          <a:xfrm>
            <a:off x="311700" y="2150850"/>
            <a:ext cx="48372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Part 2</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Risk on research values</a:t>
            </a:r>
            <a:endParaRPr/>
          </a:p>
        </p:txBody>
      </p:sp>
      <p:sp>
        <p:nvSpPr>
          <p:cNvPr id="199" name="Google Shape;199;p30"/>
          <p:cNvSpPr/>
          <p:nvPr/>
        </p:nvSpPr>
        <p:spPr>
          <a:xfrm>
            <a:off x="441405" y="913750"/>
            <a:ext cx="4837200" cy="162900"/>
          </a:xfrm>
          <a:prstGeom prst="rect">
            <a:avLst/>
          </a:prstGeom>
          <a:solidFill>
            <a:srgbClr val="0C9E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00" name="Google Shape;200;p30"/>
          <p:cNvSpPr/>
          <p:nvPr/>
        </p:nvSpPr>
        <p:spPr>
          <a:xfrm>
            <a:off x="498644" y="3969200"/>
            <a:ext cx="4837200" cy="162900"/>
          </a:xfrm>
          <a:prstGeom prst="rect">
            <a:avLst/>
          </a:prstGeom>
          <a:solidFill>
            <a:srgbClr val="0C9E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enhance this slide" id="201" name="Google Shape;201;p30"/>
          <p:cNvPicPr preferRelativeResize="0"/>
          <p:nvPr/>
        </p:nvPicPr>
        <p:blipFill rotWithShape="1">
          <a:blip r:embed="rId3">
            <a:alphaModFix/>
          </a:blip>
          <a:srcRect b="0" l="60306" r="0" t="0"/>
          <a:stretch/>
        </p:blipFill>
        <p:spPr>
          <a:xfrm>
            <a:off x="5518975" y="0"/>
            <a:ext cx="3656000" cy="5143500"/>
          </a:xfrm>
          <a:prstGeom prst="rect">
            <a:avLst/>
          </a:prstGeom>
          <a:noFill/>
          <a:ln>
            <a:noFill/>
          </a:ln>
        </p:spPr>
      </p:pic>
      <p:sp>
        <p:nvSpPr>
          <p:cNvPr id="202" name="Google Shape;202;p30"/>
          <p:cNvSpPr txBox="1"/>
          <p:nvPr/>
        </p:nvSpPr>
        <p:spPr>
          <a:xfrm>
            <a:off x="5518975" y="4497000"/>
            <a:ext cx="2203500" cy="615600"/>
          </a:xfrm>
          <a:prstGeom prst="rect">
            <a:avLst/>
          </a:prstGeom>
          <a:solidFill>
            <a:srgbClr val="434343"/>
          </a:solidFill>
          <a:ln>
            <a:noFill/>
          </a:ln>
        </p:spPr>
        <p:txBody>
          <a:bodyPr anchorCtr="0" anchor="t" bIns="91425" lIns="91425" spcFirstLastPara="1" rIns="91425" wrap="square" tIns="91425">
            <a:spAutoFit/>
          </a:bodyPr>
          <a:lstStyle/>
          <a:p>
            <a:pPr indent="0" lvl="0" marL="0" rtl="0" algn="ctr">
              <a:spcBef>
                <a:spcPts val="1000"/>
              </a:spcBef>
              <a:spcAft>
                <a:spcPts val="0"/>
              </a:spcAft>
              <a:buNone/>
            </a:pPr>
            <a:r>
              <a:rPr lang="en">
                <a:solidFill>
                  <a:srgbClr val="FFFFFF"/>
                </a:solidFill>
              </a:rPr>
              <a:t>Prof Ts. Dr. Nurfadhlina Mohd Sharef</a:t>
            </a:r>
            <a:endParaRPr>
              <a:solidFill>
                <a:srgbClr val="FFFFFF"/>
              </a:solidFill>
            </a:endParaRPr>
          </a:p>
        </p:txBody>
      </p:sp>
      <p:sp>
        <p:nvSpPr>
          <p:cNvPr id="203" name="Google Shape;203;p30"/>
          <p:cNvSpPr txBox="1"/>
          <p:nvPr/>
        </p:nvSpPr>
        <p:spPr>
          <a:xfrm>
            <a:off x="5518975" y="0"/>
            <a:ext cx="3656100" cy="646500"/>
          </a:xfrm>
          <a:prstGeom prst="rect">
            <a:avLst/>
          </a:prstGeom>
          <a:solidFill>
            <a:srgbClr val="434343"/>
          </a:solidFill>
          <a:ln>
            <a:noFill/>
          </a:ln>
        </p:spPr>
        <p:txBody>
          <a:bodyPr anchorCtr="0" anchor="t" bIns="91425" lIns="91425" spcFirstLastPara="1" rIns="91425" wrap="square" tIns="91425">
            <a:spAutoFit/>
          </a:bodyPr>
          <a:lstStyle/>
          <a:p>
            <a:pPr indent="0" lvl="0" marL="0" rtl="0" algn="ctr">
              <a:spcBef>
                <a:spcPts val="1000"/>
              </a:spcBef>
              <a:spcAft>
                <a:spcPts val="0"/>
              </a:spcAft>
              <a:buNone/>
            </a:pPr>
            <a:r>
              <a:rPr b="1" lang="en" sz="1500">
                <a:solidFill>
                  <a:srgbClr val="FFFFFF"/>
                </a:solidFill>
              </a:rPr>
              <a:t>AI as Decision Partners: How Human Responsibility Shapes AI Use</a:t>
            </a:r>
            <a:endParaRPr b="1" sz="15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66666"/>
        </a:solidFill>
      </p:bgPr>
    </p:bg>
    <p:spTree>
      <p:nvGrpSpPr>
        <p:cNvPr id="207" name="Shape 207"/>
        <p:cNvGrpSpPr/>
        <p:nvPr/>
      </p:nvGrpSpPr>
      <p:grpSpPr>
        <a:xfrm>
          <a:off x="0" y="0"/>
          <a:ext cx="0" cy="0"/>
          <a:chOff x="0" y="0"/>
          <a:chExt cx="0" cy="0"/>
        </a:xfrm>
      </p:grpSpPr>
      <p:sp>
        <p:nvSpPr>
          <p:cNvPr id="208" name="Google Shape;208;p31"/>
          <p:cNvSpPr txBox="1"/>
          <p:nvPr/>
        </p:nvSpPr>
        <p:spPr>
          <a:xfrm>
            <a:off x="186950" y="1224075"/>
            <a:ext cx="1884600" cy="340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F2F2F2"/>
                </a:solidFill>
              </a:rPr>
              <a:t>Ability to question AI outputs</a:t>
            </a:r>
            <a:br>
              <a:rPr lang="en" sz="1900">
                <a:solidFill>
                  <a:srgbClr val="F2F2F2"/>
                </a:solidFill>
              </a:rPr>
            </a:br>
            <a:endParaRPr sz="1900">
              <a:solidFill>
                <a:srgbClr val="F2F2F2"/>
              </a:solidFill>
            </a:endParaRPr>
          </a:p>
          <a:p>
            <a:pPr indent="0" lvl="0" marL="0" rtl="0" algn="l">
              <a:spcBef>
                <a:spcPts val="0"/>
              </a:spcBef>
              <a:spcAft>
                <a:spcPts val="0"/>
              </a:spcAft>
              <a:buNone/>
            </a:pPr>
            <a:r>
              <a:t/>
            </a:r>
            <a:endParaRPr sz="1900">
              <a:solidFill>
                <a:srgbClr val="F2F2F2"/>
              </a:solidFill>
            </a:endParaRPr>
          </a:p>
          <a:p>
            <a:pPr indent="0" lvl="0" marL="0" rtl="0" algn="l">
              <a:spcBef>
                <a:spcPts val="0"/>
              </a:spcBef>
              <a:spcAft>
                <a:spcPts val="0"/>
              </a:spcAft>
              <a:buNone/>
            </a:pPr>
            <a:r>
              <a:t/>
            </a:r>
            <a:endParaRPr sz="1900">
              <a:solidFill>
                <a:srgbClr val="F2F2F2"/>
              </a:solidFill>
            </a:endParaRPr>
          </a:p>
          <a:p>
            <a:pPr indent="0" lvl="0" marL="0" rtl="0" algn="l">
              <a:spcBef>
                <a:spcPts val="0"/>
              </a:spcBef>
              <a:spcAft>
                <a:spcPts val="0"/>
              </a:spcAft>
              <a:buNone/>
            </a:pPr>
            <a:r>
              <a:rPr lang="en" sz="1900">
                <a:solidFill>
                  <a:srgbClr val="F2F2F2"/>
                </a:solidFill>
              </a:rPr>
              <a:t>Ability to choose among alternatives</a:t>
            </a:r>
            <a:br>
              <a:rPr lang="en" sz="1900">
                <a:solidFill>
                  <a:srgbClr val="F2F2F2"/>
                </a:solidFill>
              </a:rPr>
            </a:br>
            <a:endParaRPr sz="1900">
              <a:solidFill>
                <a:srgbClr val="F2F2F2"/>
              </a:solidFill>
            </a:endParaRPr>
          </a:p>
          <a:p>
            <a:pPr indent="0" lvl="0" marL="0" rtl="0" algn="l">
              <a:spcBef>
                <a:spcPts val="0"/>
              </a:spcBef>
              <a:spcAft>
                <a:spcPts val="0"/>
              </a:spcAft>
              <a:buNone/>
            </a:pPr>
            <a:r>
              <a:t/>
            </a:r>
            <a:endParaRPr sz="1900">
              <a:solidFill>
                <a:srgbClr val="F2F2F2"/>
              </a:solidFill>
            </a:endParaRPr>
          </a:p>
        </p:txBody>
      </p:sp>
      <p:sp>
        <p:nvSpPr>
          <p:cNvPr id="209" name="Google Shape;209;p31"/>
          <p:cNvSpPr txBox="1"/>
          <p:nvPr/>
        </p:nvSpPr>
        <p:spPr>
          <a:xfrm>
            <a:off x="7048502" y="1224075"/>
            <a:ext cx="2038500" cy="252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a:solidFill>
                  <a:srgbClr val="F2F2F2"/>
                </a:solidFill>
              </a:rPr>
              <a:t>Ability to override or reject AI advice</a:t>
            </a:r>
            <a:br>
              <a:rPr lang="en" sz="1900">
                <a:solidFill>
                  <a:srgbClr val="F2F2F2"/>
                </a:solidFill>
              </a:rPr>
            </a:br>
            <a:endParaRPr sz="1900">
              <a:solidFill>
                <a:srgbClr val="F2F2F2"/>
              </a:solidFill>
            </a:endParaRPr>
          </a:p>
          <a:p>
            <a:pPr indent="0" lvl="0" marL="0" rtl="0" algn="l">
              <a:spcBef>
                <a:spcPts val="0"/>
              </a:spcBef>
              <a:spcAft>
                <a:spcPts val="0"/>
              </a:spcAft>
              <a:buNone/>
            </a:pPr>
            <a:r>
              <a:t/>
            </a:r>
            <a:endParaRPr sz="1900">
              <a:solidFill>
                <a:srgbClr val="F2F2F2"/>
              </a:solidFill>
            </a:endParaRPr>
          </a:p>
          <a:p>
            <a:pPr indent="0" lvl="0" marL="0" rtl="0" algn="l">
              <a:spcBef>
                <a:spcPts val="0"/>
              </a:spcBef>
              <a:spcAft>
                <a:spcPts val="0"/>
              </a:spcAft>
              <a:buClr>
                <a:schemeClr val="dk1"/>
              </a:buClr>
              <a:buSzPts val="1100"/>
              <a:buFont typeface="Arial"/>
              <a:buNone/>
            </a:pPr>
            <a:r>
              <a:t/>
            </a:r>
            <a:endParaRPr sz="1900">
              <a:solidFill>
                <a:srgbClr val="F2F2F2"/>
              </a:solidFill>
            </a:endParaRPr>
          </a:p>
          <a:p>
            <a:pPr indent="0" lvl="0" marL="0" rtl="0" algn="l">
              <a:spcBef>
                <a:spcPts val="0"/>
              </a:spcBef>
              <a:spcAft>
                <a:spcPts val="0"/>
              </a:spcAft>
              <a:buClr>
                <a:schemeClr val="dk1"/>
              </a:buClr>
              <a:buSzPts val="1100"/>
              <a:buFont typeface="Arial"/>
              <a:buNone/>
            </a:pPr>
            <a:r>
              <a:rPr lang="en" sz="1900">
                <a:solidFill>
                  <a:srgbClr val="F2F2F2"/>
                </a:solidFill>
              </a:rPr>
              <a:t>Clarity of responsibility</a:t>
            </a:r>
            <a:endParaRPr sz="1900">
              <a:solidFill>
                <a:srgbClr val="F2F2F2"/>
              </a:solidFill>
            </a:endParaRPr>
          </a:p>
        </p:txBody>
      </p:sp>
      <p:sp>
        <p:nvSpPr>
          <p:cNvPr id="210" name="Google Shape;210;p31"/>
          <p:cNvSpPr txBox="1"/>
          <p:nvPr/>
        </p:nvSpPr>
        <p:spPr>
          <a:xfrm>
            <a:off x="6828064" y="4709496"/>
            <a:ext cx="1884600" cy="28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D9D9D9"/>
                </a:solidFill>
              </a:rPr>
              <a:t>Sharef, N.M. (2026)</a:t>
            </a:r>
            <a:endParaRPr b="1" sz="1200">
              <a:solidFill>
                <a:srgbClr val="D9D9D9"/>
              </a:solidFill>
            </a:endParaRPr>
          </a:p>
        </p:txBody>
      </p:sp>
      <p:pic>
        <p:nvPicPr>
          <p:cNvPr id="211" name="Google Shape;211;p31"/>
          <p:cNvPicPr preferRelativeResize="0"/>
          <p:nvPr/>
        </p:nvPicPr>
        <p:blipFill>
          <a:blip r:embed="rId3">
            <a:alphaModFix/>
          </a:blip>
          <a:stretch>
            <a:fillRect/>
          </a:stretch>
        </p:blipFill>
        <p:spPr>
          <a:xfrm>
            <a:off x="8315500" y="4644829"/>
            <a:ext cx="764275" cy="458571"/>
          </a:xfrm>
          <a:prstGeom prst="rect">
            <a:avLst/>
          </a:prstGeom>
          <a:noFill/>
          <a:ln>
            <a:noFill/>
          </a:ln>
        </p:spPr>
      </p:pic>
      <p:sp>
        <p:nvSpPr>
          <p:cNvPr id="212" name="Google Shape;212;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13" name="Google Shape;213;p31"/>
          <p:cNvPicPr preferRelativeResize="0"/>
          <p:nvPr/>
        </p:nvPicPr>
        <p:blipFill>
          <a:blip r:embed="rId4">
            <a:alphaModFix/>
          </a:blip>
          <a:stretch>
            <a:fillRect/>
          </a:stretch>
        </p:blipFill>
        <p:spPr>
          <a:xfrm>
            <a:off x="1921314" y="580061"/>
            <a:ext cx="5057925" cy="4178424"/>
          </a:xfrm>
          <a:prstGeom prst="rect">
            <a:avLst/>
          </a:prstGeom>
          <a:noFill/>
          <a:ln>
            <a:noFill/>
          </a:ln>
        </p:spPr>
      </p:pic>
      <p:sp>
        <p:nvSpPr>
          <p:cNvPr id="214" name="Google Shape;214;p31"/>
          <p:cNvSpPr txBox="1"/>
          <p:nvPr/>
        </p:nvSpPr>
        <p:spPr>
          <a:xfrm>
            <a:off x="368300" y="140600"/>
            <a:ext cx="7821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lt1"/>
                </a:solidFill>
              </a:rPr>
              <a:t>WHO REALLY HOLDS POWER WHEN AI IS USED?</a:t>
            </a:r>
            <a:endParaRPr b="1" sz="1800">
              <a:solidFill>
                <a:schemeClr val="lt1"/>
              </a:solidFill>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220" name="Google Shape;220;p32"/>
          <p:cNvGraphicFramePr/>
          <p:nvPr/>
        </p:nvGraphicFramePr>
        <p:xfrm>
          <a:off x="2960900" y="192600"/>
          <a:ext cx="3000000" cy="3000000"/>
        </p:xfrm>
        <a:graphic>
          <a:graphicData uri="http://schemas.openxmlformats.org/drawingml/2006/table">
            <a:tbl>
              <a:tblPr>
                <a:noFill/>
                <a:tableStyleId>{ACEFB0BE-AB2A-4F8C-8AE1-45C5B79B2E03}</a:tableStyleId>
              </a:tblPr>
              <a:tblGrid>
                <a:gridCol w="1938225"/>
                <a:gridCol w="3706025"/>
              </a:tblGrid>
              <a:tr h="200025">
                <a:tc>
                  <a:txBody>
                    <a:bodyPr/>
                    <a:lstStyle/>
                    <a:p>
                      <a:pPr indent="0" lvl="0" marL="0" rtl="0" algn="ctr">
                        <a:lnSpc>
                          <a:spcPct val="115000"/>
                        </a:lnSpc>
                        <a:spcBef>
                          <a:spcPts val="0"/>
                        </a:spcBef>
                        <a:spcAft>
                          <a:spcPts val="0"/>
                        </a:spcAft>
                        <a:buNone/>
                      </a:pPr>
                      <a:r>
                        <a:rPr b="1" lang="en" sz="1200"/>
                        <a:t>AI Threat</a:t>
                      </a:r>
                      <a:endParaRPr b="1"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200"/>
                        <a:t>Responsible AI Focus</a:t>
                      </a:r>
                      <a:endParaRPr b="1"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00025">
                <a:tc>
                  <a:txBody>
                    <a:bodyPr/>
                    <a:lstStyle/>
                    <a:p>
                      <a:pPr indent="0" lvl="0" marL="0" rtl="0" algn="l">
                        <a:spcBef>
                          <a:spcPts val="0"/>
                        </a:spcBef>
                        <a:spcAft>
                          <a:spcPts val="0"/>
                        </a:spcAft>
                        <a:buNone/>
                      </a:pPr>
                      <a:r>
                        <a:rPr lang="en" sz="1200"/>
                        <a:t>Loss of human agency</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 sz="1200"/>
                        <a:t>Human oversight, human-in-the-loop, autonomy</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00025">
                <a:tc>
                  <a:txBody>
                    <a:bodyPr/>
                    <a:lstStyle/>
                    <a:p>
                      <a:pPr indent="0" lvl="0" marL="0" rtl="0" algn="l">
                        <a:spcBef>
                          <a:spcPts val="0"/>
                        </a:spcBef>
                        <a:spcAft>
                          <a:spcPts val="0"/>
                        </a:spcAft>
                        <a:buNone/>
                      </a:pPr>
                      <a:r>
                        <a:rPr lang="en" sz="1200"/>
                        <a:t>Dehumanisation</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 sz="1200"/>
                        <a:t>Human dignity, respect for persons</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00025">
                <a:tc>
                  <a:txBody>
                    <a:bodyPr/>
                    <a:lstStyle/>
                    <a:p>
                      <a:pPr indent="0" lvl="0" marL="0" rtl="0" algn="l">
                        <a:spcBef>
                          <a:spcPts val="0"/>
                        </a:spcBef>
                        <a:spcAft>
                          <a:spcPts val="0"/>
                        </a:spcAft>
                        <a:buNone/>
                      </a:pPr>
                      <a:r>
                        <a:rPr lang="en" sz="1200"/>
                        <a:t>Discrimination</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 sz="1200"/>
                        <a:t>Fairness, non-discrimination, equity</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00025">
                <a:tc>
                  <a:txBody>
                    <a:bodyPr/>
                    <a:lstStyle/>
                    <a:p>
                      <a:pPr indent="0" lvl="0" marL="0" rtl="0" algn="l">
                        <a:spcBef>
                          <a:spcPts val="0"/>
                        </a:spcBef>
                        <a:spcAft>
                          <a:spcPts val="0"/>
                        </a:spcAft>
                        <a:buNone/>
                      </a:pPr>
                      <a:r>
                        <a:rPr lang="en" sz="1200"/>
                        <a:t>Context blindness</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 sz="1200"/>
                        <a:t>Sector-native validation, contextual integrity</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00025">
                <a:tc>
                  <a:txBody>
                    <a:bodyPr/>
                    <a:lstStyle/>
                    <a:p>
                      <a:pPr indent="0" lvl="0" marL="0" rtl="0" algn="l">
                        <a:spcBef>
                          <a:spcPts val="0"/>
                        </a:spcBef>
                        <a:spcAft>
                          <a:spcPts val="0"/>
                        </a:spcAft>
                        <a:buNone/>
                      </a:pPr>
                      <a:r>
                        <a:rPr lang="en" sz="1200"/>
                        <a:t>Privacy erosion</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 sz="1200"/>
                        <a:t>Data protection, consent, data governance</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00025">
                <a:tc>
                  <a:txBody>
                    <a:bodyPr/>
                    <a:lstStyle/>
                    <a:p>
                      <a:pPr indent="0" lvl="0" marL="0" rtl="0" algn="l">
                        <a:spcBef>
                          <a:spcPts val="0"/>
                        </a:spcBef>
                        <a:spcAft>
                          <a:spcPts val="0"/>
                        </a:spcAft>
                        <a:buNone/>
                      </a:pPr>
                      <a:r>
                        <a:rPr lang="en" sz="1200"/>
                        <a:t>Data exploitation</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 sz="1200"/>
                        <a:t>Data agency, benefit sharing</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00025">
                <a:tc>
                  <a:txBody>
                    <a:bodyPr/>
                    <a:lstStyle/>
                    <a:p>
                      <a:pPr indent="0" lvl="0" marL="0" rtl="0" algn="l">
                        <a:spcBef>
                          <a:spcPts val="0"/>
                        </a:spcBef>
                        <a:spcAft>
                          <a:spcPts val="0"/>
                        </a:spcAft>
                        <a:buNone/>
                      </a:pPr>
                      <a:r>
                        <a:rPr lang="en" sz="1200"/>
                        <a:t>Accountability vacuum</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 sz="1200"/>
                        <a:t>Accountability, auditability, traceability</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00025">
                <a:tc>
                  <a:txBody>
                    <a:bodyPr/>
                    <a:lstStyle/>
                    <a:p>
                      <a:pPr indent="0" lvl="0" marL="0" rtl="0" algn="l">
                        <a:spcBef>
                          <a:spcPts val="0"/>
                        </a:spcBef>
                        <a:spcAft>
                          <a:spcPts val="0"/>
                        </a:spcAft>
                        <a:buNone/>
                      </a:pPr>
                      <a:r>
                        <a:rPr lang="en" sz="1200"/>
                        <a:t>Lack of contestability</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 sz="1200"/>
                        <a:t>Explainability, right to challenge</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00025">
                <a:tc>
                  <a:txBody>
                    <a:bodyPr/>
                    <a:lstStyle/>
                    <a:p>
                      <a:pPr indent="0" lvl="0" marL="0" rtl="0" algn="l">
                        <a:spcBef>
                          <a:spcPts val="0"/>
                        </a:spcBef>
                        <a:spcAft>
                          <a:spcPts val="0"/>
                        </a:spcAft>
                        <a:buNone/>
                      </a:pPr>
                      <a:r>
                        <a:rPr lang="en" sz="1200"/>
                        <a:t>Power concentration</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 sz="1200"/>
                        <a:t>Governance, transparency, checks and balances</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00025">
                <a:tc>
                  <a:txBody>
                    <a:bodyPr/>
                    <a:lstStyle/>
                    <a:p>
                      <a:pPr indent="0" lvl="0" marL="0" rtl="0" algn="l">
                        <a:spcBef>
                          <a:spcPts val="0"/>
                        </a:spcBef>
                        <a:spcAft>
                          <a:spcPts val="0"/>
                        </a:spcAft>
                        <a:buNone/>
                      </a:pPr>
                      <a:r>
                        <a:rPr lang="en" sz="1200"/>
                        <a:t>Environmental harm</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 sz="1200"/>
                        <a:t>Sustainability, proportionality</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00025">
                <a:tc>
                  <a:txBody>
                    <a:bodyPr/>
                    <a:lstStyle/>
                    <a:p>
                      <a:pPr indent="0" lvl="0" marL="0" rtl="0" algn="l">
                        <a:spcBef>
                          <a:spcPts val="0"/>
                        </a:spcBef>
                        <a:spcAft>
                          <a:spcPts val="0"/>
                        </a:spcAft>
                        <a:buNone/>
                      </a:pPr>
                      <a:r>
                        <a:rPr lang="en" sz="1200"/>
                        <a:t>Behavioural manipulation</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 sz="1200"/>
                        <a:t>Transparency, user awareness</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00025">
                <a:tc>
                  <a:txBody>
                    <a:bodyPr/>
                    <a:lstStyle/>
                    <a:p>
                      <a:pPr indent="0" lvl="0" marL="0" rtl="0" algn="l">
                        <a:spcBef>
                          <a:spcPts val="0"/>
                        </a:spcBef>
                        <a:spcAft>
                          <a:spcPts val="0"/>
                        </a:spcAft>
                        <a:buNone/>
                      </a:pPr>
                      <a:r>
                        <a:rPr lang="en" sz="1200"/>
                        <a:t>Surveillance creep</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 sz="1200"/>
                        <a:t>Privacy-by-design, necessity &amp; proportionality</a:t>
                      </a:r>
                      <a:endParaRPr sz="1200"/>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221" name="Google Shape;221;p32"/>
          <p:cNvSpPr txBox="1"/>
          <p:nvPr/>
        </p:nvSpPr>
        <p:spPr>
          <a:xfrm>
            <a:off x="381600" y="962175"/>
            <a:ext cx="2313600" cy="180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500">
                <a:solidFill>
                  <a:schemeClr val="dk2"/>
                </a:solidFill>
              </a:rPr>
              <a:t>AI Threats vs Responsible AI</a:t>
            </a:r>
            <a:endParaRPr b="1" sz="2500">
              <a:solidFill>
                <a:schemeClr val="dk2"/>
              </a:solidFill>
            </a:endParaRPr>
          </a:p>
        </p:txBody>
      </p:sp>
      <p:sp>
        <p:nvSpPr>
          <p:cNvPr id="222" name="Google Shape;222;p32"/>
          <p:cNvSpPr txBox="1"/>
          <p:nvPr/>
        </p:nvSpPr>
        <p:spPr>
          <a:xfrm>
            <a:off x="304839" y="4688850"/>
            <a:ext cx="2049600" cy="35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rPr>
              <a:t>Sharef, N.M. (2026)</a:t>
            </a:r>
            <a:endParaRPr b="1" sz="1200">
              <a:solidFill>
                <a:schemeClr val="dk2"/>
              </a:solidFill>
            </a:endParaRPr>
          </a:p>
        </p:txBody>
      </p:sp>
      <p:pic>
        <p:nvPicPr>
          <p:cNvPr id="223" name="Google Shape;223;p32"/>
          <p:cNvPicPr preferRelativeResize="0"/>
          <p:nvPr/>
        </p:nvPicPr>
        <p:blipFill>
          <a:blip r:embed="rId3">
            <a:alphaModFix/>
          </a:blip>
          <a:stretch>
            <a:fillRect/>
          </a:stretch>
        </p:blipFill>
        <p:spPr>
          <a:xfrm>
            <a:off x="1794089" y="4673168"/>
            <a:ext cx="764275" cy="45857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descr="improvise this slide" id="228" name="Google Shape;228;p33"/>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229" name="Google Shape;229;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descr="not change word:AI should be a &quot;cognitive assistant&quot; rather than a &quot;cognitive replacement.&quot; &#10;&#10;It emphasizes that while AI can can optimize university operations, it must not undermine critical thinking or academic integrity.&#10;" id="234" name="Google Shape;234;p34"/>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235" name="Google Shape;235;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descr="enhance the content" id="240" name="Google Shape;240;p35"/>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241" name="Google Shape;241;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descr="Beautify this slide" id="246" name="Google Shape;246;p36"/>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247" name="Google Shape;247;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7"/>
          <p:cNvSpPr txBox="1"/>
          <p:nvPr>
            <p:ph type="title"/>
          </p:nvPr>
        </p:nvSpPr>
        <p:spPr>
          <a:xfrm>
            <a:off x="311700" y="2579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Evaluating AI automation in science</a:t>
            </a:r>
            <a:endParaRPr b="1"/>
          </a:p>
        </p:txBody>
      </p:sp>
      <p:sp>
        <p:nvSpPr>
          <p:cNvPr id="253" name="Google Shape;253;p37"/>
          <p:cNvSpPr txBox="1"/>
          <p:nvPr>
            <p:ph idx="1" type="body"/>
          </p:nvPr>
        </p:nvSpPr>
        <p:spPr>
          <a:xfrm>
            <a:off x="311700" y="830650"/>
            <a:ext cx="8520600" cy="3928200"/>
          </a:xfrm>
          <a:prstGeom prst="rect">
            <a:avLst/>
          </a:prstGeom>
        </p:spPr>
        <p:txBody>
          <a:bodyPr anchorCtr="0" anchor="t" bIns="91425" lIns="91425" spcFirstLastPara="1" rIns="91425" wrap="square" tIns="91425">
            <a:normAutofit fontScale="70000"/>
          </a:bodyPr>
          <a:lstStyle/>
          <a:p>
            <a:pPr indent="0" lvl="0" marL="0" rtl="0" algn="l">
              <a:spcBef>
                <a:spcPts val="0"/>
              </a:spcBef>
              <a:spcAft>
                <a:spcPts val="0"/>
              </a:spcAft>
              <a:buNone/>
            </a:pPr>
            <a:r>
              <a:rPr b="1" i="1" lang="en">
                <a:solidFill>
                  <a:schemeClr val="dk1"/>
                </a:solidFill>
              </a:rPr>
              <a:t>Level Zero</a:t>
            </a:r>
            <a:r>
              <a:rPr lang="en">
                <a:solidFill>
                  <a:schemeClr val="dk1"/>
                </a:solidFill>
              </a:rPr>
              <a:t> : absence of automation in science. </a:t>
            </a:r>
            <a:endParaRPr>
              <a:solidFill>
                <a:schemeClr val="dk1"/>
              </a:solidFill>
            </a:endParaRPr>
          </a:p>
          <a:p>
            <a:pPr indent="0" lvl="0" marL="0" rtl="0" algn="l">
              <a:spcBef>
                <a:spcPts val="1200"/>
              </a:spcBef>
              <a:spcAft>
                <a:spcPts val="0"/>
              </a:spcAft>
              <a:buNone/>
            </a:pPr>
            <a:r>
              <a:rPr b="1" i="1" lang="en">
                <a:solidFill>
                  <a:schemeClr val="dk1"/>
                </a:solidFill>
              </a:rPr>
              <a:t>Level One</a:t>
            </a:r>
            <a:r>
              <a:rPr lang="en">
                <a:solidFill>
                  <a:schemeClr val="dk1"/>
                </a:solidFill>
              </a:rPr>
              <a:t>: human scientists still describe the problem in full, but machines do some data manipulation                      or calculation. Some commentators date [data science]</a:t>
            </a:r>
            <a:endParaRPr>
              <a:solidFill>
                <a:schemeClr val="dk1"/>
              </a:solidFill>
            </a:endParaRPr>
          </a:p>
          <a:p>
            <a:pPr indent="0" lvl="0" marL="0" rtl="0" algn="l">
              <a:spcBef>
                <a:spcPts val="1200"/>
              </a:spcBef>
              <a:spcAft>
                <a:spcPts val="0"/>
              </a:spcAft>
              <a:buNone/>
            </a:pPr>
            <a:r>
              <a:rPr b="1" i="1" lang="en">
                <a:solidFill>
                  <a:schemeClr val="dk1"/>
                </a:solidFill>
              </a:rPr>
              <a:t>Level Two</a:t>
            </a:r>
            <a:r>
              <a:rPr lang="en">
                <a:solidFill>
                  <a:schemeClr val="dk1"/>
                </a:solidFill>
              </a:rPr>
              <a:t>: important aspect of the discovery cycle is fully automated. eg, the simulation or extraction of knowledge, or the testing of propositions where humans are still required for some of the most important aspects of the full experimental cycle but that at least one pathway has been fully automated. [machine learning] </a:t>
            </a:r>
            <a:endParaRPr>
              <a:solidFill>
                <a:schemeClr val="dk1"/>
              </a:solidFill>
            </a:endParaRPr>
          </a:p>
          <a:p>
            <a:pPr indent="0" lvl="0" marL="0" rtl="0" algn="l">
              <a:spcBef>
                <a:spcPts val="1200"/>
              </a:spcBef>
              <a:spcAft>
                <a:spcPts val="0"/>
              </a:spcAft>
              <a:buNone/>
            </a:pPr>
            <a:r>
              <a:rPr b="1" i="1" lang="en">
                <a:solidFill>
                  <a:schemeClr val="dk1"/>
                </a:solidFill>
              </a:rPr>
              <a:t>Level Three</a:t>
            </a:r>
            <a:r>
              <a:rPr lang="en">
                <a:solidFill>
                  <a:schemeClr val="dk1"/>
                </a:solidFill>
              </a:rPr>
              <a:t>: human scientists are still giving the AI the hypothesis and solution spaces, AI perform model selection and generation, eg theorem proving by human. [auto machine learning]</a:t>
            </a:r>
            <a:endParaRPr>
              <a:solidFill>
                <a:schemeClr val="dk1"/>
              </a:solidFill>
            </a:endParaRPr>
          </a:p>
          <a:p>
            <a:pPr indent="0" lvl="0" marL="0" rtl="0" algn="l">
              <a:spcBef>
                <a:spcPts val="1200"/>
              </a:spcBef>
              <a:spcAft>
                <a:spcPts val="0"/>
              </a:spcAft>
              <a:buNone/>
            </a:pPr>
            <a:r>
              <a:rPr b="1" i="1" lang="en">
                <a:solidFill>
                  <a:schemeClr val="dk1"/>
                </a:solidFill>
              </a:rPr>
              <a:t>Level Four</a:t>
            </a:r>
            <a:r>
              <a:rPr lang="en">
                <a:solidFill>
                  <a:schemeClr val="dk1"/>
                </a:solidFill>
              </a:rPr>
              <a:t>: humans would still need to feed the AI system with all the initial information and data it needs, AI generate and explore the hypothesis space but at least one aspect of the discovery cycle would not be fully automated. This is the stage where science, especially experimental science, can be greatly accelerated. For such machines, this involves almost no human intervention except for providing consumables. [auto robot scientist]</a:t>
            </a:r>
            <a:endParaRPr>
              <a:solidFill>
                <a:schemeClr val="dk1"/>
              </a:solidFill>
            </a:endParaRPr>
          </a:p>
          <a:p>
            <a:pPr indent="0" lvl="0" marL="0" rtl="0" algn="l">
              <a:spcBef>
                <a:spcPts val="1200"/>
              </a:spcBef>
              <a:spcAft>
                <a:spcPts val="1200"/>
              </a:spcAft>
              <a:buNone/>
            </a:pPr>
            <a:r>
              <a:rPr b="1" i="1" lang="en">
                <a:solidFill>
                  <a:schemeClr val="dk1"/>
                </a:solidFill>
              </a:rPr>
              <a:t>Level Five</a:t>
            </a:r>
            <a:r>
              <a:rPr lang="en">
                <a:solidFill>
                  <a:schemeClr val="dk1"/>
                </a:solidFill>
              </a:rPr>
              <a:t>: full automation, covering all levels of discovery and with no human intervention</a:t>
            </a:r>
            <a:endParaRPr>
              <a:solidFill>
                <a:schemeClr val="dk1"/>
              </a:solidFill>
            </a:endParaRPr>
          </a:p>
        </p:txBody>
      </p:sp>
      <p:sp>
        <p:nvSpPr>
          <p:cNvPr id="254" name="Google Shape;254;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55" name="Google Shape;255;p37"/>
          <p:cNvSpPr txBox="1"/>
          <p:nvPr/>
        </p:nvSpPr>
        <p:spPr>
          <a:xfrm>
            <a:off x="66675" y="4663225"/>
            <a:ext cx="8732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t>Src: </a:t>
            </a:r>
            <a:r>
              <a:rPr lang="en" sz="900" u="sng">
                <a:solidFill>
                  <a:schemeClr val="hlink"/>
                </a:solidFill>
                <a:hlinkClick r:id="rId3"/>
              </a:rPr>
              <a:t>https://www.oecd-ilibrary.org/docserver/63faa850-en.pdf?expires=1697773442&amp;id=id&amp;accname=guest&amp;checksum=72F314F02D022A2A9921EAF531D62123</a:t>
            </a:r>
            <a:r>
              <a:rPr lang="en" sz="900"/>
              <a:t> </a:t>
            </a:r>
            <a:endParaRPr sz="900"/>
          </a:p>
        </p:txBody>
      </p:sp>
      <p:pic>
        <p:nvPicPr>
          <p:cNvPr id="256" name="Google Shape;256;p37"/>
          <p:cNvPicPr preferRelativeResize="0"/>
          <p:nvPr/>
        </p:nvPicPr>
        <p:blipFill>
          <a:blip r:embed="rId4">
            <a:alphaModFix/>
          </a:blip>
          <a:stretch>
            <a:fillRect/>
          </a:stretch>
        </p:blipFill>
        <p:spPr>
          <a:xfrm>
            <a:off x="7929925" y="89400"/>
            <a:ext cx="1046100" cy="14208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descr="beautify" id="261" name="Google Shape;261;p38"/>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262" name="Google Shape;262;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7" name="Google Shape;87;p21"/>
          <p:cNvSpPr txBox="1"/>
          <p:nvPr>
            <p:ph type="title"/>
          </p:nvPr>
        </p:nvSpPr>
        <p:spPr>
          <a:xfrm>
            <a:off x="311700" y="2150850"/>
            <a:ext cx="4665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Part 1</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AI and us</a:t>
            </a:r>
            <a:endParaRPr/>
          </a:p>
        </p:txBody>
      </p:sp>
      <p:sp>
        <p:nvSpPr>
          <p:cNvPr id="88" name="Google Shape;88;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9" name="Google Shape;89;p21"/>
          <p:cNvSpPr/>
          <p:nvPr/>
        </p:nvSpPr>
        <p:spPr>
          <a:xfrm>
            <a:off x="441405" y="913750"/>
            <a:ext cx="4837200" cy="162900"/>
          </a:xfrm>
          <a:prstGeom prst="rect">
            <a:avLst/>
          </a:prstGeom>
          <a:solidFill>
            <a:srgbClr val="0C9E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0" name="Google Shape;90;p21"/>
          <p:cNvSpPr/>
          <p:nvPr/>
        </p:nvSpPr>
        <p:spPr>
          <a:xfrm>
            <a:off x="498644" y="3969200"/>
            <a:ext cx="4837200" cy="162900"/>
          </a:xfrm>
          <a:prstGeom prst="rect">
            <a:avLst/>
          </a:prstGeom>
          <a:solidFill>
            <a:srgbClr val="0C9E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enhance this slide" id="91" name="Google Shape;91;p21"/>
          <p:cNvPicPr preferRelativeResize="0"/>
          <p:nvPr/>
        </p:nvPicPr>
        <p:blipFill rotWithShape="1">
          <a:blip r:embed="rId3">
            <a:alphaModFix/>
          </a:blip>
          <a:srcRect b="0" l="60306" r="0" t="0"/>
          <a:stretch/>
        </p:blipFill>
        <p:spPr>
          <a:xfrm>
            <a:off x="5518975" y="0"/>
            <a:ext cx="3656000" cy="5143500"/>
          </a:xfrm>
          <a:prstGeom prst="rect">
            <a:avLst/>
          </a:prstGeom>
          <a:noFill/>
          <a:ln>
            <a:noFill/>
          </a:ln>
        </p:spPr>
      </p:pic>
      <p:sp>
        <p:nvSpPr>
          <p:cNvPr id="92" name="Google Shape;92;p21"/>
          <p:cNvSpPr txBox="1"/>
          <p:nvPr/>
        </p:nvSpPr>
        <p:spPr>
          <a:xfrm>
            <a:off x="5518975" y="4497000"/>
            <a:ext cx="2203500" cy="615600"/>
          </a:xfrm>
          <a:prstGeom prst="rect">
            <a:avLst/>
          </a:prstGeom>
          <a:solidFill>
            <a:srgbClr val="434343"/>
          </a:solidFill>
          <a:ln>
            <a:noFill/>
          </a:ln>
        </p:spPr>
        <p:txBody>
          <a:bodyPr anchorCtr="0" anchor="t" bIns="91425" lIns="91425" spcFirstLastPara="1" rIns="91425" wrap="square" tIns="91425">
            <a:spAutoFit/>
          </a:bodyPr>
          <a:lstStyle/>
          <a:p>
            <a:pPr indent="0" lvl="0" marL="0" rtl="0" algn="ctr">
              <a:spcBef>
                <a:spcPts val="1000"/>
              </a:spcBef>
              <a:spcAft>
                <a:spcPts val="0"/>
              </a:spcAft>
              <a:buNone/>
            </a:pPr>
            <a:r>
              <a:rPr lang="en">
                <a:solidFill>
                  <a:srgbClr val="FFFFFF"/>
                </a:solidFill>
              </a:rPr>
              <a:t>Prof Ts. Dr. Nurfadhlina Mohd Sharef</a:t>
            </a:r>
            <a:endParaRPr>
              <a:solidFill>
                <a:srgbClr val="FFFFFF"/>
              </a:solidFill>
            </a:endParaRPr>
          </a:p>
        </p:txBody>
      </p:sp>
      <p:sp>
        <p:nvSpPr>
          <p:cNvPr id="93" name="Google Shape;93;p21"/>
          <p:cNvSpPr txBox="1"/>
          <p:nvPr/>
        </p:nvSpPr>
        <p:spPr>
          <a:xfrm>
            <a:off x="5518975" y="0"/>
            <a:ext cx="3656100" cy="646500"/>
          </a:xfrm>
          <a:prstGeom prst="rect">
            <a:avLst/>
          </a:prstGeom>
          <a:solidFill>
            <a:srgbClr val="434343"/>
          </a:solidFill>
          <a:ln>
            <a:noFill/>
          </a:ln>
        </p:spPr>
        <p:txBody>
          <a:bodyPr anchorCtr="0" anchor="t" bIns="91425" lIns="91425" spcFirstLastPara="1" rIns="91425" wrap="square" tIns="91425">
            <a:spAutoFit/>
          </a:bodyPr>
          <a:lstStyle/>
          <a:p>
            <a:pPr indent="0" lvl="0" marL="0" rtl="0" algn="ctr">
              <a:spcBef>
                <a:spcPts val="1000"/>
              </a:spcBef>
              <a:spcAft>
                <a:spcPts val="0"/>
              </a:spcAft>
              <a:buNone/>
            </a:pPr>
            <a:r>
              <a:rPr b="1" lang="en" sz="1500">
                <a:solidFill>
                  <a:srgbClr val="FFFFFF"/>
                </a:solidFill>
              </a:rPr>
              <a:t>AI as Decision Partners: How Human Responsibility Shapes AI Use</a:t>
            </a:r>
            <a:endParaRPr b="1" sz="15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39"/>
          <p:cNvPicPr preferRelativeResize="0"/>
          <p:nvPr/>
        </p:nvPicPr>
        <p:blipFill rotWithShape="1">
          <a:blip r:embed="rId3">
            <a:alphaModFix/>
          </a:blip>
          <a:srcRect b="0" l="0" r="0" t="0"/>
          <a:stretch/>
        </p:blipFill>
        <p:spPr>
          <a:xfrm>
            <a:off x="432000" y="829600"/>
            <a:ext cx="8254801" cy="3813850"/>
          </a:xfrm>
          <a:prstGeom prst="rect">
            <a:avLst/>
          </a:prstGeom>
          <a:noFill/>
          <a:ln>
            <a:noFill/>
          </a:ln>
        </p:spPr>
      </p:pic>
      <p:sp>
        <p:nvSpPr>
          <p:cNvPr id="268" name="Google Shape;268;p39"/>
          <p:cNvSpPr txBox="1"/>
          <p:nvPr>
            <p:ph type="ctrTitle"/>
          </p:nvPr>
        </p:nvSpPr>
        <p:spPr>
          <a:xfrm>
            <a:off x="199725" y="182825"/>
            <a:ext cx="8099100" cy="7587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b="1" lang="en" sz="2750"/>
              <a:t>7 Principles of Responsible AI</a:t>
            </a:r>
            <a:endParaRPr b="1" sz="2750"/>
          </a:p>
        </p:txBody>
      </p:sp>
      <p:pic>
        <p:nvPicPr>
          <p:cNvPr id="269" name="Google Shape;269;p39"/>
          <p:cNvPicPr preferRelativeResize="0"/>
          <p:nvPr/>
        </p:nvPicPr>
        <p:blipFill rotWithShape="1">
          <a:blip r:embed="rId4">
            <a:alphaModFix/>
          </a:blip>
          <a:srcRect b="0" l="0" r="0" t="-4624"/>
          <a:stretch/>
        </p:blipFill>
        <p:spPr>
          <a:xfrm>
            <a:off x="5418525" y="-36400"/>
            <a:ext cx="1267375" cy="824299"/>
          </a:xfrm>
          <a:prstGeom prst="rect">
            <a:avLst/>
          </a:prstGeom>
          <a:noFill/>
          <a:ln>
            <a:noFill/>
          </a:ln>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275" name="Google Shape;275;p40"/>
          <p:cNvPicPr preferRelativeResize="0"/>
          <p:nvPr/>
        </p:nvPicPr>
        <p:blipFill>
          <a:blip r:embed="rId3">
            <a:alphaModFix/>
          </a:blip>
          <a:stretch>
            <a:fillRect/>
          </a:stretch>
        </p:blipFill>
        <p:spPr>
          <a:xfrm>
            <a:off x="91300" y="423700"/>
            <a:ext cx="2811525" cy="1617375"/>
          </a:xfrm>
          <a:prstGeom prst="rect">
            <a:avLst/>
          </a:prstGeom>
          <a:noFill/>
          <a:ln>
            <a:noFill/>
          </a:ln>
        </p:spPr>
      </p:pic>
      <p:pic>
        <p:nvPicPr>
          <p:cNvPr id="276" name="Google Shape;276;p40"/>
          <p:cNvPicPr preferRelativeResize="0"/>
          <p:nvPr/>
        </p:nvPicPr>
        <p:blipFill>
          <a:blip r:embed="rId4">
            <a:alphaModFix/>
          </a:blip>
          <a:stretch>
            <a:fillRect/>
          </a:stretch>
        </p:blipFill>
        <p:spPr>
          <a:xfrm>
            <a:off x="2902825" y="327581"/>
            <a:ext cx="6149876" cy="4226219"/>
          </a:xfrm>
          <a:prstGeom prst="rect">
            <a:avLst/>
          </a:prstGeom>
          <a:noFill/>
          <a:ln>
            <a:noFill/>
          </a:ln>
        </p:spPr>
      </p:pic>
      <p:sp>
        <p:nvSpPr>
          <p:cNvPr id="277" name="Google Shape;277;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1" name="Shape 281"/>
        <p:cNvGrpSpPr/>
        <p:nvPr/>
      </p:nvGrpSpPr>
      <p:grpSpPr>
        <a:xfrm>
          <a:off x="0" y="0"/>
          <a:ext cx="0" cy="0"/>
          <a:chOff x="0" y="0"/>
          <a:chExt cx="0" cy="0"/>
        </a:xfrm>
      </p:grpSpPr>
      <p:sp>
        <p:nvSpPr>
          <p:cNvPr id="282" name="Google Shape;282;p41"/>
          <p:cNvSpPr txBox="1"/>
          <p:nvPr>
            <p:ph type="title"/>
          </p:nvPr>
        </p:nvSpPr>
        <p:spPr>
          <a:xfrm>
            <a:off x="314325" y="285750"/>
            <a:ext cx="8515500" cy="571500"/>
          </a:xfrm>
          <a:prstGeom prst="rect">
            <a:avLst/>
          </a:prstGeom>
          <a:solidFill>
            <a:srgbClr val="000000">
              <a:alpha val="0"/>
            </a:srgbClr>
          </a:solidFill>
          <a:ln>
            <a:noFill/>
          </a:ln>
        </p:spPr>
        <p:txBody>
          <a:bodyPr anchorCtr="0" anchor="ctr" bIns="0" lIns="0" spcFirstLastPara="1" rIns="0" wrap="square" tIns="0">
            <a:normAutofit/>
          </a:bodyPr>
          <a:lstStyle/>
          <a:p>
            <a:pPr indent="0" lvl="0" marL="0" rtl="0" algn="ctr">
              <a:spcBef>
                <a:spcPts val="0"/>
              </a:spcBef>
              <a:spcAft>
                <a:spcPts val="0"/>
              </a:spcAft>
              <a:buNone/>
            </a:pPr>
            <a:r>
              <a:rPr b="1" lang="en" sz="3200">
                <a:solidFill>
                  <a:srgbClr val="1E293B"/>
                </a:solidFill>
                <a:latin typeface="Arial"/>
                <a:ea typeface="Arial"/>
                <a:cs typeface="Arial"/>
                <a:sym typeface="Arial"/>
              </a:rPr>
              <a:t>Human-AI Feedback Loop</a:t>
            </a:r>
            <a:endParaRPr b="1" sz="3200">
              <a:solidFill>
                <a:srgbClr val="1E293B"/>
              </a:solidFill>
              <a:latin typeface="Arial"/>
              <a:ea typeface="Arial"/>
              <a:cs typeface="Arial"/>
              <a:sym typeface="Arial"/>
            </a:endParaRPr>
          </a:p>
        </p:txBody>
      </p:sp>
      <p:sp>
        <p:nvSpPr>
          <p:cNvPr id="283" name="Google Shape;283;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284" name="Google Shape;284;p41"/>
          <p:cNvGrpSpPr/>
          <p:nvPr/>
        </p:nvGrpSpPr>
        <p:grpSpPr>
          <a:xfrm>
            <a:off x="314325" y="1047750"/>
            <a:ext cx="2667000" cy="3238500"/>
            <a:chOff x="314325" y="1047750"/>
            <a:chExt cx="2667000" cy="3238500"/>
          </a:xfrm>
        </p:grpSpPr>
        <p:sp>
          <p:nvSpPr>
            <p:cNvPr id="285" name="Google Shape;285;p41"/>
            <p:cNvSpPr/>
            <p:nvPr/>
          </p:nvSpPr>
          <p:spPr>
            <a:xfrm>
              <a:off x="314325" y="1047750"/>
              <a:ext cx="2667000" cy="3238500"/>
            </a:xfrm>
            <a:prstGeom prst="roundRect">
              <a:avLst>
                <a:gd fmla="val 4285"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86" name="Google Shape;286;p41"/>
            <p:cNvSpPr/>
            <p:nvPr/>
          </p:nvSpPr>
          <p:spPr>
            <a:xfrm>
              <a:off x="314325" y="1047750"/>
              <a:ext cx="2667000" cy="381000"/>
            </a:xfrm>
            <a:prstGeom prst="roundRect">
              <a:avLst>
                <a:gd fmla="val 30000" name="adj"/>
              </a:avLst>
            </a:prstGeom>
            <a:solidFill>
              <a:srgbClr val="3B82F6"/>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87" name="Google Shape;287;p41"/>
            <p:cNvSpPr txBox="1"/>
            <p:nvPr/>
          </p:nvSpPr>
          <p:spPr>
            <a:xfrm>
              <a:off x="314325" y="1047750"/>
              <a:ext cx="2667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400">
                  <a:solidFill>
                    <a:srgbClr val="FFFFFF"/>
                  </a:solidFill>
                  <a:latin typeface="Arial"/>
                  <a:ea typeface="Arial"/>
                  <a:cs typeface="Arial"/>
                  <a:sym typeface="Arial"/>
                </a:rPr>
                <a:t>Human-in-the-Loop (HITL)</a:t>
              </a:r>
              <a:endParaRPr b="1" sz="1400">
                <a:solidFill>
                  <a:srgbClr val="FFFFFF"/>
                </a:solidFill>
                <a:latin typeface="Arial"/>
                <a:ea typeface="Arial"/>
                <a:cs typeface="Arial"/>
                <a:sym typeface="Arial"/>
              </a:endParaRPr>
            </a:p>
          </p:txBody>
        </p:sp>
        <p:sp>
          <p:nvSpPr>
            <p:cNvPr id="288" name="Google Shape;288;p41"/>
            <p:cNvSpPr txBox="1"/>
            <p:nvPr/>
          </p:nvSpPr>
          <p:spPr>
            <a:xfrm>
              <a:off x="409575" y="1524000"/>
              <a:ext cx="2476500" cy="2667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100">
                  <a:solidFill>
                    <a:srgbClr val="1E293B"/>
                  </a:solidFill>
                  <a:latin typeface="Arial"/>
                  <a:ea typeface="Arial"/>
                  <a:cs typeface="Arial"/>
                  <a:sym typeface="Arial"/>
                </a:rPr>
                <a:t>Level: Low Automation</a:t>
              </a:r>
              <a:endParaRPr b="1" sz="1100">
                <a:solidFill>
                  <a:srgbClr val="1E293B"/>
                </a:solidFill>
                <a:latin typeface="Arial"/>
                <a:ea typeface="Arial"/>
                <a:cs typeface="Arial"/>
                <a:sym typeface="Arial"/>
              </a:endParaRPr>
            </a:p>
            <a:p>
              <a:pPr indent="0" lvl="0" marL="0" rtl="0" algn="l">
                <a:spcBef>
                  <a:spcPts val="600"/>
                </a:spcBef>
                <a:spcAft>
                  <a:spcPts val="0"/>
                </a:spcAft>
                <a:buNone/>
              </a:pPr>
              <a:r>
                <a:rPr lang="en" sz="1100">
                  <a:solidFill>
                    <a:srgbClr val="475569"/>
                  </a:solidFill>
                  <a:latin typeface="Arial"/>
                  <a:ea typeface="Arial"/>
                  <a:cs typeface="Arial"/>
                  <a:sym typeface="Arial"/>
                </a:rPr>
                <a:t>AI cannot complete tasks without human intervention at every step.</a:t>
              </a:r>
              <a:endParaRPr sz="1100">
                <a:solidFill>
                  <a:srgbClr val="475569"/>
                </a:solidFill>
                <a:latin typeface="Arial"/>
                <a:ea typeface="Arial"/>
                <a:cs typeface="Arial"/>
                <a:sym typeface="Arial"/>
              </a:endParaRPr>
            </a:p>
            <a:p>
              <a:pPr indent="0" lvl="0" marL="0" rtl="0" algn="l">
                <a:spcBef>
                  <a:spcPts val="900"/>
                </a:spcBef>
                <a:spcAft>
                  <a:spcPts val="0"/>
                </a:spcAft>
                <a:buNone/>
              </a:pPr>
              <a:r>
                <a:rPr b="1" lang="en" sz="1100">
                  <a:solidFill>
                    <a:srgbClr val="1E293B"/>
                  </a:solidFill>
                  <a:latin typeface="Arial"/>
                  <a:ea typeface="Arial"/>
                  <a:cs typeface="Arial"/>
                  <a:sym typeface="Arial"/>
                </a:rPr>
                <a:t>Feedback:</a:t>
              </a:r>
              <a:endParaRPr b="1" sz="1100">
                <a:solidFill>
                  <a:srgbClr val="1E293B"/>
                </a:solidFill>
                <a:latin typeface="Arial"/>
                <a:ea typeface="Arial"/>
                <a:cs typeface="Arial"/>
                <a:sym typeface="Arial"/>
              </a:endParaRPr>
            </a:p>
            <a:p>
              <a:pPr indent="0" lvl="0" marL="0" rtl="0" algn="l">
                <a:spcBef>
                  <a:spcPts val="300"/>
                </a:spcBef>
                <a:spcAft>
                  <a:spcPts val="0"/>
                </a:spcAft>
                <a:buNone/>
              </a:pPr>
              <a:r>
                <a:rPr lang="en" sz="1100">
                  <a:solidFill>
                    <a:srgbClr val="475569"/>
                  </a:solidFill>
                  <a:latin typeface="Arial"/>
                  <a:ea typeface="Arial"/>
                  <a:cs typeface="Arial"/>
                  <a:sym typeface="Arial"/>
                </a:rPr>
                <a:t>Active feedback to refine the process in real-time.</a:t>
              </a:r>
              <a:endParaRPr sz="1100">
                <a:solidFill>
                  <a:srgbClr val="475569"/>
                </a:solidFill>
                <a:latin typeface="Arial"/>
                <a:ea typeface="Arial"/>
                <a:cs typeface="Arial"/>
                <a:sym typeface="Arial"/>
              </a:endParaRPr>
            </a:p>
            <a:p>
              <a:pPr indent="0" lvl="0" marL="0" rtl="0" algn="l">
                <a:spcBef>
                  <a:spcPts val="900"/>
                </a:spcBef>
                <a:spcAft>
                  <a:spcPts val="0"/>
                </a:spcAft>
                <a:buNone/>
              </a:pPr>
              <a:r>
                <a:rPr i="1" lang="en" sz="1100">
                  <a:solidFill>
                    <a:srgbClr val="64748B"/>
                  </a:solidFill>
                  <a:highlight>
                    <a:srgbClr val="F1F5F9"/>
                  </a:highlight>
                  <a:latin typeface="Arial"/>
                  <a:ea typeface="Arial"/>
                  <a:cs typeface="Arial"/>
                  <a:sym typeface="Arial"/>
                </a:rPr>
                <a:t>Ex: Reviewing every single code AI suggests for qualitative data.</a:t>
              </a:r>
              <a:endParaRPr i="1" sz="1100">
                <a:solidFill>
                  <a:srgbClr val="64748B"/>
                </a:solidFill>
                <a:highlight>
                  <a:srgbClr val="F1F5F9"/>
                </a:highlight>
                <a:latin typeface="Arial"/>
                <a:ea typeface="Arial"/>
                <a:cs typeface="Arial"/>
                <a:sym typeface="Arial"/>
              </a:endParaRPr>
            </a:p>
          </p:txBody>
        </p:sp>
      </p:grpSp>
      <p:grpSp>
        <p:nvGrpSpPr>
          <p:cNvPr id="289" name="Google Shape;289;p41"/>
          <p:cNvGrpSpPr/>
          <p:nvPr/>
        </p:nvGrpSpPr>
        <p:grpSpPr>
          <a:xfrm>
            <a:off x="3238500" y="1047750"/>
            <a:ext cx="2667000" cy="3238500"/>
            <a:chOff x="3238500" y="1047750"/>
            <a:chExt cx="2667000" cy="3238500"/>
          </a:xfrm>
        </p:grpSpPr>
        <p:sp>
          <p:nvSpPr>
            <p:cNvPr id="290" name="Google Shape;290;p41"/>
            <p:cNvSpPr/>
            <p:nvPr/>
          </p:nvSpPr>
          <p:spPr>
            <a:xfrm>
              <a:off x="3238500" y="1047750"/>
              <a:ext cx="2667000" cy="3238500"/>
            </a:xfrm>
            <a:prstGeom prst="roundRect">
              <a:avLst>
                <a:gd fmla="val 4285"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91" name="Google Shape;291;p41"/>
            <p:cNvSpPr/>
            <p:nvPr/>
          </p:nvSpPr>
          <p:spPr>
            <a:xfrm>
              <a:off x="3238500" y="1047750"/>
              <a:ext cx="2667000" cy="381000"/>
            </a:xfrm>
            <a:prstGeom prst="roundRect">
              <a:avLst>
                <a:gd fmla="val 30000" name="adj"/>
              </a:avLst>
            </a:prstGeom>
            <a:solidFill>
              <a:srgbClr val="10B98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92" name="Google Shape;292;p41"/>
            <p:cNvSpPr txBox="1"/>
            <p:nvPr/>
          </p:nvSpPr>
          <p:spPr>
            <a:xfrm>
              <a:off x="3238500" y="1047750"/>
              <a:ext cx="2667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400">
                  <a:solidFill>
                    <a:srgbClr val="FFFFFF"/>
                  </a:solidFill>
                  <a:latin typeface="Arial"/>
                  <a:ea typeface="Arial"/>
                  <a:cs typeface="Arial"/>
                  <a:sym typeface="Arial"/>
                </a:rPr>
                <a:t>Human-on-the-Loop (HOTL)</a:t>
              </a:r>
              <a:endParaRPr b="1" sz="1400">
                <a:solidFill>
                  <a:srgbClr val="FFFFFF"/>
                </a:solidFill>
                <a:latin typeface="Arial"/>
                <a:ea typeface="Arial"/>
                <a:cs typeface="Arial"/>
                <a:sym typeface="Arial"/>
              </a:endParaRPr>
            </a:p>
          </p:txBody>
        </p:sp>
        <p:sp>
          <p:nvSpPr>
            <p:cNvPr id="293" name="Google Shape;293;p41"/>
            <p:cNvSpPr txBox="1"/>
            <p:nvPr/>
          </p:nvSpPr>
          <p:spPr>
            <a:xfrm>
              <a:off x="3333750" y="1524000"/>
              <a:ext cx="2476500" cy="2667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100">
                  <a:solidFill>
                    <a:srgbClr val="1E293B"/>
                  </a:solidFill>
                  <a:latin typeface="Arial"/>
                  <a:ea typeface="Arial"/>
                  <a:cs typeface="Arial"/>
                  <a:sym typeface="Arial"/>
                </a:rPr>
                <a:t>Level: Partial Automation</a:t>
              </a:r>
              <a:endParaRPr b="1" sz="1100">
                <a:solidFill>
                  <a:srgbClr val="1E293B"/>
                </a:solidFill>
                <a:latin typeface="Arial"/>
                <a:ea typeface="Arial"/>
                <a:cs typeface="Arial"/>
                <a:sym typeface="Arial"/>
              </a:endParaRPr>
            </a:p>
            <a:p>
              <a:pPr indent="0" lvl="0" marL="0" rtl="0" algn="l">
                <a:spcBef>
                  <a:spcPts val="600"/>
                </a:spcBef>
                <a:spcAft>
                  <a:spcPts val="0"/>
                </a:spcAft>
                <a:buNone/>
              </a:pPr>
              <a:r>
                <a:rPr lang="en" sz="1100">
                  <a:solidFill>
                    <a:srgbClr val="475569"/>
                  </a:solidFill>
                  <a:latin typeface="Arial"/>
                  <a:ea typeface="Arial"/>
                  <a:cs typeface="Arial"/>
                  <a:sym typeface="Arial"/>
                </a:rPr>
                <a:t>AI performs tasks autonomously; human monitors and can "break" the loop.</a:t>
              </a:r>
              <a:endParaRPr sz="1100">
                <a:solidFill>
                  <a:srgbClr val="475569"/>
                </a:solidFill>
                <a:latin typeface="Arial"/>
                <a:ea typeface="Arial"/>
                <a:cs typeface="Arial"/>
                <a:sym typeface="Arial"/>
              </a:endParaRPr>
            </a:p>
            <a:p>
              <a:pPr indent="0" lvl="0" marL="0" rtl="0" algn="l">
                <a:spcBef>
                  <a:spcPts val="900"/>
                </a:spcBef>
                <a:spcAft>
                  <a:spcPts val="0"/>
                </a:spcAft>
                <a:buNone/>
              </a:pPr>
              <a:r>
                <a:rPr b="1" lang="en" sz="1100">
                  <a:solidFill>
                    <a:srgbClr val="1E293B"/>
                  </a:solidFill>
                  <a:latin typeface="Arial"/>
                  <a:ea typeface="Arial"/>
                  <a:cs typeface="Arial"/>
                  <a:sym typeface="Arial"/>
                </a:rPr>
                <a:t>Feedback:</a:t>
              </a:r>
              <a:endParaRPr b="1" sz="1100">
                <a:solidFill>
                  <a:srgbClr val="1E293B"/>
                </a:solidFill>
                <a:latin typeface="Arial"/>
                <a:ea typeface="Arial"/>
                <a:cs typeface="Arial"/>
                <a:sym typeface="Arial"/>
              </a:endParaRPr>
            </a:p>
            <a:p>
              <a:pPr indent="0" lvl="0" marL="0" rtl="0" algn="l">
                <a:spcBef>
                  <a:spcPts val="300"/>
                </a:spcBef>
                <a:spcAft>
                  <a:spcPts val="0"/>
                </a:spcAft>
                <a:buNone/>
              </a:pPr>
              <a:r>
                <a:rPr lang="en" sz="1100">
                  <a:solidFill>
                    <a:srgbClr val="475569"/>
                  </a:solidFill>
                  <a:latin typeface="Arial"/>
                  <a:ea typeface="Arial"/>
                  <a:cs typeface="Arial"/>
                  <a:sym typeface="Arial"/>
                </a:rPr>
                <a:t>Evaluative feedback by auditing samples to adjust instructions.</a:t>
              </a:r>
              <a:endParaRPr sz="1100">
                <a:solidFill>
                  <a:srgbClr val="475569"/>
                </a:solidFill>
                <a:latin typeface="Arial"/>
                <a:ea typeface="Arial"/>
                <a:cs typeface="Arial"/>
                <a:sym typeface="Arial"/>
              </a:endParaRPr>
            </a:p>
            <a:p>
              <a:pPr indent="0" lvl="0" marL="0" rtl="0" algn="l">
                <a:spcBef>
                  <a:spcPts val="900"/>
                </a:spcBef>
                <a:spcAft>
                  <a:spcPts val="0"/>
                </a:spcAft>
                <a:buNone/>
              </a:pPr>
              <a:r>
                <a:rPr i="1" lang="en" sz="1100">
                  <a:solidFill>
                    <a:srgbClr val="64748B"/>
                  </a:solidFill>
                  <a:highlight>
                    <a:srgbClr val="F1F5F9"/>
                  </a:highlight>
                  <a:latin typeface="Arial"/>
                  <a:ea typeface="Arial"/>
                  <a:cs typeface="Arial"/>
                  <a:sym typeface="Arial"/>
                </a:rPr>
                <a:t>Ex: Spot-checking 5/100 AI summaries to ensure quality.</a:t>
              </a:r>
              <a:endParaRPr i="1" sz="1100">
                <a:solidFill>
                  <a:srgbClr val="64748B"/>
                </a:solidFill>
                <a:highlight>
                  <a:srgbClr val="F1F5F9"/>
                </a:highlight>
                <a:latin typeface="Arial"/>
                <a:ea typeface="Arial"/>
                <a:cs typeface="Arial"/>
                <a:sym typeface="Arial"/>
              </a:endParaRPr>
            </a:p>
          </p:txBody>
        </p:sp>
      </p:grpSp>
      <p:grpSp>
        <p:nvGrpSpPr>
          <p:cNvPr id="294" name="Google Shape;294;p41"/>
          <p:cNvGrpSpPr/>
          <p:nvPr/>
        </p:nvGrpSpPr>
        <p:grpSpPr>
          <a:xfrm>
            <a:off x="6162675" y="1047750"/>
            <a:ext cx="2667000" cy="3238500"/>
            <a:chOff x="6162675" y="1047750"/>
            <a:chExt cx="2667000" cy="3238500"/>
          </a:xfrm>
        </p:grpSpPr>
        <p:sp>
          <p:nvSpPr>
            <p:cNvPr id="295" name="Google Shape;295;p41"/>
            <p:cNvSpPr/>
            <p:nvPr/>
          </p:nvSpPr>
          <p:spPr>
            <a:xfrm>
              <a:off x="6162675" y="1047750"/>
              <a:ext cx="2667000" cy="3238500"/>
            </a:xfrm>
            <a:prstGeom prst="roundRect">
              <a:avLst>
                <a:gd fmla="val 4285"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96" name="Google Shape;296;p41"/>
            <p:cNvSpPr/>
            <p:nvPr/>
          </p:nvSpPr>
          <p:spPr>
            <a:xfrm>
              <a:off x="6162675" y="1047750"/>
              <a:ext cx="2667000" cy="381000"/>
            </a:xfrm>
            <a:prstGeom prst="roundRect">
              <a:avLst>
                <a:gd fmla="val 30000" name="adj"/>
              </a:avLst>
            </a:prstGeom>
            <a:solidFill>
              <a:srgbClr val="64748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97" name="Google Shape;297;p41"/>
            <p:cNvSpPr txBox="1"/>
            <p:nvPr/>
          </p:nvSpPr>
          <p:spPr>
            <a:xfrm>
              <a:off x="6162675" y="1047750"/>
              <a:ext cx="2667000" cy="381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95">
                  <a:solidFill>
                    <a:srgbClr val="FFFFFF"/>
                  </a:solidFill>
                  <a:latin typeface="Arial"/>
                  <a:ea typeface="Arial"/>
                  <a:cs typeface="Arial"/>
                  <a:sym typeface="Arial"/>
                </a:rPr>
                <a:t>Human-out-of-the-Loop (HOVTL)</a:t>
              </a:r>
              <a:endParaRPr b="1" sz="1295">
                <a:solidFill>
                  <a:srgbClr val="FFFFFF"/>
                </a:solidFill>
                <a:latin typeface="Arial"/>
                <a:ea typeface="Arial"/>
                <a:cs typeface="Arial"/>
                <a:sym typeface="Arial"/>
              </a:endParaRPr>
            </a:p>
          </p:txBody>
        </p:sp>
        <p:sp>
          <p:nvSpPr>
            <p:cNvPr id="298" name="Google Shape;298;p41"/>
            <p:cNvSpPr txBox="1"/>
            <p:nvPr/>
          </p:nvSpPr>
          <p:spPr>
            <a:xfrm>
              <a:off x="6257925" y="1524000"/>
              <a:ext cx="2476500" cy="2667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100">
                  <a:solidFill>
                    <a:srgbClr val="1E293B"/>
                  </a:solidFill>
                  <a:latin typeface="Arial"/>
                  <a:ea typeface="Arial"/>
                  <a:cs typeface="Arial"/>
                  <a:sym typeface="Arial"/>
                </a:rPr>
                <a:t>Level: Full Automation</a:t>
              </a:r>
              <a:endParaRPr b="1" sz="1100">
                <a:solidFill>
                  <a:srgbClr val="1E293B"/>
                </a:solidFill>
                <a:latin typeface="Arial"/>
                <a:ea typeface="Arial"/>
                <a:cs typeface="Arial"/>
                <a:sym typeface="Arial"/>
              </a:endParaRPr>
            </a:p>
            <a:p>
              <a:pPr indent="0" lvl="0" marL="0" rtl="0" algn="l">
                <a:spcBef>
                  <a:spcPts val="600"/>
                </a:spcBef>
                <a:spcAft>
                  <a:spcPts val="0"/>
                </a:spcAft>
                <a:buNone/>
              </a:pPr>
              <a:r>
                <a:rPr lang="en" sz="1100">
                  <a:solidFill>
                    <a:srgbClr val="475569"/>
                  </a:solidFill>
                  <a:latin typeface="Arial"/>
                  <a:ea typeface="Arial"/>
                  <a:cs typeface="Arial"/>
                  <a:sym typeface="Arial"/>
                </a:rPr>
                <a:t>System is fully autonomous; humans only set parameters or review final results.</a:t>
              </a:r>
              <a:endParaRPr sz="1100">
                <a:solidFill>
                  <a:srgbClr val="475569"/>
                </a:solidFill>
                <a:latin typeface="Arial"/>
                <a:ea typeface="Arial"/>
                <a:cs typeface="Arial"/>
                <a:sym typeface="Arial"/>
              </a:endParaRPr>
            </a:p>
            <a:p>
              <a:pPr indent="0" lvl="0" marL="0" rtl="0" algn="l">
                <a:spcBef>
                  <a:spcPts val="900"/>
                </a:spcBef>
                <a:spcAft>
                  <a:spcPts val="0"/>
                </a:spcAft>
                <a:buNone/>
              </a:pPr>
              <a:r>
                <a:rPr b="1" lang="en" sz="1100">
                  <a:solidFill>
                    <a:srgbClr val="1E293B"/>
                  </a:solidFill>
                  <a:latin typeface="Arial"/>
                  <a:ea typeface="Arial"/>
                  <a:cs typeface="Arial"/>
                  <a:sym typeface="Arial"/>
                </a:rPr>
                <a:t>Feedback:</a:t>
              </a:r>
              <a:endParaRPr b="1" sz="1100">
                <a:solidFill>
                  <a:srgbClr val="1E293B"/>
                </a:solidFill>
                <a:latin typeface="Arial"/>
                <a:ea typeface="Arial"/>
                <a:cs typeface="Arial"/>
                <a:sym typeface="Arial"/>
              </a:endParaRPr>
            </a:p>
            <a:p>
              <a:pPr indent="0" lvl="0" marL="0" rtl="0" algn="l">
                <a:spcBef>
                  <a:spcPts val="300"/>
                </a:spcBef>
                <a:spcAft>
                  <a:spcPts val="0"/>
                </a:spcAft>
                <a:buNone/>
              </a:pPr>
              <a:r>
                <a:rPr lang="en" sz="1100">
                  <a:solidFill>
                    <a:srgbClr val="475569"/>
                  </a:solidFill>
                  <a:latin typeface="Arial"/>
                  <a:ea typeface="Arial"/>
                  <a:cs typeface="Arial"/>
                  <a:sym typeface="Arial"/>
                </a:rPr>
                <a:t>Post-hoc feedback affecting only future task versions.</a:t>
              </a:r>
              <a:endParaRPr sz="1100">
                <a:solidFill>
                  <a:srgbClr val="475569"/>
                </a:solidFill>
                <a:latin typeface="Arial"/>
                <a:ea typeface="Arial"/>
                <a:cs typeface="Arial"/>
                <a:sym typeface="Arial"/>
              </a:endParaRPr>
            </a:p>
            <a:p>
              <a:pPr indent="0" lvl="0" marL="0" rtl="0" algn="l">
                <a:spcBef>
                  <a:spcPts val="900"/>
                </a:spcBef>
                <a:spcAft>
                  <a:spcPts val="0"/>
                </a:spcAft>
                <a:buNone/>
              </a:pPr>
              <a:r>
                <a:rPr i="1" lang="en" sz="1100">
                  <a:solidFill>
                    <a:srgbClr val="64748B"/>
                  </a:solidFill>
                  <a:highlight>
                    <a:srgbClr val="F1F5F9"/>
                  </a:highlight>
                  <a:latin typeface="Arial"/>
                  <a:ea typeface="Arial"/>
                  <a:cs typeface="Arial"/>
                  <a:sym typeface="Arial"/>
                </a:rPr>
                <a:t>Ex: Checking a spam folder once a month for missed emails.</a:t>
              </a:r>
              <a:endParaRPr i="1" sz="1100">
                <a:solidFill>
                  <a:srgbClr val="64748B"/>
                </a:solidFill>
                <a:highlight>
                  <a:srgbClr val="F1F5F9"/>
                </a:highlight>
                <a:latin typeface="Arial"/>
                <a:ea typeface="Arial"/>
                <a:cs typeface="Arial"/>
                <a:sym typeface="Arial"/>
              </a:endParaRPr>
            </a:p>
          </p:txBody>
        </p:sp>
      </p:grpSp>
      <p:grpSp>
        <p:nvGrpSpPr>
          <p:cNvPr id="299" name="Google Shape;299;p41"/>
          <p:cNvGrpSpPr/>
          <p:nvPr/>
        </p:nvGrpSpPr>
        <p:grpSpPr>
          <a:xfrm>
            <a:off x="6819900" y="4648200"/>
            <a:ext cx="2038350" cy="400050"/>
            <a:chOff x="6819900" y="4648200"/>
            <a:chExt cx="2038350" cy="400050"/>
          </a:xfrm>
        </p:grpSpPr>
        <p:sp>
          <p:nvSpPr>
            <p:cNvPr id="300" name="Google Shape;300;p41"/>
            <p:cNvSpPr txBox="1"/>
            <p:nvPr/>
          </p:nvSpPr>
          <p:spPr>
            <a:xfrm>
              <a:off x="6819900" y="4667250"/>
              <a:ext cx="14289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000">
                  <a:solidFill>
                    <a:srgbClr val="94A3B8"/>
                  </a:solidFill>
                  <a:latin typeface="Arial"/>
                  <a:ea typeface="Arial"/>
                  <a:cs typeface="Arial"/>
                  <a:sym typeface="Arial"/>
                </a:rPr>
                <a:t>Sharef, N.M. (2026)</a:t>
              </a:r>
              <a:endParaRPr b="1" sz="1000">
                <a:solidFill>
                  <a:srgbClr val="94A3B8"/>
                </a:solidFill>
                <a:latin typeface="Arial"/>
                <a:ea typeface="Arial"/>
                <a:cs typeface="Arial"/>
                <a:sym typeface="Arial"/>
              </a:endParaRPr>
            </a:p>
          </p:txBody>
        </p:sp>
        <p:pic>
          <p:nvPicPr>
            <p:cNvPr id="301" name="Google Shape;301;p41"/>
            <p:cNvPicPr preferRelativeResize="0"/>
            <p:nvPr/>
          </p:nvPicPr>
          <p:blipFill rotWithShape="1">
            <a:blip r:embed="rId4">
              <a:alphaModFix/>
            </a:blip>
            <a:srcRect b="0" l="0" r="0" t="0"/>
            <a:stretch/>
          </p:blipFill>
          <p:spPr>
            <a:xfrm>
              <a:off x="8286750" y="4648200"/>
              <a:ext cx="571500" cy="342900"/>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5" name="Shape 305"/>
        <p:cNvGrpSpPr/>
        <p:nvPr/>
      </p:nvGrpSpPr>
      <p:grpSpPr>
        <a:xfrm>
          <a:off x="0" y="0"/>
          <a:ext cx="0" cy="0"/>
          <a:chOff x="0" y="0"/>
          <a:chExt cx="0" cy="0"/>
        </a:xfrm>
      </p:grpSpPr>
      <p:grpSp>
        <p:nvGrpSpPr>
          <p:cNvPr id="306" name="Google Shape;306;p42"/>
          <p:cNvGrpSpPr/>
          <p:nvPr/>
        </p:nvGrpSpPr>
        <p:grpSpPr>
          <a:xfrm>
            <a:off x="314325" y="1047750"/>
            <a:ext cx="2000100" cy="3238500"/>
            <a:chOff x="314325" y="1047750"/>
            <a:chExt cx="2000100" cy="3238500"/>
          </a:xfrm>
        </p:grpSpPr>
        <p:sp>
          <p:nvSpPr>
            <p:cNvPr id="307" name="Google Shape;307;p42"/>
            <p:cNvSpPr/>
            <p:nvPr/>
          </p:nvSpPr>
          <p:spPr>
            <a:xfrm>
              <a:off x="314325" y="1047750"/>
              <a:ext cx="2000100" cy="3238500"/>
            </a:xfrm>
            <a:prstGeom prst="roundRect">
              <a:avLst>
                <a:gd fmla="val 5714"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08" name="Google Shape;308;p42"/>
            <p:cNvSpPr/>
            <p:nvPr/>
          </p:nvSpPr>
          <p:spPr>
            <a:xfrm>
              <a:off x="314325" y="1047750"/>
              <a:ext cx="2000100" cy="428700"/>
            </a:xfrm>
            <a:prstGeom prst="roundRect">
              <a:avLst>
                <a:gd fmla="val 26666" name="adj"/>
              </a:avLst>
            </a:prstGeom>
            <a:solidFill>
              <a:srgbClr val="3B82F6"/>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09" name="Google Shape;309;p42"/>
            <p:cNvSpPr txBox="1"/>
            <p:nvPr/>
          </p:nvSpPr>
          <p:spPr>
            <a:xfrm>
              <a:off x="314325" y="1047750"/>
              <a:ext cx="20001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100">
                  <a:solidFill>
                    <a:srgbClr val="FFFFFF"/>
                  </a:solidFill>
                  <a:latin typeface="Arial"/>
                  <a:ea typeface="Arial"/>
                  <a:cs typeface="Arial"/>
                  <a:sym typeface="Arial"/>
                </a:rPr>
                <a:t>Advisory (Level 2-4)</a:t>
              </a:r>
              <a:endParaRPr b="1" sz="1100">
                <a:solidFill>
                  <a:srgbClr val="FFFFFF"/>
                </a:solidFill>
                <a:latin typeface="Arial"/>
                <a:ea typeface="Arial"/>
                <a:cs typeface="Arial"/>
                <a:sym typeface="Arial"/>
              </a:endParaRPr>
            </a:p>
          </p:txBody>
        </p:sp>
        <p:sp>
          <p:nvSpPr>
            <p:cNvPr id="310" name="Google Shape;310;p42"/>
            <p:cNvSpPr txBox="1"/>
            <p:nvPr/>
          </p:nvSpPr>
          <p:spPr>
            <a:xfrm>
              <a:off x="409575" y="1571625"/>
              <a:ext cx="1809600" cy="261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000">
                  <a:solidFill>
                    <a:srgbClr val="1E293B"/>
                  </a:solidFill>
                  <a:latin typeface="Arial"/>
                  <a:ea typeface="Arial"/>
                  <a:cs typeface="Arial"/>
                  <a:sym typeface="Arial"/>
                </a:rPr>
                <a:t>Role: </a:t>
              </a:r>
              <a:r>
                <a:rPr b="0" lang="en" sz="1000">
                  <a:solidFill>
                    <a:srgbClr val="475569"/>
                  </a:solidFill>
                  <a:latin typeface="Arial"/>
                  <a:ea typeface="Arial"/>
                  <a:cs typeface="Arial"/>
                  <a:sym typeface="Arial"/>
                </a:rPr>
                <a:t>AI suggests options, human picks.</a:t>
              </a:r>
              <a:endParaRPr b="1" sz="1000">
                <a:solidFill>
                  <a:srgbClr val="1E293B"/>
                </a:solidFill>
                <a:latin typeface="Arial"/>
                <a:ea typeface="Arial"/>
                <a:cs typeface="Arial"/>
                <a:sym typeface="Arial"/>
              </a:endParaRPr>
            </a:p>
            <a:p>
              <a:pPr indent="0" lvl="0" marL="0" rtl="0" algn="l">
                <a:spcBef>
                  <a:spcPts val="600"/>
                </a:spcBef>
                <a:spcAft>
                  <a:spcPts val="0"/>
                </a:spcAft>
                <a:buNone/>
              </a:pPr>
              <a:r>
                <a:rPr b="1" lang="en" sz="1000">
                  <a:solidFill>
                    <a:srgbClr val="1E293B"/>
                  </a:solidFill>
                  <a:latin typeface="Arial"/>
                  <a:ea typeface="Arial"/>
                  <a:cs typeface="Arial"/>
                  <a:sym typeface="Arial"/>
                </a:rPr>
                <a:t>Responsibility: </a:t>
              </a:r>
              <a:r>
                <a:rPr b="0" lang="en" sz="1000">
                  <a:solidFill>
                    <a:srgbClr val="475569"/>
                  </a:solidFill>
                  <a:latin typeface="Arial"/>
                  <a:ea typeface="Arial"/>
                  <a:cs typeface="Arial"/>
                  <a:sym typeface="Arial"/>
                </a:rPr>
                <a:t>Very High ("Editor-in-Chief").</a:t>
              </a:r>
              <a:endParaRPr b="1" sz="1000">
                <a:solidFill>
                  <a:srgbClr val="1E293B"/>
                </a:solidFill>
                <a:latin typeface="Arial"/>
                <a:ea typeface="Arial"/>
                <a:cs typeface="Arial"/>
                <a:sym typeface="Arial"/>
              </a:endParaRPr>
            </a:p>
            <a:p>
              <a:pPr indent="0" lvl="0" marL="0" rtl="0" algn="l">
                <a:spcBef>
                  <a:spcPts val="600"/>
                </a:spcBef>
                <a:spcAft>
                  <a:spcPts val="0"/>
                </a:spcAft>
                <a:buNone/>
              </a:pPr>
              <a:r>
                <a:rPr b="1" lang="en" sz="1000">
                  <a:solidFill>
                    <a:srgbClr val="1E293B"/>
                  </a:solidFill>
                  <a:latin typeface="Arial"/>
                  <a:ea typeface="Arial"/>
                  <a:cs typeface="Arial"/>
                  <a:sym typeface="Arial"/>
                </a:rPr>
                <a:t>Postgrad Use:</a:t>
              </a:r>
              <a:endParaRPr b="1" sz="1000">
                <a:solidFill>
                  <a:srgbClr val="1E293B"/>
                </a:solidFill>
                <a:latin typeface="Arial"/>
                <a:ea typeface="Arial"/>
                <a:cs typeface="Arial"/>
                <a:sym typeface="Arial"/>
              </a:endParaRPr>
            </a:p>
            <a:p>
              <a:pPr indent="0" lvl="0" marL="0" rtl="0" algn="l">
                <a:spcBef>
                  <a:spcPts val="300"/>
                </a:spcBef>
                <a:spcAft>
                  <a:spcPts val="0"/>
                </a:spcAft>
                <a:buNone/>
              </a:pPr>
              <a:r>
                <a:rPr i="1" lang="en" sz="1000">
                  <a:solidFill>
                    <a:srgbClr val="64748B"/>
                  </a:solidFill>
                  <a:highlight>
                    <a:srgbClr val="F1F5F9"/>
                  </a:highlight>
                  <a:latin typeface="Arial"/>
                  <a:ea typeface="Arial"/>
                  <a:cs typeface="Arial"/>
                  <a:sym typeface="Arial"/>
                </a:rPr>
                <a:t>Brainstorming research questions or methodologies.</a:t>
              </a:r>
              <a:endParaRPr i="1" sz="1000">
                <a:solidFill>
                  <a:srgbClr val="64748B"/>
                </a:solidFill>
                <a:highlight>
                  <a:srgbClr val="F1F5F9"/>
                </a:highlight>
                <a:latin typeface="Arial"/>
                <a:ea typeface="Arial"/>
                <a:cs typeface="Arial"/>
                <a:sym typeface="Arial"/>
              </a:endParaRPr>
            </a:p>
          </p:txBody>
        </p:sp>
      </p:grpSp>
      <p:sp>
        <p:nvSpPr>
          <p:cNvPr id="311" name="Google Shape;311;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312" name="Google Shape;312;p42"/>
          <p:cNvGrpSpPr/>
          <p:nvPr/>
        </p:nvGrpSpPr>
        <p:grpSpPr>
          <a:xfrm>
            <a:off x="2457450" y="1047750"/>
            <a:ext cx="2000100" cy="3238500"/>
            <a:chOff x="2457450" y="1047750"/>
            <a:chExt cx="2000100" cy="3238500"/>
          </a:xfrm>
        </p:grpSpPr>
        <p:sp>
          <p:nvSpPr>
            <p:cNvPr id="313" name="Google Shape;313;p42"/>
            <p:cNvSpPr/>
            <p:nvPr/>
          </p:nvSpPr>
          <p:spPr>
            <a:xfrm>
              <a:off x="2457450" y="1047750"/>
              <a:ext cx="2000100" cy="3238500"/>
            </a:xfrm>
            <a:prstGeom prst="roundRect">
              <a:avLst>
                <a:gd fmla="val 5714"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14" name="Google Shape;314;p42"/>
            <p:cNvSpPr/>
            <p:nvPr/>
          </p:nvSpPr>
          <p:spPr>
            <a:xfrm>
              <a:off x="2457450" y="1047750"/>
              <a:ext cx="2000100" cy="428700"/>
            </a:xfrm>
            <a:prstGeom prst="roundRect">
              <a:avLst>
                <a:gd fmla="val 26666" name="adj"/>
              </a:avLst>
            </a:prstGeom>
            <a:solidFill>
              <a:srgbClr val="10B981"/>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15" name="Google Shape;315;p42"/>
            <p:cNvSpPr txBox="1"/>
            <p:nvPr/>
          </p:nvSpPr>
          <p:spPr>
            <a:xfrm>
              <a:off x="2457450" y="1047750"/>
              <a:ext cx="20001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100">
                  <a:solidFill>
                    <a:srgbClr val="FFFFFF"/>
                  </a:solidFill>
                  <a:latin typeface="Arial"/>
                  <a:ea typeface="Arial"/>
                  <a:cs typeface="Arial"/>
                  <a:sym typeface="Arial"/>
                </a:rPr>
                <a:t>Consent (Level 5-6)</a:t>
              </a:r>
              <a:endParaRPr b="1" sz="1100">
                <a:solidFill>
                  <a:srgbClr val="FFFFFF"/>
                </a:solidFill>
                <a:latin typeface="Arial"/>
                <a:ea typeface="Arial"/>
                <a:cs typeface="Arial"/>
                <a:sym typeface="Arial"/>
              </a:endParaRPr>
            </a:p>
          </p:txBody>
        </p:sp>
        <p:sp>
          <p:nvSpPr>
            <p:cNvPr id="316" name="Google Shape;316;p42"/>
            <p:cNvSpPr txBox="1"/>
            <p:nvPr/>
          </p:nvSpPr>
          <p:spPr>
            <a:xfrm>
              <a:off x="2552700" y="1571625"/>
              <a:ext cx="1809600" cy="261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000">
                  <a:solidFill>
                    <a:srgbClr val="1E293B"/>
                  </a:solidFill>
                  <a:latin typeface="Arial"/>
                  <a:ea typeface="Arial"/>
                  <a:cs typeface="Arial"/>
                  <a:sym typeface="Arial"/>
                </a:rPr>
                <a:t>Role: </a:t>
              </a:r>
              <a:r>
                <a:rPr b="0" lang="en" sz="1000">
                  <a:solidFill>
                    <a:srgbClr val="475569"/>
                  </a:solidFill>
                  <a:latin typeface="Arial"/>
                  <a:ea typeface="Arial"/>
                  <a:cs typeface="Arial"/>
                  <a:sym typeface="Arial"/>
                </a:rPr>
                <a:t>AI suggests action, waits for "Yes/No".</a:t>
              </a:r>
              <a:endParaRPr b="1" sz="1000">
                <a:solidFill>
                  <a:srgbClr val="1E293B"/>
                </a:solidFill>
                <a:latin typeface="Arial"/>
                <a:ea typeface="Arial"/>
                <a:cs typeface="Arial"/>
                <a:sym typeface="Arial"/>
              </a:endParaRPr>
            </a:p>
            <a:p>
              <a:pPr indent="0" lvl="0" marL="0" rtl="0" algn="l">
                <a:spcBef>
                  <a:spcPts val="600"/>
                </a:spcBef>
                <a:spcAft>
                  <a:spcPts val="0"/>
                </a:spcAft>
                <a:buNone/>
              </a:pPr>
              <a:r>
                <a:rPr b="1" lang="en" sz="1000">
                  <a:solidFill>
                    <a:srgbClr val="1E293B"/>
                  </a:solidFill>
                  <a:latin typeface="Arial"/>
                  <a:ea typeface="Arial"/>
                  <a:cs typeface="Arial"/>
                  <a:sym typeface="Arial"/>
                </a:rPr>
                <a:t>Responsibility: </a:t>
              </a:r>
              <a:r>
                <a:rPr b="0" lang="en" sz="1000">
                  <a:solidFill>
                    <a:srgbClr val="475569"/>
                  </a:solidFill>
                  <a:latin typeface="Arial"/>
                  <a:ea typeface="Arial"/>
                  <a:cs typeface="Arial"/>
                  <a:sym typeface="Arial"/>
                </a:rPr>
                <a:t>High ("Gatekeeper").</a:t>
              </a:r>
              <a:endParaRPr b="1" sz="1000">
                <a:solidFill>
                  <a:srgbClr val="1E293B"/>
                </a:solidFill>
                <a:latin typeface="Arial"/>
                <a:ea typeface="Arial"/>
                <a:cs typeface="Arial"/>
                <a:sym typeface="Arial"/>
              </a:endParaRPr>
            </a:p>
            <a:p>
              <a:pPr indent="0" lvl="0" marL="0" rtl="0" algn="l">
                <a:spcBef>
                  <a:spcPts val="600"/>
                </a:spcBef>
                <a:spcAft>
                  <a:spcPts val="0"/>
                </a:spcAft>
                <a:buNone/>
              </a:pPr>
              <a:r>
                <a:rPr b="1" lang="en" sz="1000">
                  <a:solidFill>
                    <a:srgbClr val="1E293B"/>
                  </a:solidFill>
                  <a:latin typeface="Arial"/>
                  <a:ea typeface="Arial"/>
                  <a:cs typeface="Arial"/>
                  <a:sym typeface="Arial"/>
                </a:rPr>
                <a:t>Postgrad Use:</a:t>
              </a:r>
              <a:endParaRPr b="1" sz="1000">
                <a:solidFill>
                  <a:srgbClr val="1E293B"/>
                </a:solidFill>
                <a:latin typeface="Arial"/>
                <a:ea typeface="Arial"/>
                <a:cs typeface="Arial"/>
                <a:sym typeface="Arial"/>
              </a:endParaRPr>
            </a:p>
            <a:p>
              <a:pPr indent="0" lvl="0" marL="0" rtl="0" algn="l">
                <a:spcBef>
                  <a:spcPts val="300"/>
                </a:spcBef>
                <a:spcAft>
                  <a:spcPts val="0"/>
                </a:spcAft>
                <a:buNone/>
              </a:pPr>
              <a:r>
                <a:rPr i="1" lang="en" sz="1000">
                  <a:solidFill>
                    <a:srgbClr val="64748B"/>
                  </a:solidFill>
                  <a:highlight>
                    <a:srgbClr val="F1F5F9"/>
                  </a:highlight>
                  <a:latin typeface="Arial"/>
                  <a:ea typeface="Arial"/>
                  <a:cs typeface="Arial"/>
                  <a:sym typeface="Arial"/>
                </a:rPr>
                <a:t>Drafting emails to supervisors requiring manual "Send".</a:t>
              </a:r>
              <a:endParaRPr i="1" sz="1000">
                <a:solidFill>
                  <a:srgbClr val="64748B"/>
                </a:solidFill>
                <a:highlight>
                  <a:srgbClr val="F1F5F9"/>
                </a:highlight>
                <a:latin typeface="Arial"/>
                <a:ea typeface="Arial"/>
                <a:cs typeface="Arial"/>
                <a:sym typeface="Arial"/>
              </a:endParaRPr>
            </a:p>
          </p:txBody>
        </p:sp>
      </p:grpSp>
      <p:grpSp>
        <p:nvGrpSpPr>
          <p:cNvPr id="317" name="Google Shape;317;p42"/>
          <p:cNvGrpSpPr/>
          <p:nvPr/>
        </p:nvGrpSpPr>
        <p:grpSpPr>
          <a:xfrm>
            <a:off x="4600575" y="1047750"/>
            <a:ext cx="2000100" cy="3238500"/>
            <a:chOff x="4600575" y="1047750"/>
            <a:chExt cx="2000100" cy="3238500"/>
          </a:xfrm>
        </p:grpSpPr>
        <p:sp>
          <p:nvSpPr>
            <p:cNvPr id="318" name="Google Shape;318;p42"/>
            <p:cNvSpPr/>
            <p:nvPr/>
          </p:nvSpPr>
          <p:spPr>
            <a:xfrm>
              <a:off x="4600575" y="1047750"/>
              <a:ext cx="2000100" cy="3238500"/>
            </a:xfrm>
            <a:prstGeom prst="roundRect">
              <a:avLst>
                <a:gd fmla="val 5714"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19" name="Google Shape;319;p42"/>
            <p:cNvSpPr/>
            <p:nvPr/>
          </p:nvSpPr>
          <p:spPr>
            <a:xfrm>
              <a:off x="4600575" y="1047750"/>
              <a:ext cx="2000100" cy="428700"/>
            </a:xfrm>
            <a:prstGeom prst="roundRect">
              <a:avLst>
                <a:gd fmla="val 26666" name="adj"/>
              </a:avLst>
            </a:prstGeom>
            <a:solidFill>
              <a:srgbClr val="F59E0B"/>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20" name="Google Shape;320;p42"/>
            <p:cNvSpPr txBox="1"/>
            <p:nvPr/>
          </p:nvSpPr>
          <p:spPr>
            <a:xfrm>
              <a:off x="4600575" y="1047750"/>
              <a:ext cx="20001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100">
                  <a:solidFill>
                    <a:srgbClr val="FFFFFF"/>
                  </a:solidFill>
                  <a:latin typeface="Arial"/>
                  <a:ea typeface="Arial"/>
                  <a:cs typeface="Arial"/>
                  <a:sym typeface="Arial"/>
                </a:rPr>
                <a:t>Exception (Level 7-8)</a:t>
              </a:r>
              <a:endParaRPr b="1" sz="1100">
                <a:solidFill>
                  <a:srgbClr val="FFFFFF"/>
                </a:solidFill>
                <a:latin typeface="Arial"/>
                <a:ea typeface="Arial"/>
                <a:cs typeface="Arial"/>
                <a:sym typeface="Arial"/>
              </a:endParaRPr>
            </a:p>
          </p:txBody>
        </p:sp>
        <p:sp>
          <p:nvSpPr>
            <p:cNvPr id="321" name="Google Shape;321;p42"/>
            <p:cNvSpPr txBox="1"/>
            <p:nvPr/>
          </p:nvSpPr>
          <p:spPr>
            <a:xfrm>
              <a:off x="4695825" y="1571625"/>
              <a:ext cx="1809600" cy="261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000">
                  <a:solidFill>
                    <a:srgbClr val="1E293B"/>
                  </a:solidFill>
                  <a:latin typeface="Arial"/>
                  <a:ea typeface="Arial"/>
                  <a:cs typeface="Arial"/>
                  <a:sym typeface="Arial"/>
                </a:rPr>
                <a:t>Role: </a:t>
              </a:r>
              <a:r>
                <a:rPr b="0" lang="en" sz="1000">
                  <a:solidFill>
                    <a:srgbClr val="475569"/>
                  </a:solidFill>
                  <a:latin typeface="Arial"/>
                  <a:ea typeface="Arial"/>
                  <a:cs typeface="Arial"/>
                  <a:sym typeface="Arial"/>
                </a:rPr>
                <a:t>AI executes, informs after or if stuck.</a:t>
              </a:r>
              <a:endParaRPr b="1" sz="1000">
                <a:solidFill>
                  <a:srgbClr val="1E293B"/>
                </a:solidFill>
                <a:latin typeface="Arial"/>
                <a:ea typeface="Arial"/>
                <a:cs typeface="Arial"/>
                <a:sym typeface="Arial"/>
              </a:endParaRPr>
            </a:p>
            <a:p>
              <a:pPr indent="0" lvl="0" marL="0" rtl="0" algn="l">
                <a:spcBef>
                  <a:spcPts val="600"/>
                </a:spcBef>
                <a:spcAft>
                  <a:spcPts val="0"/>
                </a:spcAft>
                <a:buNone/>
              </a:pPr>
              <a:r>
                <a:rPr b="1" lang="en" sz="1000">
                  <a:solidFill>
                    <a:srgbClr val="1E293B"/>
                  </a:solidFill>
                  <a:latin typeface="Arial"/>
                  <a:ea typeface="Arial"/>
                  <a:cs typeface="Arial"/>
                  <a:sym typeface="Arial"/>
                </a:rPr>
                <a:t>Responsibility: </a:t>
              </a:r>
              <a:r>
                <a:rPr b="0" lang="en" sz="1000">
                  <a:solidFill>
                    <a:srgbClr val="475569"/>
                  </a:solidFill>
                  <a:latin typeface="Arial"/>
                  <a:ea typeface="Arial"/>
                  <a:cs typeface="Arial"/>
                  <a:sym typeface="Arial"/>
                </a:rPr>
                <a:t>Medium (Partner's judgment).</a:t>
              </a:r>
              <a:endParaRPr b="1" sz="1000">
                <a:solidFill>
                  <a:srgbClr val="1E293B"/>
                </a:solidFill>
                <a:latin typeface="Arial"/>
                <a:ea typeface="Arial"/>
                <a:cs typeface="Arial"/>
                <a:sym typeface="Arial"/>
              </a:endParaRPr>
            </a:p>
            <a:p>
              <a:pPr indent="0" lvl="0" marL="0" rtl="0" algn="l">
                <a:spcBef>
                  <a:spcPts val="600"/>
                </a:spcBef>
                <a:spcAft>
                  <a:spcPts val="0"/>
                </a:spcAft>
                <a:buNone/>
              </a:pPr>
              <a:r>
                <a:rPr b="1" lang="en" sz="1000">
                  <a:solidFill>
                    <a:srgbClr val="1E293B"/>
                  </a:solidFill>
                  <a:latin typeface="Arial"/>
                  <a:ea typeface="Arial"/>
                  <a:cs typeface="Arial"/>
                  <a:sym typeface="Arial"/>
                </a:rPr>
                <a:t>Postgrad Use:</a:t>
              </a:r>
              <a:endParaRPr b="1" sz="1000">
                <a:solidFill>
                  <a:srgbClr val="1E293B"/>
                </a:solidFill>
                <a:latin typeface="Arial"/>
                <a:ea typeface="Arial"/>
                <a:cs typeface="Arial"/>
                <a:sym typeface="Arial"/>
              </a:endParaRPr>
            </a:p>
            <a:p>
              <a:pPr indent="0" lvl="0" marL="0" rtl="0" algn="l">
                <a:spcBef>
                  <a:spcPts val="300"/>
                </a:spcBef>
                <a:spcAft>
                  <a:spcPts val="0"/>
                </a:spcAft>
                <a:buNone/>
              </a:pPr>
              <a:r>
                <a:rPr i="1" lang="en" sz="1000">
                  <a:solidFill>
                    <a:srgbClr val="64748B"/>
                  </a:solidFill>
                  <a:highlight>
                    <a:srgbClr val="F1F5F9"/>
                  </a:highlight>
                  <a:latin typeface="Arial"/>
                  <a:ea typeface="Arial"/>
                  <a:cs typeface="Arial"/>
                  <a:sym typeface="Arial"/>
                </a:rPr>
                <a:t>Automated scraping alerting only on structure changes.</a:t>
              </a:r>
              <a:endParaRPr i="1" sz="1000">
                <a:solidFill>
                  <a:srgbClr val="64748B"/>
                </a:solidFill>
                <a:highlight>
                  <a:srgbClr val="F1F5F9"/>
                </a:highlight>
                <a:latin typeface="Arial"/>
                <a:ea typeface="Arial"/>
                <a:cs typeface="Arial"/>
                <a:sym typeface="Arial"/>
              </a:endParaRPr>
            </a:p>
          </p:txBody>
        </p:sp>
      </p:grpSp>
      <p:grpSp>
        <p:nvGrpSpPr>
          <p:cNvPr id="322" name="Google Shape;322;p42"/>
          <p:cNvGrpSpPr/>
          <p:nvPr/>
        </p:nvGrpSpPr>
        <p:grpSpPr>
          <a:xfrm>
            <a:off x="6743700" y="1047750"/>
            <a:ext cx="2000100" cy="3238500"/>
            <a:chOff x="6743700" y="1047750"/>
            <a:chExt cx="2000100" cy="3238500"/>
          </a:xfrm>
        </p:grpSpPr>
        <p:sp>
          <p:nvSpPr>
            <p:cNvPr id="323" name="Google Shape;323;p42"/>
            <p:cNvSpPr/>
            <p:nvPr/>
          </p:nvSpPr>
          <p:spPr>
            <a:xfrm>
              <a:off x="6743700" y="1047750"/>
              <a:ext cx="2000100" cy="3238500"/>
            </a:xfrm>
            <a:prstGeom prst="roundRect">
              <a:avLst>
                <a:gd fmla="val 5714"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24" name="Google Shape;324;p42"/>
            <p:cNvSpPr/>
            <p:nvPr/>
          </p:nvSpPr>
          <p:spPr>
            <a:xfrm>
              <a:off x="6743700" y="1047750"/>
              <a:ext cx="2000100" cy="428700"/>
            </a:xfrm>
            <a:prstGeom prst="roundRect">
              <a:avLst>
                <a:gd fmla="val 26666" name="adj"/>
              </a:avLst>
            </a:prstGeom>
            <a:solidFill>
              <a:srgbClr val="EF4444"/>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325" name="Google Shape;325;p42"/>
            <p:cNvSpPr txBox="1"/>
            <p:nvPr/>
          </p:nvSpPr>
          <p:spPr>
            <a:xfrm>
              <a:off x="6743700" y="1047750"/>
              <a:ext cx="2000100" cy="4287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100">
                  <a:solidFill>
                    <a:srgbClr val="FFFFFF"/>
                  </a:solidFill>
                  <a:latin typeface="Arial"/>
                  <a:ea typeface="Arial"/>
                  <a:cs typeface="Arial"/>
                  <a:sym typeface="Arial"/>
                </a:rPr>
                <a:t>Autonomous (Level 9-10)</a:t>
              </a:r>
              <a:endParaRPr b="1" sz="1100">
                <a:solidFill>
                  <a:srgbClr val="FFFFFF"/>
                </a:solidFill>
                <a:latin typeface="Arial"/>
                <a:ea typeface="Arial"/>
                <a:cs typeface="Arial"/>
                <a:sym typeface="Arial"/>
              </a:endParaRPr>
            </a:p>
          </p:txBody>
        </p:sp>
        <p:sp>
          <p:nvSpPr>
            <p:cNvPr id="326" name="Google Shape;326;p42"/>
            <p:cNvSpPr txBox="1"/>
            <p:nvPr/>
          </p:nvSpPr>
          <p:spPr>
            <a:xfrm>
              <a:off x="6838950" y="1571625"/>
              <a:ext cx="1809600" cy="2619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000">
                  <a:solidFill>
                    <a:srgbClr val="1E293B"/>
                  </a:solidFill>
                  <a:latin typeface="Arial"/>
                  <a:ea typeface="Arial"/>
                  <a:cs typeface="Arial"/>
                  <a:sym typeface="Arial"/>
                </a:rPr>
                <a:t>Role: </a:t>
              </a:r>
              <a:r>
                <a:rPr b="0" lang="en" sz="1000">
                  <a:solidFill>
                    <a:srgbClr val="475569"/>
                  </a:solidFill>
                  <a:latin typeface="Arial"/>
                  <a:ea typeface="Arial"/>
                  <a:cs typeface="Arial"/>
                  <a:sym typeface="Arial"/>
                </a:rPr>
                <a:t>AI decides everything without reporting.</a:t>
              </a:r>
              <a:endParaRPr b="1" sz="1000">
                <a:solidFill>
                  <a:srgbClr val="1E293B"/>
                </a:solidFill>
                <a:latin typeface="Arial"/>
                <a:ea typeface="Arial"/>
                <a:cs typeface="Arial"/>
                <a:sym typeface="Arial"/>
              </a:endParaRPr>
            </a:p>
            <a:p>
              <a:pPr indent="0" lvl="0" marL="0" rtl="0" algn="l">
                <a:spcBef>
                  <a:spcPts val="600"/>
                </a:spcBef>
                <a:spcAft>
                  <a:spcPts val="0"/>
                </a:spcAft>
                <a:buNone/>
              </a:pPr>
              <a:r>
                <a:rPr b="1" lang="en" sz="1000">
                  <a:solidFill>
                    <a:srgbClr val="1E293B"/>
                  </a:solidFill>
                  <a:latin typeface="Arial"/>
                  <a:ea typeface="Arial"/>
                  <a:cs typeface="Arial"/>
                  <a:sym typeface="Arial"/>
                </a:rPr>
                <a:t>Responsibility: </a:t>
              </a:r>
              <a:r>
                <a:rPr b="1" lang="en" sz="1000">
                  <a:solidFill>
                    <a:srgbClr val="DC2626"/>
                  </a:solidFill>
                  <a:latin typeface="Arial"/>
                  <a:ea typeface="Arial"/>
                  <a:cs typeface="Arial"/>
                  <a:sym typeface="Arial"/>
                </a:rPr>
                <a:t>Critically Low / Dangerous.</a:t>
              </a:r>
              <a:endParaRPr b="1" sz="1000">
                <a:solidFill>
                  <a:srgbClr val="1E293B"/>
                </a:solidFill>
                <a:latin typeface="Arial"/>
                <a:ea typeface="Arial"/>
                <a:cs typeface="Arial"/>
                <a:sym typeface="Arial"/>
              </a:endParaRPr>
            </a:p>
            <a:p>
              <a:pPr indent="0" lvl="0" marL="0" rtl="0" algn="l">
                <a:spcBef>
                  <a:spcPts val="600"/>
                </a:spcBef>
                <a:spcAft>
                  <a:spcPts val="0"/>
                </a:spcAft>
                <a:buNone/>
              </a:pPr>
              <a:r>
                <a:rPr b="1" lang="en" sz="1000">
                  <a:solidFill>
                    <a:srgbClr val="1E293B"/>
                  </a:solidFill>
                  <a:latin typeface="Arial"/>
                  <a:ea typeface="Arial"/>
                  <a:cs typeface="Arial"/>
                  <a:sym typeface="Arial"/>
                </a:rPr>
                <a:t>Postgrad Use:</a:t>
              </a:r>
              <a:endParaRPr b="1" sz="1000">
                <a:solidFill>
                  <a:srgbClr val="1E293B"/>
                </a:solidFill>
                <a:latin typeface="Arial"/>
                <a:ea typeface="Arial"/>
                <a:cs typeface="Arial"/>
                <a:sym typeface="Arial"/>
              </a:endParaRPr>
            </a:p>
            <a:p>
              <a:pPr indent="0" lvl="0" marL="0" rtl="0" algn="l">
                <a:spcBef>
                  <a:spcPts val="300"/>
                </a:spcBef>
                <a:spcAft>
                  <a:spcPts val="0"/>
                </a:spcAft>
                <a:buNone/>
              </a:pPr>
              <a:r>
                <a:rPr i="1" lang="en" sz="1000">
                  <a:solidFill>
                    <a:srgbClr val="64748B"/>
                  </a:solidFill>
                  <a:highlight>
                    <a:srgbClr val="F1F5F9"/>
                  </a:highlight>
                  <a:latin typeface="Arial"/>
                  <a:ea typeface="Arial"/>
                  <a:cs typeface="Arial"/>
                  <a:sym typeface="Arial"/>
                </a:rPr>
                <a:t>Avoided; violates accountability principle.</a:t>
              </a:r>
              <a:endParaRPr i="1" sz="1000">
                <a:solidFill>
                  <a:srgbClr val="64748B"/>
                </a:solidFill>
                <a:highlight>
                  <a:srgbClr val="F1F5F9"/>
                </a:highlight>
                <a:latin typeface="Arial"/>
                <a:ea typeface="Arial"/>
                <a:cs typeface="Arial"/>
                <a:sym typeface="Arial"/>
              </a:endParaRPr>
            </a:p>
          </p:txBody>
        </p:sp>
      </p:grpSp>
      <p:grpSp>
        <p:nvGrpSpPr>
          <p:cNvPr id="327" name="Google Shape;327;p42"/>
          <p:cNvGrpSpPr/>
          <p:nvPr/>
        </p:nvGrpSpPr>
        <p:grpSpPr>
          <a:xfrm>
            <a:off x="6819900" y="4648200"/>
            <a:ext cx="2038350" cy="400050"/>
            <a:chOff x="6819900" y="4648200"/>
            <a:chExt cx="2038350" cy="400050"/>
          </a:xfrm>
        </p:grpSpPr>
        <p:sp>
          <p:nvSpPr>
            <p:cNvPr id="328" name="Google Shape;328;p42"/>
            <p:cNvSpPr txBox="1"/>
            <p:nvPr/>
          </p:nvSpPr>
          <p:spPr>
            <a:xfrm>
              <a:off x="6819900" y="4667250"/>
              <a:ext cx="14289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000">
                  <a:solidFill>
                    <a:srgbClr val="94A3B8"/>
                  </a:solidFill>
                  <a:latin typeface="Arial"/>
                  <a:ea typeface="Arial"/>
                  <a:cs typeface="Arial"/>
                  <a:sym typeface="Arial"/>
                </a:rPr>
                <a:t>Sharef, N.M. (2026)</a:t>
              </a:r>
              <a:endParaRPr b="1" sz="1000">
                <a:solidFill>
                  <a:srgbClr val="94A3B8"/>
                </a:solidFill>
                <a:latin typeface="Arial"/>
                <a:ea typeface="Arial"/>
                <a:cs typeface="Arial"/>
                <a:sym typeface="Arial"/>
              </a:endParaRPr>
            </a:p>
          </p:txBody>
        </p:sp>
        <p:pic>
          <p:nvPicPr>
            <p:cNvPr id="329" name="Google Shape;329;p42"/>
            <p:cNvPicPr preferRelativeResize="0"/>
            <p:nvPr/>
          </p:nvPicPr>
          <p:blipFill rotWithShape="1">
            <a:blip r:embed="rId4">
              <a:alphaModFix/>
            </a:blip>
            <a:srcRect b="0" l="0" r="0" t="0"/>
            <a:stretch/>
          </p:blipFill>
          <p:spPr>
            <a:xfrm>
              <a:off x="8286750" y="4648200"/>
              <a:ext cx="571500" cy="342900"/>
            </a:xfrm>
            <a:prstGeom prst="rect">
              <a:avLst/>
            </a:prstGeom>
            <a:noFill/>
            <a:ln>
              <a:noFill/>
            </a:ln>
          </p:spPr>
        </p:pic>
      </p:grpSp>
      <p:sp>
        <p:nvSpPr>
          <p:cNvPr id="330" name="Google Shape;330;p42"/>
          <p:cNvSpPr txBox="1"/>
          <p:nvPr>
            <p:ph type="title"/>
          </p:nvPr>
        </p:nvSpPr>
        <p:spPr>
          <a:xfrm>
            <a:off x="311700" y="285750"/>
            <a:ext cx="8520600" cy="572700"/>
          </a:xfrm>
          <a:prstGeom prst="rect">
            <a:avLst/>
          </a:prstGeom>
          <a:solidFill>
            <a:srgbClr val="000000">
              <a:alpha val="0"/>
            </a:srgbClr>
          </a:solidFill>
          <a:ln>
            <a:noFill/>
          </a:ln>
        </p:spPr>
        <p:txBody>
          <a:bodyPr anchorCtr="0" anchor="ctr" bIns="0" lIns="0" spcFirstLastPara="1" rIns="0" wrap="square" tIns="0">
            <a:normAutofit/>
          </a:bodyPr>
          <a:lstStyle/>
          <a:p>
            <a:pPr indent="0" lvl="0" marL="0" rtl="0" algn="ctr">
              <a:spcBef>
                <a:spcPts val="0"/>
              </a:spcBef>
              <a:spcAft>
                <a:spcPts val="0"/>
              </a:spcAft>
              <a:buNone/>
            </a:pPr>
            <a:r>
              <a:rPr b="1" lang="en" sz="3200">
                <a:solidFill>
                  <a:srgbClr val="1E293B"/>
                </a:solidFill>
                <a:latin typeface="Arial"/>
                <a:ea typeface="Arial"/>
                <a:cs typeface="Arial"/>
                <a:sym typeface="Arial"/>
              </a:rPr>
              <a:t>Automation Levels</a:t>
            </a:r>
            <a:endParaRPr b="1" sz="3200">
              <a:solidFill>
                <a:srgbClr val="1E293B"/>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descr="enhance this slide" id="335" name="Google Shape;335;p43"/>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336" name="Google Shape;336;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pic>
        <p:nvPicPr>
          <p:cNvPr descr="improvise the slide" id="341" name="Google Shape;341;p44"/>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342" name="Google Shape;342;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48" name="Google Shape;348;p45"/>
          <p:cNvSpPr txBox="1"/>
          <p:nvPr>
            <p:ph type="title"/>
          </p:nvPr>
        </p:nvSpPr>
        <p:spPr>
          <a:xfrm>
            <a:off x="311700" y="2150850"/>
            <a:ext cx="50922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Part 3</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AI as research decision partners</a:t>
            </a:r>
            <a:endParaRPr/>
          </a:p>
        </p:txBody>
      </p:sp>
      <p:sp>
        <p:nvSpPr>
          <p:cNvPr id="349" name="Google Shape;349;p45"/>
          <p:cNvSpPr/>
          <p:nvPr/>
        </p:nvSpPr>
        <p:spPr>
          <a:xfrm>
            <a:off x="441405" y="913750"/>
            <a:ext cx="4837200" cy="162900"/>
          </a:xfrm>
          <a:prstGeom prst="rect">
            <a:avLst/>
          </a:prstGeom>
          <a:solidFill>
            <a:srgbClr val="0C9E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0" name="Google Shape;350;p45"/>
          <p:cNvSpPr/>
          <p:nvPr/>
        </p:nvSpPr>
        <p:spPr>
          <a:xfrm>
            <a:off x="498644" y="3969200"/>
            <a:ext cx="4837200" cy="162900"/>
          </a:xfrm>
          <a:prstGeom prst="rect">
            <a:avLst/>
          </a:prstGeom>
          <a:solidFill>
            <a:srgbClr val="0C9E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enhance this slide" id="351" name="Google Shape;351;p45"/>
          <p:cNvPicPr preferRelativeResize="0"/>
          <p:nvPr/>
        </p:nvPicPr>
        <p:blipFill rotWithShape="1">
          <a:blip r:embed="rId3">
            <a:alphaModFix/>
          </a:blip>
          <a:srcRect b="0" l="60306" r="0" t="0"/>
          <a:stretch/>
        </p:blipFill>
        <p:spPr>
          <a:xfrm>
            <a:off x="5518975" y="0"/>
            <a:ext cx="3656000" cy="5143500"/>
          </a:xfrm>
          <a:prstGeom prst="rect">
            <a:avLst/>
          </a:prstGeom>
          <a:noFill/>
          <a:ln>
            <a:noFill/>
          </a:ln>
        </p:spPr>
      </p:pic>
      <p:sp>
        <p:nvSpPr>
          <p:cNvPr id="352" name="Google Shape;352;p45"/>
          <p:cNvSpPr txBox="1"/>
          <p:nvPr/>
        </p:nvSpPr>
        <p:spPr>
          <a:xfrm>
            <a:off x="5518975" y="0"/>
            <a:ext cx="3656100" cy="646500"/>
          </a:xfrm>
          <a:prstGeom prst="rect">
            <a:avLst/>
          </a:prstGeom>
          <a:solidFill>
            <a:srgbClr val="434343"/>
          </a:solidFill>
          <a:ln>
            <a:noFill/>
          </a:ln>
        </p:spPr>
        <p:txBody>
          <a:bodyPr anchorCtr="0" anchor="t" bIns="91425" lIns="91425" spcFirstLastPara="1" rIns="91425" wrap="square" tIns="91425">
            <a:spAutoFit/>
          </a:bodyPr>
          <a:lstStyle/>
          <a:p>
            <a:pPr indent="0" lvl="0" marL="0" rtl="0" algn="ctr">
              <a:spcBef>
                <a:spcPts val="1000"/>
              </a:spcBef>
              <a:spcAft>
                <a:spcPts val="0"/>
              </a:spcAft>
              <a:buNone/>
            </a:pPr>
            <a:r>
              <a:rPr b="1" lang="en" sz="1500">
                <a:solidFill>
                  <a:srgbClr val="FFFFFF"/>
                </a:solidFill>
              </a:rPr>
              <a:t>AI as Decision Partners: How Human Responsibility Shapes AI Use</a:t>
            </a:r>
            <a:endParaRPr b="1" sz="1500">
              <a:solidFill>
                <a:srgbClr val="FFFFFF"/>
              </a:solidFill>
            </a:endParaRPr>
          </a:p>
        </p:txBody>
      </p:sp>
      <p:sp>
        <p:nvSpPr>
          <p:cNvPr id="353" name="Google Shape;353;p45"/>
          <p:cNvSpPr txBox="1"/>
          <p:nvPr/>
        </p:nvSpPr>
        <p:spPr>
          <a:xfrm>
            <a:off x="5518975" y="4497000"/>
            <a:ext cx="2203500" cy="615600"/>
          </a:xfrm>
          <a:prstGeom prst="rect">
            <a:avLst/>
          </a:prstGeom>
          <a:solidFill>
            <a:srgbClr val="434343"/>
          </a:solidFill>
          <a:ln>
            <a:noFill/>
          </a:ln>
        </p:spPr>
        <p:txBody>
          <a:bodyPr anchorCtr="0" anchor="t" bIns="91425" lIns="91425" spcFirstLastPara="1" rIns="91425" wrap="square" tIns="91425">
            <a:spAutoFit/>
          </a:bodyPr>
          <a:lstStyle/>
          <a:p>
            <a:pPr indent="0" lvl="0" marL="0" rtl="0" algn="ctr">
              <a:spcBef>
                <a:spcPts val="1000"/>
              </a:spcBef>
              <a:spcAft>
                <a:spcPts val="0"/>
              </a:spcAft>
              <a:buNone/>
            </a:pPr>
            <a:r>
              <a:rPr lang="en">
                <a:solidFill>
                  <a:srgbClr val="FFFFFF"/>
                </a:solidFill>
              </a:rPr>
              <a:t>Prof Ts. Dr. Nurfadhlina Mohd Sharef</a:t>
            </a:r>
            <a:endParaRPr>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descr="What is Artificial Intelligence (AI)?" id="358" name="Google Shape;358;p46"/>
          <p:cNvPicPr preferRelativeResize="0"/>
          <p:nvPr/>
        </p:nvPicPr>
        <p:blipFill>
          <a:blip r:embed="rId3">
            <a:alphaModFix amt="41000"/>
          </a:blip>
          <a:stretch>
            <a:fillRect/>
          </a:stretch>
        </p:blipFill>
        <p:spPr>
          <a:xfrm>
            <a:off x="76200" y="0"/>
            <a:ext cx="8991600" cy="5143500"/>
          </a:xfrm>
          <a:prstGeom prst="rect">
            <a:avLst/>
          </a:prstGeom>
          <a:noFill/>
          <a:ln>
            <a:noFill/>
          </a:ln>
        </p:spPr>
      </p:pic>
      <p:sp>
        <p:nvSpPr>
          <p:cNvPr id="359" name="Google Shape;359;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AI as Decision Partners</a:t>
            </a:r>
            <a:endParaRPr/>
          </a:p>
        </p:txBody>
      </p:sp>
      <p:sp>
        <p:nvSpPr>
          <p:cNvPr id="360" name="Google Shape;360;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361" name="Google Shape;361;p46"/>
          <p:cNvGrpSpPr/>
          <p:nvPr/>
        </p:nvGrpSpPr>
        <p:grpSpPr>
          <a:xfrm>
            <a:off x="2874202" y="1064594"/>
            <a:ext cx="3040173" cy="3651783"/>
            <a:chOff x="3055675" y="1162950"/>
            <a:chExt cx="3140026" cy="3771724"/>
          </a:xfrm>
        </p:grpSpPr>
        <p:pic>
          <p:nvPicPr>
            <p:cNvPr id="362" name="Google Shape;362;p46"/>
            <p:cNvPicPr preferRelativeResize="0"/>
            <p:nvPr/>
          </p:nvPicPr>
          <p:blipFill>
            <a:blip r:embed="rId4">
              <a:alphaModFix/>
            </a:blip>
            <a:stretch>
              <a:fillRect/>
            </a:stretch>
          </p:blipFill>
          <p:spPr>
            <a:xfrm>
              <a:off x="3055675" y="1162950"/>
              <a:ext cx="3140026" cy="3771724"/>
            </a:xfrm>
            <a:prstGeom prst="rect">
              <a:avLst/>
            </a:prstGeom>
            <a:noFill/>
            <a:ln>
              <a:noFill/>
            </a:ln>
          </p:spPr>
        </p:pic>
        <p:pic>
          <p:nvPicPr>
            <p:cNvPr id="363" name="Google Shape;363;p46"/>
            <p:cNvPicPr preferRelativeResize="0"/>
            <p:nvPr/>
          </p:nvPicPr>
          <p:blipFill>
            <a:blip r:embed="rId5">
              <a:alphaModFix/>
            </a:blip>
            <a:stretch>
              <a:fillRect/>
            </a:stretch>
          </p:blipFill>
          <p:spPr>
            <a:xfrm>
              <a:off x="3436175" y="2177450"/>
              <a:ext cx="2404525" cy="2332525"/>
            </a:xfrm>
            <a:prstGeom prst="rect">
              <a:avLst/>
            </a:prstGeom>
            <a:noFill/>
            <a:ln>
              <a:noFill/>
            </a:ln>
          </p:spPr>
        </p:pic>
      </p:grpSp>
      <p:pic>
        <p:nvPicPr>
          <p:cNvPr id="364" name="Google Shape;364;p46"/>
          <p:cNvPicPr preferRelativeResize="0"/>
          <p:nvPr/>
        </p:nvPicPr>
        <p:blipFill>
          <a:blip r:embed="rId6">
            <a:alphaModFix/>
          </a:blip>
          <a:stretch>
            <a:fillRect/>
          </a:stretch>
        </p:blipFill>
        <p:spPr>
          <a:xfrm>
            <a:off x="6295050" y="2659975"/>
            <a:ext cx="2570474" cy="2056399"/>
          </a:xfrm>
          <a:prstGeom prst="rect">
            <a:avLst/>
          </a:prstGeom>
          <a:noFill/>
          <a:ln>
            <a:noFill/>
          </a:ln>
        </p:spPr>
      </p:pic>
      <p:sp>
        <p:nvSpPr>
          <p:cNvPr id="365" name="Google Shape;365;p46"/>
          <p:cNvSpPr txBox="1"/>
          <p:nvPr/>
        </p:nvSpPr>
        <p:spPr>
          <a:xfrm>
            <a:off x="0" y="0"/>
            <a:ext cx="30000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7"/>
              </a:rPr>
              <a:t>https://bit.ly/3Qf7odI?r=qr</a:t>
            </a:r>
            <a:r>
              <a:rPr lang="en"/>
              <a: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improve this slide" id="370" name="Google Shape;370;p47"/>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371" name="Google Shape;371;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377" name="Google Shape;377;p48"/>
          <p:cNvGraphicFramePr/>
          <p:nvPr/>
        </p:nvGraphicFramePr>
        <p:xfrm>
          <a:off x="152400" y="152400"/>
          <a:ext cx="3000000" cy="3000000"/>
        </p:xfrm>
        <a:graphic>
          <a:graphicData uri="http://schemas.openxmlformats.org/drawingml/2006/table">
            <a:tbl>
              <a:tblPr>
                <a:noFill/>
                <a:tableStyleId>{ACEFB0BE-AB2A-4F8C-8AE1-45C5B79B2E03}</a:tableStyleId>
              </a:tblPr>
              <a:tblGrid>
                <a:gridCol w="1567250"/>
                <a:gridCol w="2332450"/>
                <a:gridCol w="2396975"/>
                <a:gridCol w="2489175"/>
              </a:tblGrid>
              <a:tr h="200025">
                <a:tc>
                  <a:txBody>
                    <a:bodyPr/>
                    <a:lstStyle/>
                    <a:p>
                      <a:pPr indent="0" lvl="0" marL="0" rtl="0" algn="ctr">
                        <a:lnSpc>
                          <a:spcPct val="115000"/>
                        </a:lnSpc>
                        <a:spcBef>
                          <a:spcPts val="0"/>
                        </a:spcBef>
                        <a:spcAft>
                          <a:spcPts val="0"/>
                        </a:spcAft>
                        <a:buNone/>
                      </a:pPr>
                      <a:r>
                        <a:rPr b="1" lang="en" sz="1200"/>
                        <a:t>Research Activity</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200"/>
                        <a:t>How AI is Used</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200"/>
                        <a:t>Key Risk (If Misused)</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 sz="1200"/>
                        <a:t>Human Responsibility</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r>
              <a:tr h="371475">
                <a:tc>
                  <a:txBody>
                    <a:bodyPr/>
                    <a:lstStyle/>
                    <a:p>
                      <a:pPr indent="0" lvl="0" marL="0" rtl="0" algn="l">
                        <a:spcBef>
                          <a:spcPts val="0"/>
                        </a:spcBef>
                        <a:spcAft>
                          <a:spcPts val="0"/>
                        </a:spcAft>
                        <a:buNone/>
                      </a:pPr>
                      <a:r>
                        <a:rPr b="1" lang="en" sz="1200"/>
                        <a:t>Problem Identification</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Generate topics, suggest research gaps, scan trends</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Superficial or fabricated problems</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Ensure the problem is </a:t>
                      </a:r>
                      <a:r>
                        <a:rPr b="1" lang="en" sz="1200"/>
                        <a:t>real, relevant, and meaningful</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r>
              <a:tr h="371475">
                <a:tc>
                  <a:txBody>
                    <a:bodyPr/>
                    <a:lstStyle/>
                    <a:p>
                      <a:pPr indent="0" lvl="0" marL="0" rtl="0" algn="l">
                        <a:spcBef>
                          <a:spcPts val="0"/>
                        </a:spcBef>
                        <a:spcAft>
                          <a:spcPts val="0"/>
                        </a:spcAft>
                        <a:buNone/>
                      </a:pPr>
                      <a:r>
                        <a:rPr b="1" lang="en" sz="1200"/>
                        <a:t>Literature Review</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Summarise papers, compare studies, suggest citations</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Hallucinated or incorrect references, missing key works</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b="1" lang="en" sz="1200"/>
                        <a:t>Verify sources</a:t>
                      </a:r>
                      <a:r>
                        <a:rPr lang="en" sz="1200"/>
                        <a:t> and read original papers</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r>
              <a:tr h="371475">
                <a:tc>
                  <a:txBody>
                    <a:bodyPr/>
                    <a:lstStyle/>
                    <a:p>
                      <a:pPr indent="0" lvl="0" marL="0" rtl="0" algn="l">
                        <a:spcBef>
                          <a:spcPts val="0"/>
                        </a:spcBef>
                        <a:spcAft>
                          <a:spcPts val="0"/>
                        </a:spcAft>
                        <a:buNone/>
                      </a:pPr>
                      <a:r>
                        <a:rPr b="1" lang="en" sz="1200"/>
                        <a:t>Conceptualisation &amp; Theory</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Suggest frameworks, variables, hypotheses</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Weak logic, inconsistent or oversimplified models</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Ensure </a:t>
                      </a:r>
                      <a:r>
                        <a:rPr b="1" lang="en" sz="1200"/>
                        <a:t>theoretical soundness and coherence</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r>
              <a:tr h="371475">
                <a:tc>
                  <a:txBody>
                    <a:bodyPr/>
                    <a:lstStyle/>
                    <a:p>
                      <a:pPr indent="0" lvl="0" marL="0" rtl="0" algn="l">
                        <a:spcBef>
                          <a:spcPts val="0"/>
                        </a:spcBef>
                        <a:spcAft>
                          <a:spcPts val="0"/>
                        </a:spcAft>
                        <a:buNone/>
                      </a:pPr>
                      <a:r>
                        <a:rPr b="1" lang="en" sz="1200"/>
                        <a:t>Methodology Design</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Recommend methods, metrics, experimental setup</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Wrong method or misaligned design</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Ensure </a:t>
                      </a:r>
                      <a:r>
                        <a:rPr b="1" lang="en" sz="1200"/>
                        <a:t>method fits the research question</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r>
              <a:tr h="371475">
                <a:tc>
                  <a:txBody>
                    <a:bodyPr/>
                    <a:lstStyle/>
                    <a:p>
                      <a:pPr indent="0" lvl="0" marL="0" rtl="0" algn="l">
                        <a:spcBef>
                          <a:spcPts val="0"/>
                        </a:spcBef>
                        <a:spcAft>
                          <a:spcPts val="0"/>
                        </a:spcAft>
                        <a:buNone/>
                      </a:pPr>
                      <a:r>
                        <a:rPr b="1" lang="en" sz="1200"/>
                        <a:t>Data Analysis &amp; Modelling</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Generate code, suggest models, interpret outputs</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Blind trust in results, hidden bias</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b="1" lang="en" sz="1200"/>
                        <a:t>Understand and validate the model behaviour</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r>
              <a:tr h="371475">
                <a:tc>
                  <a:txBody>
                    <a:bodyPr/>
                    <a:lstStyle/>
                    <a:p>
                      <a:pPr indent="0" lvl="0" marL="0" rtl="0" algn="l">
                        <a:spcBef>
                          <a:spcPts val="0"/>
                        </a:spcBef>
                        <a:spcAft>
                          <a:spcPts val="0"/>
                        </a:spcAft>
                        <a:buNone/>
                      </a:pPr>
                      <a:r>
                        <a:rPr b="1" lang="en" sz="1200"/>
                        <a:t>Results Interpretation</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Generate explanations, suggest conclusions</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Overclaiming, incorrect conclusions</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Ensure conclusions are </a:t>
                      </a:r>
                      <a:r>
                        <a:rPr b="1" lang="en" sz="1200"/>
                        <a:t>evidence-based</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r>
              <a:tr h="371475">
                <a:tc>
                  <a:txBody>
                    <a:bodyPr/>
                    <a:lstStyle/>
                    <a:p>
                      <a:pPr indent="0" lvl="0" marL="0" rtl="0" algn="l">
                        <a:spcBef>
                          <a:spcPts val="0"/>
                        </a:spcBef>
                        <a:spcAft>
                          <a:spcPts val="0"/>
                        </a:spcAft>
                        <a:buNone/>
                      </a:pPr>
                      <a:r>
                        <a:rPr b="1" lang="en" sz="1200"/>
                        <a:t>Writing &amp; Communication</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Draft text, improve language, structure arguments</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Loss of originality, shallow understanding</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Maintain </a:t>
                      </a:r>
                      <a:r>
                        <a:rPr b="1" lang="en" sz="1200"/>
                        <a:t>authorship, clarity, and ownership</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r>
              <a:tr h="371475">
                <a:tc>
                  <a:txBody>
                    <a:bodyPr/>
                    <a:lstStyle/>
                    <a:p>
                      <a:pPr indent="0" lvl="0" marL="0" rtl="0" algn="l">
                        <a:spcBef>
                          <a:spcPts val="0"/>
                        </a:spcBef>
                        <a:spcAft>
                          <a:spcPts val="0"/>
                        </a:spcAft>
                        <a:buNone/>
                      </a:pPr>
                      <a:r>
                        <a:rPr b="1" lang="en" sz="1200"/>
                        <a:t>Ethics &amp; Impact</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Suggest ethical considerations, identify risks</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Superficial ethics, ignored consequences</a:t>
                      </a:r>
                      <a:endParaRPr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c>
                  <a:txBody>
                    <a:bodyPr/>
                    <a:lstStyle/>
                    <a:p>
                      <a:pPr indent="0" lvl="0" marL="0" rtl="0" algn="l">
                        <a:spcBef>
                          <a:spcPts val="0"/>
                        </a:spcBef>
                        <a:spcAft>
                          <a:spcPts val="0"/>
                        </a:spcAft>
                        <a:buNone/>
                      </a:pPr>
                      <a:r>
                        <a:rPr lang="en" sz="1200"/>
                        <a:t>Ensure </a:t>
                      </a:r>
                      <a:r>
                        <a:rPr b="1" lang="en" sz="1200"/>
                        <a:t>fairness, accountability, and societal awareness</a:t>
                      </a:r>
                      <a:endParaRPr b="1" sz="1200"/>
                    </a:p>
                  </a:txBody>
                  <a:tcPr marT="91425" marB="91425" marR="91425" marL="91425">
                    <a:lnL cap="flat" cmpd="sng" w="9525">
                      <a:solidFill>
                        <a:srgbClr val="A64D79"/>
                      </a:solidFill>
                      <a:prstDash val="solid"/>
                      <a:round/>
                      <a:headEnd len="sm" w="sm" type="none"/>
                      <a:tailEnd len="sm" w="sm" type="none"/>
                    </a:lnL>
                    <a:lnR cap="flat" cmpd="sng" w="9525">
                      <a:solidFill>
                        <a:srgbClr val="A64D79"/>
                      </a:solidFill>
                      <a:prstDash val="solid"/>
                      <a:round/>
                      <a:headEnd len="sm" w="sm" type="none"/>
                      <a:tailEnd len="sm" w="sm" type="none"/>
                    </a:lnR>
                    <a:lnT cap="flat" cmpd="sng" w="9525">
                      <a:solidFill>
                        <a:srgbClr val="A64D79"/>
                      </a:solidFill>
                      <a:prstDash val="solid"/>
                      <a:round/>
                      <a:headEnd len="sm" w="sm" type="none"/>
                      <a:tailEnd len="sm" w="sm" type="none"/>
                    </a:lnT>
                    <a:lnB cap="flat" cmpd="sng" w="9525">
                      <a:solidFill>
                        <a:srgbClr val="A64D79"/>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99" name="Google Shape;99;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0" name="Google Shape;100;p22"/>
          <p:cNvSpPr txBox="1"/>
          <p:nvPr/>
        </p:nvSpPr>
        <p:spPr>
          <a:xfrm>
            <a:off x="257309" y="285750"/>
            <a:ext cx="8382000" cy="6669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2800">
                <a:solidFill>
                  <a:schemeClr val="dk1"/>
                </a:solidFill>
                <a:latin typeface="Arial"/>
                <a:ea typeface="Arial"/>
                <a:cs typeface="Arial"/>
                <a:sym typeface="Arial"/>
              </a:rPr>
              <a:t>True or False?</a:t>
            </a:r>
            <a:endParaRPr b="1" sz="2800">
              <a:solidFill>
                <a:schemeClr val="dk1"/>
              </a:solidFill>
              <a:latin typeface="Arial"/>
              <a:ea typeface="Arial"/>
              <a:cs typeface="Arial"/>
              <a:sym typeface="Arial"/>
            </a:endParaRPr>
          </a:p>
        </p:txBody>
      </p:sp>
      <p:sp>
        <p:nvSpPr>
          <p:cNvPr id="101" name="Google Shape;101;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102" name="Google Shape;102;p22"/>
          <p:cNvGrpSpPr/>
          <p:nvPr/>
        </p:nvGrpSpPr>
        <p:grpSpPr>
          <a:xfrm>
            <a:off x="5201304" y="790372"/>
            <a:ext cx="3819836" cy="1666800"/>
            <a:chOff x="4667250" y="1143000"/>
            <a:chExt cx="4095900" cy="1666800"/>
          </a:xfrm>
        </p:grpSpPr>
        <p:sp>
          <p:nvSpPr>
            <p:cNvPr id="103" name="Google Shape;103;p22"/>
            <p:cNvSpPr/>
            <p:nvPr/>
          </p:nvSpPr>
          <p:spPr>
            <a:xfrm>
              <a:off x="4667250" y="1143000"/>
              <a:ext cx="4095900" cy="1666800"/>
            </a:xfrm>
            <a:prstGeom prst="roundRect">
              <a:avLst>
                <a:gd fmla="val 5714" name="adj"/>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700">
                <a:solidFill>
                  <a:schemeClr val="dk1"/>
                </a:solidFill>
              </a:endParaRPr>
            </a:p>
          </p:txBody>
        </p:sp>
        <p:sp>
          <p:nvSpPr>
            <p:cNvPr id="104" name="Google Shape;104;p22"/>
            <p:cNvSpPr txBox="1"/>
            <p:nvPr/>
          </p:nvSpPr>
          <p:spPr>
            <a:xfrm>
              <a:off x="4857750" y="1333500"/>
              <a:ext cx="3714900" cy="128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br>
                <a:rPr b="1" lang="en" sz="1700">
                  <a:solidFill>
                    <a:schemeClr val="dk1"/>
                  </a:solidFill>
                  <a:latin typeface="Arial"/>
                  <a:ea typeface="Arial"/>
                  <a:cs typeface="Arial"/>
                  <a:sym typeface="Arial"/>
                </a:rPr>
              </a:br>
              <a:r>
                <a:rPr lang="en" sz="1700">
                  <a:solidFill>
                    <a:schemeClr val="dk1"/>
                  </a:solidFill>
                  <a:latin typeface="Arial"/>
                  <a:ea typeface="Arial"/>
                  <a:cs typeface="Arial"/>
                  <a:sym typeface="Arial"/>
                </a:rPr>
                <a:t>Correlation automatically implies causation when the relationship is strong and consistent across multiple datasets. Therefore, high correlation coefficients lead researchers to conclude one variable causes the other.</a:t>
              </a:r>
              <a:endParaRPr sz="1700">
                <a:solidFill>
                  <a:schemeClr val="dk1"/>
                </a:solidFill>
                <a:latin typeface="Arial"/>
                <a:ea typeface="Arial"/>
                <a:cs typeface="Arial"/>
                <a:sym typeface="Arial"/>
              </a:endParaRPr>
            </a:p>
          </p:txBody>
        </p:sp>
      </p:grpSp>
      <p:grpSp>
        <p:nvGrpSpPr>
          <p:cNvPr id="105" name="Google Shape;105;p22"/>
          <p:cNvGrpSpPr/>
          <p:nvPr/>
        </p:nvGrpSpPr>
        <p:grpSpPr>
          <a:xfrm>
            <a:off x="857299" y="790372"/>
            <a:ext cx="3737509" cy="1666800"/>
            <a:chOff x="381000" y="1143000"/>
            <a:chExt cx="4095900" cy="1666800"/>
          </a:xfrm>
        </p:grpSpPr>
        <p:sp>
          <p:nvSpPr>
            <p:cNvPr id="106" name="Google Shape;106;p22"/>
            <p:cNvSpPr/>
            <p:nvPr/>
          </p:nvSpPr>
          <p:spPr>
            <a:xfrm>
              <a:off x="381000" y="1143000"/>
              <a:ext cx="4095900" cy="1666800"/>
            </a:xfrm>
            <a:prstGeom prst="roundRect">
              <a:avLst>
                <a:gd fmla="val 5714" name="adj"/>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700">
                <a:solidFill>
                  <a:schemeClr val="dk1"/>
                </a:solidFill>
              </a:endParaRPr>
            </a:p>
          </p:txBody>
        </p:sp>
        <p:sp>
          <p:nvSpPr>
            <p:cNvPr id="107" name="Google Shape;107;p22"/>
            <p:cNvSpPr txBox="1"/>
            <p:nvPr/>
          </p:nvSpPr>
          <p:spPr>
            <a:xfrm>
              <a:off x="571500" y="1333500"/>
              <a:ext cx="3714900" cy="128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br>
                <a:rPr b="1" lang="en" sz="1700">
                  <a:solidFill>
                    <a:schemeClr val="dk1"/>
                  </a:solidFill>
                  <a:latin typeface="Arial"/>
                  <a:ea typeface="Arial"/>
                  <a:cs typeface="Arial"/>
                  <a:sym typeface="Arial"/>
                </a:rPr>
              </a:br>
              <a:r>
                <a:rPr lang="en" sz="1700">
                  <a:solidFill>
                    <a:schemeClr val="dk1"/>
                  </a:solidFill>
                  <a:latin typeface="Arial"/>
                  <a:ea typeface="Arial"/>
                  <a:cs typeface="Arial"/>
                  <a:sym typeface="Arial"/>
                </a:rPr>
                <a:t>Drinking at least 8 glasses of water per day is scientifically proven to be necessary for everyone to maintain optimal health, regardless of age, body size, or activity level.</a:t>
              </a:r>
              <a:endParaRPr sz="1700">
                <a:solidFill>
                  <a:schemeClr val="dk1"/>
                </a:solidFill>
                <a:latin typeface="Arial"/>
                <a:ea typeface="Arial"/>
                <a:cs typeface="Arial"/>
                <a:sym typeface="Arial"/>
              </a:endParaRPr>
            </a:p>
          </p:txBody>
        </p:sp>
      </p:grpSp>
      <p:grpSp>
        <p:nvGrpSpPr>
          <p:cNvPr id="108" name="Google Shape;108;p22"/>
          <p:cNvGrpSpPr/>
          <p:nvPr/>
        </p:nvGrpSpPr>
        <p:grpSpPr>
          <a:xfrm>
            <a:off x="857186" y="3000375"/>
            <a:ext cx="3737509" cy="1666800"/>
            <a:chOff x="381000" y="3000375"/>
            <a:chExt cx="4095900" cy="1666800"/>
          </a:xfrm>
        </p:grpSpPr>
        <p:sp>
          <p:nvSpPr>
            <p:cNvPr id="109" name="Google Shape;109;p22"/>
            <p:cNvSpPr/>
            <p:nvPr/>
          </p:nvSpPr>
          <p:spPr>
            <a:xfrm>
              <a:off x="381000" y="3000375"/>
              <a:ext cx="4095900" cy="1666800"/>
            </a:xfrm>
            <a:prstGeom prst="roundRect">
              <a:avLst>
                <a:gd fmla="val 5714" name="adj"/>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700">
                <a:solidFill>
                  <a:schemeClr val="dk1"/>
                </a:solidFill>
              </a:endParaRPr>
            </a:p>
          </p:txBody>
        </p:sp>
        <p:sp>
          <p:nvSpPr>
            <p:cNvPr id="110" name="Google Shape;110;p22"/>
            <p:cNvSpPr txBox="1"/>
            <p:nvPr/>
          </p:nvSpPr>
          <p:spPr>
            <a:xfrm>
              <a:off x="571500" y="3190875"/>
              <a:ext cx="3714900" cy="128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1" sz="1700">
                <a:solidFill>
                  <a:schemeClr val="dk1"/>
                </a:solidFill>
                <a:latin typeface="Arial"/>
                <a:ea typeface="Arial"/>
                <a:cs typeface="Arial"/>
                <a:sym typeface="Arial"/>
              </a:endParaRPr>
            </a:p>
            <a:p>
              <a:pPr indent="0" lvl="0" marL="0" rtl="0" algn="l">
                <a:spcBef>
                  <a:spcPts val="0"/>
                </a:spcBef>
                <a:spcAft>
                  <a:spcPts val="0"/>
                </a:spcAft>
                <a:buNone/>
              </a:pPr>
              <a:r>
                <a:rPr lang="en" sz="1700">
                  <a:solidFill>
                    <a:schemeClr val="dk1"/>
                  </a:solidFill>
                  <a:latin typeface="Arial"/>
                  <a:ea typeface="Arial"/>
                  <a:cs typeface="Arial"/>
                  <a:sym typeface="Arial"/>
                </a:rPr>
                <a:t>Increasing the amount of training data always improves machine learning model performance, because more data reduces error and guarantees better generalisation.</a:t>
              </a:r>
              <a:endParaRPr sz="1700">
                <a:solidFill>
                  <a:schemeClr val="dk1"/>
                </a:solidFill>
                <a:latin typeface="Arial"/>
                <a:ea typeface="Arial"/>
                <a:cs typeface="Arial"/>
                <a:sym typeface="Arial"/>
              </a:endParaRPr>
            </a:p>
          </p:txBody>
        </p:sp>
      </p:grpSp>
      <p:grpSp>
        <p:nvGrpSpPr>
          <p:cNvPr id="111" name="Google Shape;111;p22"/>
          <p:cNvGrpSpPr/>
          <p:nvPr/>
        </p:nvGrpSpPr>
        <p:grpSpPr>
          <a:xfrm>
            <a:off x="5201580" y="3000375"/>
            <a:ext cx="3819836" cy="1666800"/>
            <a:chOff x="4667250" y="3000375"/>
            <a:chExt cx="4095900" cy="1666800"/>
          </a:xfrm>
        </p:grpSpPr>
        <p:sp>
          <p:nvSpPr>
            <p:cNvPr id="112" name="Google Shape;112;p22"/>
            <p:cNvSpPr/>
            <p:nvPr/>
          </p:nvSpPr>
          <p:spPr>
            <a:xfrm>
              <a:off x="4667250" y="3000375"/>
              <a:ext cx="4095900" cy="1666800"/>
            </a:xfrm>
            <a:prstGeom prst="roundRect">
              <a:avLst>
                <a:gd fmla="val 5714" name="adj"/>
              </a:avLst>
            </a:prstGeom>
            <a:solidFill>
              <a:srgbClr val="FFFFFF">
                <a:alpha val="10000"/>
              </a:srgbClr>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sz="1700">
                <a:solidFill>
                  <a:schemeClr val="dk1"/>
                </a:solidFill>
              </a:endParaRPr>
            </a:p>
          </p:txBody>
        </p:sp>
        <p:sp>
          <p:nvSpPr>
            <p:cNvPr id="113" name="Google Shape;113;p22"/>
            <p:cNvSpPr txBox="1"/>
            <p:nvPr/>
          </p:nvSpPr>
          <p:spPr>
            <a:xfrm>
              <a:off x="4857750" y="3190875"/>
              <a:ext cx="3714900" cy="128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br>
                <a:rPr b="1" lang="en" sz="1700">
                  <a:solidFill>
                    <a:schemeClr val="dk1"/>
                  </a:solidFill>
                  <a:latin typeface="Arial"/>
                  <a:ea typeface="Arial"/>
                  <a:cs typeface="Arial"/>
                  <a:sym typeface="Arial"/>
                </a:rPr>
              </a:br>
              <a:r>
                <a:rPr lang="en" sz="1700">
                  <a:solidFill>
                    <a:schemeClr val="dk1"/>
                  </a:solidFill>
                  <a:latin typeface="Arial"/>
                  <a:ea typeface="Arial"/>
                  <a:cs typeface="Arial"/>
                  <a:sym typeface="Arial"/>
                </a:rPr>
                <a:t>If a method works well in one situation, it can be applied effectively to all similar situations without significant modification.</a:t>
              </a:r>
              <a:endParaRPr sz="1700">
                <a:solidFill>
                  <a:schemeClr val="dk1"/>
                </a:solidFill>
                <a:latin typeface="Arial"/>
                <a:ea typeface="Arial"/>
                <a:cs typeface="Arial"/>
                <a:sym typeface="Arial"/>
              </a:endParaRPr>
            </a:p>
          </p:txBody>
        </p:sp>
      </p:grpSp>
      <p:pic>
        <p:nvPicPr>
          <p:cNvPr id="114" name="Google Shape;114;p22"/>
          <p:cNvPicPr preferRelativeResize="0"/>
          <p:nvPr/>
        </p:nvPicPr>
        <p:blipFill rotWithShape="1">
          <a:blip r:embed="rId3">
            <a:alphaModFix/>
          </a:blip>
          <a:srcRect b="0" l="56158" r="0" t="0"/>
          <a:stretch/>
        </p:blipFill>
        <p:spPr>
          <a:xfrm>
            <a:off x="311697" y="1141963"/>
            <a:ext cx="634850" cy="963625"/>
          </a:xfrm>
          <a:prstGeom prst="rect">
            <a:avLst/>
          </a:prstGeom>
          <a:noFill/>
          <a:ln>
            <a:noFill/>
          </a:ln>
        </p:spPr>
      </p:pic>
      <p:pic>
        <p:nvPicPr>
          <p:cNvPr id="115" name="Google Shape;115;p22"/>
          <p:cNvPicPr preferRelativeResize="0"/>
          <p:nvPr/>
        </p:nvPicPr>
        <p:blipFill rotWithShape="1">
          <a:blip r:embed="rId4">
            <a:alphaModFix/>
          </a:blip>
          <a:srcRect b="0" l="0" r="19904" t="0"/>
          <a:stretch/>
        </p:blipFill>
        <p:spPr>
          <a:xfrm>
            <a:off x="-149275" y="3287124"/>
            <a:ext cx="1157350" cy="1082300"/>
          </a:xfrm>
          <a:prstGeom prst="rect">
            <a:avLst/>
          </a:prstGeom>
          <a:noFill/>
          <a:ln>
            <a:noFill/>
          </a:ln>
        </p:spPr>
      </p:pic>
      <p:pic>
        <p:nvPicPr>
          <p:cNvPr id="116" name="Google Shape;116;p22"/>
          <p:cNvPicPr preferRelativeResize="0"/>
          <p:nvPr/>
        </p:nvPicPr>
        <p:blipFill>
          <a:blip r:embed="rId5">
            <a:alphaModFix/>
          </a:blip>
          <a:stretch>
            <a:fillRect/>
          </a:stretch>
        </p:blipFill>
        <p:spPr>
          <a:xfrm>
            <a:off x="4446254" y="1069513"/>
            <a:ext cx="857675" cy="857675"/>
          </a:xfrm>
          <a:prstGeom prst="rect">
            <a:avLst/>
          </a:prstGeom>
          <a:noFill/>
          <a:ln>
            <a:noFill/>
          </a:ln>
        </p:spPr>
      </p:pic>
      <p:pic>
        <p:nvPicPr>
          <p:cNvPr id="117" name="Google Shape;117;p22"/>
          <p:cNvPicPr preferRelativeResize="0"/>
          <p:nvPr/>
        </p:nvPicPr>
        <p:blipFill>
          <a:blip r:embed="rId6">
            <a:alphaModFix/>
          </a:blip>
          <a:stretch>
            <a:fillRect/>
          </a:stretch>
        </p:blipFill>
        <p:spPr>
          <a:xfrm>
            <a:off x="4446248" y="3450697"/>
            <a:ext cx="666900" cy="666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Postgraduate research requires "</a:t>
            </a:r>
            <a:r>
              <a:rPr b="1" lang="en">
                <a:solidFill>
                  <a:srgbClr val="0000FF"/>
                </a:solidFill>
              </a:rPr>
              <a:t>Novelty</a:t>
            </a:r>
            <a:r>
              <a:rPr lang="en"/>
              <a:t>"</a:t>
            </a:r>
            <a:endParaRPr/>
          </a:p>
        </p:txBody>
      </p:sp>
      <p:sp>
        <p:nvSpPr>
          <p:cNvPr id="383" name="Google Shape;383;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sz="1700">
                <a:solidFill>
                  <a:schemeClr val="dk1"/>
                </a:solidFill>
              </a:rPr>
              <a:t>In a </a:t>
            </a:r>
            <a:r>
              <a:rPr b="1" lang="en" sz="1700">
                <a:solidFill>
                  <a:schemeClr val="dk1"/>
                </a:solidFill>
              </a:rPr>
              <a:t>Knowledge Gap</a:t>
            </a:r>
            <a:r>
              <a:rPr lang="en" sz="1700">
                <a:solidFill>
                  <a:schemeClr val="dk1"/>
                </a:solidFill>
              </a:rPr>
              <a:t>, novelty is a </a:t>
            </a:r>
            <a:r>
              <a:rPr b="1" lang="en" sz="1700">
                <a:solidFill>
                  <a:schemeClr val="dk1"/>
                </a:solidFill>
              </a:rPr>
              <a:t>New Insight/Theory</a:t>
            </a:r>
            <a:r>
              <a:rPr lang="en" sz="1700">
                <a:solidFill>
                  <a:schemeClr val="dk1"/>
                </a:solidFill>
              </a:rPr>
              <a:t>.</a:t>
            </a:r>
            <a:endParaRPr sz="1700">
              <a:solidFill>
                <a:schemeClr val="dk1"/>
              </a:solidFill>
            </a:endParaRPr>
          </a:p>
          <a:p>
            <a:pPr indent="0" lvl="0" marL="0" rtl="0" algn="l">
              <a:spcBef>
                <a:spcPts val="1200"/>
              </a:spcBef>
              <a:spcAft>
                <a:spcPts val="0"/>
              </a:spcAft>
              <a:buClr>
                <a:schemeClr val="dk1"/>
              </a:buClr>
              <a:buSzPts val="1100"/>
              <a:buFont typeface="Arial"/>
              <a:buNone/>
            </a:pPr>
            <a:r>
              <a:rPr lang="en" sz="1700">
                <a:solidFill>
                  <a:schemeClr val="dk1"/>
                </a:solidFill>
              </a:rPr>
              <a:t>In a </a:t>
            </a:r>
            <a:r>
              <a:rPr b="1" lang="en" sz="1700">
                <a:solidFill>
                  <a:schemeClr val="dk1"/>
                </a:solidFill>
              </a:rPr>
              <a:t>Performance Gap</a:t>
            </a:r>
            <a:r>
              <a:rPr lang="en" sz="1700">
                <a:solidFill>
                  <a:schemeClr val="dk1"/>
                </a:solidFill>
              </a:rPr>
              <a:t>, novelty is a </a:t>
            </a:r>
            <a:r>
              <a:rPr b="1" lang="en" sz="1700">
                <a:solidFill>
                  <a:schemeClr val="dk1"/>
                </a:solidFill>
              </a:rPr>
              <a:t>Technical Innovation/New Level of Efficiency</a:t>
            </a:r>
            <a:r>
              <a:rPr lang="en" sz="1700">
                <a:solidFill>
                  <a:schemeClr val="dk1"/>
                </a:solidFill>
              </a:rPr>
              <a:t>.</a:t>
            </a:r>
            <a:endParaRPr sz="1700">
              <a:solidFill>
                <a:schemeClr val="dk1"/>
              </a:solidFill>
            </a:endParaRPr>
          </a:p>
          <a:p>
            <a:pPr indent="0" lvl="0" marL="0" rtl="0" algn="l">
              <a:spcBef>
                <a:spcPts val="1200"/>
              </a:spcBef>
              <a:spcAft>
                <a:spcPts val="0"/>
              </a:spcAft>
              <a:buClr>
                <a:schemeClr val="dk1"/>
              </a:buClr>
              <a:buSzPts val="1100"/>
              <a:buFont typeface="Arial"/>
              <a:buNone/>
            </a:pPr>
            <a:r>
              <a:rPr lang="en" sz="1700">
                <a:solidFill>
                  <a:schemeClr val="dk1"/>
                </a:solidFill>
              </a:rPr>
              <a:t>In a </a:t>
            </a:r>
            <a:r>
              <a:rPr b="1" lang="en" sz="1700">
                <a:solidFill>
                  <a:schemeClr val="dk1"/>
                </a:solidFill>
              </a:rPr>
              <a:t>Methodological Gap</a:t>
            </a:r>
            <a:r>
              <a:rPr lang="en" sz="1700">
                <a:solidFill>
                  <a:schemeClr val="dk1"/>
                </a:solidFill>
              </a:rPr>
              <a:t>, novelty is a </a:t>
            </a:r>
            <a:r>
              <a:rPr b="1" lang="en" sz="1700">
                <a:solidFill>
                  <a:schemeClr val="dk1"/>
                </a:solidFill>
              </a:rPr>
              <a:t>New Way of Measuring</a:t>
            </a:r>
            <a:r>
              <a:rPr lang="en" sz="1700">
                <a:solidFill>
                  <a:schemeClr val="dk1"/>
                </a:solidFill>
              </a:rPr>
              <a:t>.</a:t>
            </a:r>
            <a:endParaRPr sz="1700">
              <a:solidFill>
                <a:schemeClr val="dk1"/>
              </a:solidFill>
            </a:endParaRPr>
          </a:p>
          <a:p>
            <a:pPr indent="0" lvl="0" marL="0" rtl="0" algn="l">
              <a:spcBef>
                <a:spcPts val="1200"/>
              </a:spcBef>
              <a:spcAft>
                <a:spcPts val="1200"/>
              </a:spcAft>
              <a:buNone/>
            </a:pPr>
            <a:r>
              <a:t/>
            </a:r>
            <a:endParaRPr sz="2400"/>
          </a:p>
        </p:txBody>
      </p:sp>
      <p:pic>
        <p:nvPicPr>
          <p:cNvPr id="384" name="Google Shape;384;p49"/>
          <p:cNvPicPr preferRelativeResize="0"/>
          <p:nvPr/>
        </p:nvPicPr>
        <p:blipFill>
          <a:blip r:embed="rId3">
            <a:alphaModFix/>
          </a:blip>
          <a:stretch>
            <a:fillRect/>
          </a:stretch>
        </p:blipFill>
        <p:spPr>
          <a:xfrm>
            <a:off x="4572000" y="2752530"/>
            <a:ext cx="4298925" cy="2149450"/>
          </a:xfrm>
          <a:prstGeom prst="rect">
            <a:avLst/>
          </a:prstGeom>
          <a:noFill/>
          <a:ln>
            <a:noFill/>
          </a:ln>
        </p:spPr>
      </p:pic>
      <p:sp>
        <p:nvSpPr>
          <p:cNvPr id="385" name="Google Shape;385;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0"/>
          <p:cNvSpPr/>
          <p:nvPr/>
        </p:nvSpPr>
        <p:spPr>
          <a:xfrm rot="219727">
            <a:off x="5422704" y="50221"/>
            <a:ext cx="3480657" cy="1172682"/>
          </a:xfrm>
          <a:prstGeom prst="irregularSeal1">
            <a:avLst/>
          </a:prstGeom>
          <a:solidFill>
            <a:srgbClr val="FFFF00"/>
          </a:solidFill>
          <a:ln cap="flat" cmpd="sng" w="71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91" name="Google Shape;391;p50"/>
          <p:cNvSpPr txBox="1"/>
          <p:nvPr>
            <p:ph type="title"/>
          </p:nvPr>
        </p:nvSpPr>
        <p:spPr>
          <a:xfrm rot="343837">
            <a:off x="5856996" y="517785"/>
            <a:ext cx="4185216" cy="572544"/>
          </a:xfrm>
          <a:prstGeom prst="rect">
            <a:avLst/>
          </a:prstGeom>
          <a:noFill/>
          <a:ln>
            <a:noFill/>
          </a:ln>
        </p:spPr>
        <p:txBody>
          <a:bodyPr anchorCtr="0" anchor="ctr" bIns="34275" lIns="68575" spcFirstLastPara="1" rIns="68575" wrap="square" tIns="34275">
            <a:normAutofit/>
          </a:bodyPr>
          <a:lstStyle/>
          <a:p>
            <a:pPr indent="0" lvl="0" marL="0" rtl="0" algn="l">
              <a:lnSpc>
                <a:spcPct val="120000"/>
              </a:lnSpc>
              <a:spcBef>
                <a:spcPts val="1800"/>
              </a:spcBef>
              <a:spcAft>
                <a:spcPts val="400"/>
              </a:spcAft>
              <a:buSzPts val="1000"/>
              <a:buNone/>
            </a:pPr>
            <a:r>
              <a:rPr b="1" lang="en" sz="1400">
                <a:highlight>
                  <a:schemeClr val="lt1"/>
                </a:highlight>
                <a:latin typeface="Helvetica Neue"/>
                <a:ea typeface="Helvetica Neue"/>
                <a:cs typeface="Helvetica Neue"/>
                <a:sym typeface="Helvetica Neue"/>
              </a:rPr>
              <a:t>A coming productivity boom?</a:t>
            </a:r>
            <a:endParaRPr b="1" sz="1400">
              <a:highlight>
                <a:srgbClr val="FFFFFF"/>
              </a:highlight>
              <a:latin typeface="Helvetica Neue"/>
              <a:ea typeface="Helvetica Neue"/>
              <a:cs typeface="Helvetica Neue"/>
              <a:sym typeface="Helvetica Neue"/>
            </a:endParaRPr>
          </a:p>
        </p:txBody>
      </p:sp>
      <p:sp>
        <p:nvSpPr>
          <p:cNvPr id="392" name="Google Shape;392;p50"/>
          <p:cNvSpPr txBox="1"/>
          <p:nvPr/>
        </p:nvSpPr>
        <p:spPr>
          <a:xfrm>
            <a:off x="1655250" y="4144325"/>
            <a:ext cx="47652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20000"/>
              </a:lnSpc>
              <a:spcBef>
                <a:spcPts val="1800"/>
              </a:spcBef>
              <a:spcAft>
                <a:spcPts val="400"/>
              </a:spcAft>
              <a:buClr>
                <a:srgbClr val="000000"/>
              </a:buClr>
              <a:buSzPts val="2500"/>
              <a:buFont typeface="Arial"/>
              <a:buNone/>
            </a:pPr>
            <a:r>
              <a:t/>
            </a:r>
            <a:endParaRPr b="1" i="0" sz="2500" u="none" cap="none" strike="noStrike">
              <a:solidFill>
                <a:schemeClr val="dk1"/>
              </a:solidFill>
              <a:highlight>
                <a:srgbClr val="FFFFFF"/>
              </a:highlight>
              <a:latin typeface="Helvetica Neue"/>
              <a:ea typeface="Helvetica Neue"/>
              <a:cs typeface="Helvetica Neue"/>
              <a:sym typeface="Helvetica Neue"/>
            </a:endParaRPr>
          </a:p>
        </p:txBody>
      </p:sp>
      <p:pic>
        <p:nvPicPr>
          <p:cNvPr id="393" name="Google Shape;393;p50"/>
          <p:cNvPicPr preferRelativeResize="0"/>
          <p:nvPr/>
        </p:nvPicPr>
        <p:blipFill rotWithShape="1">
          <a:blip r:embed="rId3">
            <a:alphaModFix/>
          </a:blip>
          <a:srcRect b="0" l="0" r="0" t="0"/>
          <a:stretch/>
        </p:blipFill>
        <p:spPr>
          <a:xfrm>
            <a:off x="1304925" y="1747875"/>
            <a:ext cx="2524125" cy="530875"/>
          </a:xfrm>
          <a:prstGeom prst="rect">
            <a:avLst/>
          </a:prstGeom>
          <a:noFill/>
          <a:ln>
            <a:noFill/>
          </a:ln>
        </p:spPr>
      </p:pic>
      <p:pic>
        <p:nvPicPr>
          <p:cNvPr id="394" name="Google Shape;394;p50"/>
          <p:cNvPicPr preferRelativeResize="0"/>
          <p:nvPr/>
        </p:nvPicPr>
        <p:blipFill rotWithShape="1">
          <a:blip r:embed="rId4">
            <a:alphaModFix/>
          </a:blip>
          <a:srcRect b="0" l="0" r="0" t="0"/>
          <a:stretch/>
        </p:blipFill>
        <p:spPr>
          <a:xfrm>
            <a:off x="2873100" y="2883675"/>
            <a:ext cx="2524125" cy="1314450"/>
          </a:xfrm>
          <a:prstGeom prst="rect">
            <a:avLst/>
          </a:prstGeom>
          <a:noFill/>
          <a:ln>
            <a:noFill/>
          </a:ln>
        </p:spPr>
      </p:pic>
      <p:pic>
        <p:nvPicPr>
          <p:cNvPr id="395" name="Google Shape;395;p50"/>
          <p:cNvPicPr preferRelativeResize="0"/>
          <p:nvPr/>
        </p:nvPicPr>
        <p:blipFill rotWithShape="1">
          <a:blip r:embed="rId5">
            <a:alphaModFix/>
          </a:blip>
          <a:srcRect b="0" l="0" r="0" t="0"/>
          <a:stretch/>
        </p:blipFill>
        <p:spPr>
          <a:xfrm>
            <a:off x="285074" y="1412411"/>
            <a:ext cx="850250" cy="850250"/>
          </a:xfrm>
          <a:prstGeom prst="rect">
            <a:avLst/>
          </a:prstGeom>
          <a:noFill/>
          <a:ln>
            <a:noFill/>
          </a:ln>
        </p:spPr>
      </p:pic>
      <p:pic>
        <p:nvPicPr>
          <p:cNvPr id="396" name="Google Shape;396;p50"/>
          <p:cNvPicPr preferRelativeResize="0"/>
          <p:nvPr/>
        </p:nvPicPr>
        <p:blipFill rotWithShape="1">
          <a:blip r:embed="rId6">
            <a:alphaModFix/>
          </a:blip>
          <a:srcRect b="20016" l="0" r="0" t="31034"/>
          <a:stretch/>
        </p:blipFill>
        <p:spPr>
          <a:xfrm>
            <a:off x="107575" y="4090850"/>
            <a:ext cx="3602825" cy="987600"/>
          </a:xfrm>
          <a:prstGeom prst="rect">
            <a:avLst/>
          </a:prstGeom>
          <a:noFill/>
          <a:ln>
            <a:noFill/>
          </a:ln>
        </p:spPr>
      </p:pic>
      <p:pic>
        <p:nvPicPr>
          <p:cNvPr id="397" name="Google Shape;397;p50"/>
          <p:cNvPicPr preferRelativeResize="0"/>
          <p:nvPr/>
        </p:nvPicPr>
        <p:blipFill rotWithShape="1">
          <a:blip r:embed="rId7">
            <a:alphaModFix/>
          </a:blip>
          <a:srcRect b="0" l="0" r="0" t="0"/>
          <a:stretch/>
        </p:blipFill>
        <p:spPr>
          <a:xfrm>
            <a:off x="-36525" y="2836847"/>
            <a:ext cx="2109525" cy="832329"/>
          </a:xfrm>
          <a:prstGeom prst="rect">
            <a:avLst/>
          </a:prstGeom>
          <a:noFill/>
          <a:ln>
            <a:noFill/>
          </a:ln>
        </p:spPr>
      </p:pic>
      <p:sp>
        <p:nvSpPr>
          <p:cNvPr id="398" name="Google Shape;398;p50"/>
          <p:cNvSpPr txBox="1"/>
          <p:nvPr/>
        </p:nvSpPr>
        <p:spPr>
          <a:xfrm>
            <a:off x="107569" y="190669"/>
            <a:ext cx="5367900" cy="923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9900FF"/>
                </a:solidFill>
                <a:latin typeface="Nunito"/>
                <a:ea typeface="Nunito"/>
                <a:cs typeface="Nunito"/>
                <a:sym typeface="Nunito"/>
              </a:rPr>
              <a:t>GenAI for Research and Data Analysis Purpose</a:t>
            </a:r>
            <a:endParaRPr b="1" i="0" sz="2400" u="none" cap="none" strike="noStrike">
              <a:solidFill>
                <a:srgbClr val="9900FF"/>
              </a:solidFill>
              <a:latin typeface="Nunito"/>
              <a:ea typeface="Nunito"/>
              <a:cs typeface="Nunito"/>
              <a:sym typeface="Nunito"/>
            </a:endParaRPr>
          </a:p>
        </p:txBody>
      </p:sp>
      <p:sp>
        <p:nvSpPr>
          <p:cNvPr id="399" name="Google Shape;399;p50"/>
          <p:cNvSpPr txBox="1"/>
          <p:nvPr/>
        </p:nvSpPr>
        <p:spPr>
          <a:xfrm>
            <a:off x="5553000" y="1183800"/>
            <a:ext cx="3213900" cy="3873000"/>
          </a:xfrm>
          <a:prstGeom prst="rect">
            <a:avLst/>
          </a:prstGeom>
          <a:solidFill>
            <a:srgbClr val="073763"/>
          </a:solidFill>
          <a:ln>
            <a:noFill/>
          </a:ln>
        </p:spPr>
        <p:txBody>
          <a:bodyPr anchorCtr="0" anchor="t" bIns="91425" lIns="91425" spcFirstLastPara="1" rIns="91425" wrap="square" tIns="91425">
            <a:noAutofit/>
          </a:bodyPr>
          <a:lstStyle/>
          <a:p>
            <a:pPr indent="-323850" lvl="0" marL="457200" marR="0" rtl="0" algn="l">
              <a:lnSpc>
                <a:spcPct val="100000"/>
              </a:lnSpc>
              <a:spcBef>
                <a:spcPts val="0"/>
              </a:spcBef>
              <a:spcAft>
                <a:spcPts val="0"/>
              </a:spcAft>
              <a:buClr>
                <a:schemeClr val="lt1"/>
              </a:buClr>
              <a:buSzPts val="1500"/>
              <a:buFont typeface="Arial"/>
              <a:buChar char="✓"/>
            </a:pPr>
            <a:r>
              <a:rPr b="0" i="1" lang="en" sz="1500" u="none" cap="none" strike="noStrike">
                <a:solidFill>
                  <a:schemeClr val="lt1"/>
                </a:solidFill>
                <a:latin typeface="Arial"/>
                <a:ea typeface="Arial"/>
                <a:cs typeface="Arial"/>
                <a:sym typeface="Arial"/>
              </a:rPr>
              <a:t>Automate paper summary</a:t>
            </a:r>
            <a:endParaRPr b="0" i="1" sz="1500" u="none" cap="none" strike="noStrike">
              <a:solidFill>
                <a:schemeClr val="lt1"/>
              </a:solidFill>
              <a:latin typeface="Arial"/>
              <a:ea typeface="Arial"/>
              <a:cs typeface="Arial"/>
              <a:sym typeface="Arial"/>
            </a:endParaRPr>
          </a:p>
          <a:p>
            <a:pPr indent="-323850" lvl="0" marL="457200" marR="0" rtl="0" algn="l">
              <a:lnSpc>
                <a:spcPct val="100000"/>
              </a:lnSpc>
              <a:spcBef>
                <a:spcPts val="0"/>
              </a:spcBef>
              <a:spcAft>
                <a:spcPts val="0"/>
              </a:spcAft>
              <a:buClr>
                <a:schemeClr val="lt1"/>
              </a:buClr>
              <a:buSzPts val="1500"/>
              <a:buFont typeface="Arial"/>
              <a:buChar char="✓"/>
            </a:pPr>
            <a:r>
              <a:rPr b="0" i="1" lang="en" sz="1500" u="none" cap="none" strike="noStrike">
                <a:solidFill>
                  <a:schemeClr val="lt1"/>
                </a:solidFill>
                <a:latin typeface="Arial"/>
                <a:ea typeface="Arial"/>
                <a:cs typeface="Arial"/>
                <a:sym typeface="Arial"/>
              </a:rPr>
              <a:t>Suggested link to related papers</a:t>
            </a:r>
            <a:endParaRPr b="0" i="1" sz="1500" u="none" cap="none" strike="noStrike">
              <a:solidFill>
                <a:schemeClr val="lt1"/>
              </a:solidFill>
              <a:latin typeface="Arial"/>
              <a:ea typeface="Arial"/>
              <a:cs typeface="Arial"/>
              <a:sym typeface="Arial"/>
            </a:endParaRPr>
          </a:p>
          <a:p>
            <a:pPr indent="-323850" lvl="0" marL="457200" marR="0" rtl="0" algn="l">
              <a:lnSpc>
                <a:spcPct val="100000"/>
              </a:lnSpc>
              <a:spcBef>
                <a:spcPts val="0"/>
              </a:spcBef>
              <a:spcAft>
                <a:spcPts val="0"/>
              </a:spcAft>
              <a:buClr>
                <a:schemeClr val="lt1"/>
              </a:buClr>
              <a:buSzPts val="1500"/>
              <a:buFont typeface="Arial"/>
              <a:buChar char="✓"/>
            </a:pPr>
            <a:r>
              <a:rPr b="0" i="1" lang="en" sz="1500" u="none" cap="none" strike="noStrike">
                <a:solidFill>
                  <a:schemeClr val="lt1"/>
                </a:solidFill>
                <a:latin typeface="Arial"/>
                <a:ea typeface="Arial"/>
                <a:cs typeface="Arial"/>
                <a:sym typeface="Arial"/>
              </a:rPr>
              <a:t>Suggested questions to dig further (eg critique to the papers, main contribution, the data used)</a:t>
            </a:r>
            <a:endParaRPr b="0" i="1" sz="1500" u="none" cap="none" strike="noStrike">
              <a:solidFill>
                <a:schemeClr val="lt1"/>
              </a:solidFill>
              <a:latin typeface="Arial"/>
              <a:ea typeface="Arial"/>
              <a:cs typeface="Arial"/>
              <a:sym typeface="Arial"/>
            </a:endParaRPr>
          </a:p>
          <a:p>
            <a:pPr indent="-323850" lvl="0" marL="457200" marR="0" rtl="0" algn="l">
              <a:lnSpc>
                <a:spcPct val="100000"/>
              </a:lnSpc>
              <a:spcBef>
                <a:spcPts val="0"/>
              </a:spcBef>
              <a:spcAft>
                <a:spcPts val="0"/>
              </a:spcAft>
              <a:buClr>
                <a:schemeClr val="lt1"/>
              </a:buClr>
              <a:buSzPts val="1500"/>
              <a:buFont typeface="Arial"/>
              <a:buChar char="✓"/>
            </a:pPr>
            <a:r>
              <a:rPr b="0" i="1" lang="en" sz="1500" u="none" cap="none" strike="noStrike">
                <a:solidFill>
                  <a:schemeClr val="lt1"/>
                </a:solidFill>
                <a:latin typeface="Arial"/>
                <a:ea typeface="Arial"/>
                <a:cs typeface="Arial"/>
                <a:sym typeface="Arial"/>
              </a:rPr>
              <a:t>Answer questions about the paper in seconds!</a:t>
            </a:r>
            <a:endParaRPr b="0" i="1" sz="1500" u="none" cap="none" strike="noStrike">
              <a:solidFill>
                <a:schemeClr val="lt1"/>
              </a:solidFill>
              <a:latin typeface="Arial"/>
              <a:ea typeface="Arial"/>
              <a:cs typeface="Arial"/>
              <a:sym typeface="Arial"/>
            </a:endParaRPr>
          </a:p>
          <a:p>
            <a:pPr indent="-323850" lvl="0" marL="457200" marR="0" rtl="0" algn="l">
              <a:lnSpc>
                <a:spcPct val="100000"/>
              </a:lnSpc>
              <a:spcBef>
                <a:spcPts val="0"/>
              </a:spcBef>
              <a:spcAft>
                <a:spcPts val="0"/>
              </a:spcAft>
              <a:buClr>
                <a:schemeClr val="lt1"/>
              </a:buClr>
              <a:buSzPts val="1500"/>
              <a:buFont typeface="Arial"/>
              <a:buChar char="✓"/>
            </a:pPr>
            <a:r>
              <a:rPr b="0" i="1" lang="en" sz="1500" u="none" cap="none" strike="noStrike">
                <a:solidFill>
                  <a:schemeClr val="lt1"/>
                </a:solidFill>
                <a:latin typeface="Arial"/>
                <a:ea typeface="Arial"/>
                <a:cs typeface="Arial"/>
                <a:sym typeface="Arial"/>
              </a:rPr>
              <a:t>Paraphrase </a:t>
            </a:r>
            <a:endParaRPr b="0" i="1" sz="1500" u="none" cap="none" strike="noStrike">
              <a:solidFill>
                <a:schemeClr val="lt1"/>
              </a:solidFill>
              <a:latin typeface="Arial"/>
              <a:ea typeface="Arial"/>
              <a:cs typeface="Arial"/>
              <a:sym typeface="Arial"/>
            </a:endParaRPr>
          </a:p>
          <a:p>
            <a:pPr indent="-323850" lvl="0" marL="457200" marR="0" rtl="0" algn="l">
              <a:lnSpc>
                <a:spcPct val="100000"/>
              </a:lnSpc>
              <a:spcBef>
                <a:spcPts val="0"/>
              </a:spcBef>
              <a:spcAft>
                <a:spcPts val="0"/>
              </a:spcAft>
              <a:buClr>
                <a:schemeClr val="lt1"/>
              </a:buClr>
              <a:buSzPts val="1500"/>
              <a:buFont typeface="Arial"/>
              <a:buChar char="✓"/>
            </a:pPr>
            <a:r>
              <a:rPr b="0" i="1" lang="en" sz="1500" u="none" cap="none" strike="noStrike">
                <a:solidFill>
                  <a:schemeClr val="lt1"/>
                </a:solidFill>
                <a:latin typeface="Arial"/>
                <a:ea typeface="Arial"/>
                <a:cs typeface="Arial"/>
                <a:sym typeface="Arial"/>
              </a:rPr>
              <a:t>Generate code and do experiment in the cloud</a:t>
            </a:r>
            <a:endParaRPr b="0" i="1" sz="1500" u="none" cap="none" strike="noStrike">
              <a:solidFill>
                <a:schemeClr val="lt1"/>
              </a:solidFill>
              <a:latin typeface="Arial"/>
              <a:ea typeface="Arial"/>
              <a:cs typeface="Arial"/>
              <a:sym typeface="Arial"/>
            </a:endParaRPr>
          </a:p>
          <a:p>
            <a:pPr indent="-323850" lvl="0" marL="457200" marR="0" rtl="0" algn="l">
              <a:lnSpc>
                <a:spcPct val="100000"/>
              </a:lnSpc>
              <a:spcBef>
                <a:spcPts val="0"/>
              </a:spcBef>
              <a:spcAft>
                <a:spcPts val="0"/>
              </a:spcAft>
              <a:buClr>
                <a:schemeClr val="lt1"/>
              </a:buClr>
              <a:buSzPts val="1500"/>
              <a:buFont typeface="Arial"/>
              <a:buChar char="✓"/>
            </a:pPr>
            <a:r>
              <a:rPr b="0" i="1" lang="en" sz="1500" u="none" cap="none" strike="noStrike">
                <a:solidFill>
                  <a:schemeClr val="lt1"/>
                </a:solidFill>
                <a:latin typeface="Arial"/>
                <a:ea typeface="Arial"/>
                <a:cs typeface="Arial"/>
                <a:sym typeface="Arial"/>
              </a:rPr>
              <a:t>Analyse data</a:t>
            </a:r>
            <a:endParaRPr b="0" i="1" sz="1500" u="none" cap="none" strike="noStrike">
              <a:solidFill>
                <a:schemeClr val="lt1"/>
              </a:solidFill>
              <a:latin typeface="Arial"/>
              <a:ea typeface="Arial"/>
              <a:cs typeface="Arial"/>
              <a:sym typeface="Arial"/>
            </a:endParaRPr>
          </a:p>
          <a:p>
            <a:pPr indent="-323850" lvl="0" marL="457200" marR="0" rtl="0" algn="l">
              <a:lnSpc>
                <a:spcPct val="100000"/>
              </a:lnSpc>
              <a:spcBef>
                <a:spcPts val="0"/>
              </a:spcBef>
              <a:spcAft>
                <a:spcPts val="0"/>
              </a:spcAft>
              <a:buClr>
                <a:schemeClr val="lt1"/>
              </a:buClr>
              <a:buSzPts val="1500"/>
              <a:buFont typeface="Arial"/>
              <a:buChar char="✓"/>
            </a:pPr>
            <a:r>
              <a:rPr b="0" i="1" lang="en" sz="1500" u="none" cap="none" strike="noStrike">
                <a:solidFill>
                  <a:schemeClr val="lt1"/>
                </a:solidFill>
                <a:latin typeface="Arial"/>
                <a:ea typeface="Arial"/>
                <a:cs typeface="Arial"/>
                <a:sym typeface="Arial"/>
              </a:rPr>
              <a:t>Generate graphs</a:t>
            </a:r>
            <a:endParaRPr b="0" i="1" sz="1500" u="none" cap="none" strike="noStrike">
              <a:solidFill>
                <a:schemeClr val="lt1"/>
              </a:solidFill>
              <a:latin typeface="Arial"/>
              <a:ea typeface="Arial"/>
              <a:cs typeface="Arial"/>
              <a:sym typeface="Arial"/>
            </a:endParaRPr>
          </a:p>
          <a:p>
            <a:pPr indent="-323850" lvl="0" marL="457200" marR="0" rtl="0" algn="l">
              <a:lnSpc>
                <a:spcPct val="100000"/>
              </a:lnSpc>
              <a:spcBef>
                <a:spcPts val="0"/>
              </a:spcBef>
              <a:spcAft>
                <a:spcPts val="0"/>
              </a:spcAft>
              <a:buClr>
                <a:schemeClr val="lt1"/>
              </a:buClr>
              <a:buSzPts val="1500"/>
              <a:buFont typeface="Arial"/>
              <a:buChar char="✓"/>
            </a:pPr>
            <a:r>
              <a:rPr b="0" i="1" lang="en" sz="1500" u="none" cap="none" strike="noStrike">
                <a:solidFill>
                  <a:schemeClr val="lt1"/>
                </a:solidFill>
                <a:latin typeface="Arial"/>
                <a:ea typeface="Arial"/>
                <a:cs typeface="Arial"/>
                <a:sym typeface="Arial"/>
              </a:rPr>
              <a:t>Generate queries</a:t>
            </a:r>
            <a:endParaRPr b="0" i="1" sz="1500" u="none" cap="none" strike="noStrike">
              <a:solidFill>
                <a:schemeClr val="lt1"/>
              </a:solidFill>
              <a:latin typeface="Arial"/>
              <a:ea typeface="Arial"/>
              <a:cs typeface="Arial"/>
              <a:sym typeface="Arial"/>
            </a:endParaRPr>
          </a:p>
          <a:p>
            <a:pPr indent="-323850" lvl="0" marL="457200" marR="0" rtl="0" algn="l">
              <a:lnSpc>
                <a:spcPct val="100000"/>
              </a:lnSpc>
              <a:spcBef>
                <a:spcPts val="0"/>
              </a:spcBef>
              <a:spcAft>
                <a:spcPts val="0"/>
              </a:spcAft>
              <a:buClr>
                <a:schemeClr val="lt1"/>
              </a:buClr>
              <a:buSzPts val="1500"/>
              <a:buFont typeface="Arial"/>
              <a:buChar char="✓"/>
            </a:pPr>
            <a:r>
              <a:rPr b="0" i="1" lang="en" sz="1500" u="none" cap="none" strike="noStrike">
                <a:solidFill>
                  <a:schemeClr val="lt1"/>
                </a:solidFill>
                <a:latin typeface="Arial"/>
                <a:ea typeface="Arial"/>
                <a:cs typeface="Arial"/>
                <a:sym typeface="Arial"/>
              </a:rPr>
              <a:t>Generate insights</a:t>
            </a:r>
            <a:endParaRPr b="0" i="1" sz="1500" u="none" cap="none" strike="noStrike">
              <a:solidFill>
                <a:schemeClr val="lt1"/>
              </a:solidFill>
              <a:latin typeface="Arial"/>
              <a:ea typeface="Arial"/>
              <a:cs typeface="Arial"/>
              <a:sym typeface="Arial"/>
            </a:endParaRPr>
          </a:p>
        </p:txBody>
      </p:sp>
      <p:pic>
        <p:nvPicPr>
          <p:cNvPr id="400" name="Google Shape;400;p50"/>
          <p:cNvPicPr preferRelativeResize="0"/>
          <p:nvPr/>
        </p:nvPicPr>
        <p:blipFill rotWithShape="1">
          <a:blip r:embed="rId8">
            <a:alphaModFix/>
          </a:blip>
          <a:srcRect b="12025" l="0" r="0" t="23534"/>
          <a:stretch/>
        </p:blipFill>
        <p:spPr>
          <a:xfrm>
            <a:off x="3523875" y="4279125"/>
            <a:ext cx="1724375" cy="832325"/>
          </a:xfrm>
          <a:prstGeom prst="rect">
            <a:avLst/>
          </a:prstGeom>
          <a:noFill/>
          <a:ln>
            <a:noFill/>
          </a:ln>
        </p:spPr>
      </p:pic>
      <p:pic>
        <p:nvPicPr>
          <p:cNvPr id="401" name="Google Shape;401;p50"/>
          <p:cNvPicPr preferRelativeResize="0"/>
          <p:nvPr/>
        </p:nvPicPr>
        <p:blipFill rotWithShape="1">
          <a:blip r:embed="rId9">
            <a:alphaModFix/>
          </a:blip>
          <a:srcRect b="11941" l="0" r="0" t="0"/>
          <a:stretch/>
        </p:blipFill>
        <p:spPr>
          <a:xfrm>
            <a:off x="4055537" y="1989837"/>
            <a:ext cx="1060025" cy="933425"/>
          </a:xfrm>
          <a:prstGeom prst="rect">
            <a:avLst/>
          </a:prstGeom>
          <a:noFill/>
          <a:ln>
            <a:noFill/>
          </a:ln>
        </p:spPr>
      </p:pic>
      <p:sp>
        <p:nvSpPr>
          <p:cNvPr id="402" name="Google Shape;402;p50"/>
          <p:cNvSpPr txBox="1"/>
          <p:nvPr>
            <p:ph idx="12" type="sldNum"/>
          </p:nvPr>
        </p:nvSpPr>
        <p:spPr>
          <a:xfrm>
            <a:off x="6354343" y="3497413"/>
            <a:ext cx="411600" cy="2952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403" name="Google Shape;403;p50"/>
          <p:cNvPicPr preferRelativeResize="0"/>
          <p:nvPr/>
        </p:nvPicPr>
        <p:blipFill rotWithShape="1">
          <a:blip r:embed="rId10">
            <a:alphaModFix/>
          </a:blip>
          <a:srcRect b="19420" l="3921" r="5095" t="19834"/>
          <a:stretch/>
        </p:blipFill>
        <p:spPr>
          <a:xfrm>
            <a:off x="2498152" y="1118154"/>
            <a:ext cx="2892175" cy="522291"/>
          </a:xfrm>
          <a:prstGeom prst="rect">
            <a:avLst/>
          </a:prstGeom>
          <a:noFill/>
          <a:ln>
            <a:noFill/>
          </a:ln>
        </p:spPr>
      </p:pic>
      <p:pic>
        <p:nvPicPr>
          <p:cNvPr id="404" name="Google Shape;404;p50"/>
          <p:cNvPicPr preferRelativeResize="0"/>
          <p:nvPr/>
        </p:nvPicPr>
        <p:blipFill rotWithShape="1">
          <a:blip r:embed="rId11">
            <a:alphaModFix/>
          </a:blip>
          <a:srcRect b="0" l="0" r="0" t="0"/>
          <a:stretch/>
        </p:blipFill>
        <p:spPr>
          <a:xfrm>
            <a:off x="164900" y="3685574"/>
            <a:ext cx="1566550" cy="441152"/>
          </a:xfrm>
          <a:prstGeom prst="rect">
            <a:avLst/>
          </a:prstGeom>
          <a:noFill/>
          <a:ln>
            <a:noFill/>
          </a:ln>
        </p:spPr>
      </p:pic>
      <p:pic>
        <p:nvPicPr>
          <p:cNvPr id="405" name="Google Shape;405;p50"/>
          <p:cNvPicPr preferRelativeResize="0"/>
          <p:nvPr/>
        </p:nvPicPr>
        <p:blipFill rotWithShape="1">
          <a:blip r:embed="rId12">
            <a:alphaModFix/>
          </a:blip>
          <a:srcRect b="0" l="0" r="0" t="0"/>
          <a:stretch/>
        </p:blipFill>
        <p:spPr>
          <a:xfrm>
            <a:off x="631709" y="2449100"/>
            <a:ext cx="2892175" cy="522200"/>
          </a:xfrm>
          <a:prstGeom prst="rect">
            <a:avLst/>
          </a:prstGeom>
          <a:noFill/>
          <a:ln>
            <a:noFill/>
          </a:ln>
        </p:spPr>
      </p:pic>
      <p:pic>
        <p:nvPicPr>
          <p:cNvPr id="406" name="Google Shape;406;p50"/>
          <p:cNvPicPr preferRelativeResize="0"/>
          <p:nvPr/>
        </p:nvPicPr>
        <p:blipFill rotWithShape="1">
          <a:blip r:embed="rId13">
            <a:alphaModFix/>
          </a:blip>
          <a:srcRect b="0" l="0" r="0" t="0"/>
          <a:stretch/>
        </p:blipFill>
        <p:spPr>
          <a:xfrm>
            <a:off x="1540950" y="2992266"/>
            <a:ext cx="1485900" cy="521494"/>
          </a:xfrm>
          <a:prstGeom prst="rect">
            <a:avLst/>
          </a:prstGeom>
          <a:noFill/>
          <a:ln>
            <a:noFill/>
          </a:ln>
        </p:spPr>
      </p:pic>
      <p:pic>
        <p:nvPicPr>
          <p:cNvPr id="407" name="Google Shape;407;p50"/>
          <p:cNvPicPr preferRelativeResize="0"/>
          <p:nvPr/>
        </p:nvPicPr>
        <p:blipFill rotWithShape="1">
          <a:blip r:embed="rId14">
            <a:alphaModFix/>
          </a:blip>
          <a:srcRect b="0" l="0" r="0" t="0"/>
          <a:stretch/>
        </p:blipFill>
        <p:spPr>
          <a:xfrm>
            <a:off x="1173638" y="1292075"/>
            <a:ext cx="1377882" cy="291475"/>
          </a:xfrm>
          <a:prstGeom prst="rect">
            <a:avLst/>
          </a:prstGeom>
          <a:noFill/>
          <a:ln>
            <a:noFill/>
          </a:ln>
        </p:spPr>
      </p:pic>
      <p:pic>
        <p:nvPicPr>
          <p:cNvPr id="408" name="Google Shape;408;p50"/>
          <p:cNvPicPr preferRelativeResize="0"/>
          <p:nvPr/>
        </p:nvPicPr>
        <p:blipFill>
          <a:blip r:embed="rId15">
            <a:alphaModFix/>
          </a:blip>
          <a:stretch>
            <a:fillRect/>
          </a:stretch>
        </p:blipFill>
        <p:spPr>
          <a:xfrm>
            <a:off x="3523875" y="1583550"/>
            <a:ext cx="1585913" cy="35718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Techniques for Gap Detection</a:t>
            </a:r>
            <a:endParaRPr/>
          </a:p>
        </p:txBody>
      </p:sp>
      <p:sp>
        <p:nvSpPr>
          <p:cNvPr id="414" name="Google Shape;414;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415" name="Google Shape;415;p51"/>
          <p:cNvPicPr preferRelativeResize="0"/>
          <p:nvPr/>
        </p:nvPicPr>
        <p:blipFill>
          <a:blip r:embed="rId3">
            <a:alphaModFix/>
          </a:blip>
          <a:stretch>
            <a:fillRect/>
          </a:stretch>
        </p:blipFill>
        <p:spPr>
          <a:xfrm>
            <a:off x="0" y="17859"/>
            <a:ext cx="9144000" cy="5107781"/>
          </a:xfrm>
          <a:prstGeom prst="rect">
            <a:avLst/>
          </a:prstGeom>
          <a:noFill/>
          <a:ln>
            <a:noFill/>
          </a:ln>
        </p:spPr>
      </p:pic>
      <p:sp>
        <p:nvSpPr>
          <p:cNvPr id="416" name="Google Shape;416;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push/>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2"/>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Techniques for Gap Detection</a:t>
            </a:r>
            <a:endParaRPr/>
          </a:p>
        </p:txBody>
      </p:sp>
      <p:graphicFrame>
        <p:nvGraphicFramePr>
          <p:cNvPr id="422" name="Google Shape;422;p52"/>
          <p:cNvGraphicFramePr/>
          <p:nvPr/>
        </p:nvGraphicFramePr>
        <p:xfrm>
          <a:off x="152400" y="594346"/>
          <a:ext cx="3000000" cy="3000000"/>
        </p:xfrm>
        <a:graphic>
          <a:graphicData uri="http://schemas.openxmlformats.org/drawingml/2006/table">
            <a:tbl>
              <a:tblPr>
                <a:noFill/>
                <a:tableStyleId>{ACEFB0BE-AB2A-4F8C-8AE1-45C5B79B2E03}</a:tableStyleId>
              </a:tblPr>
              <a:tblGrid>
                <a:gridCol w="1593150"/>
                <a:gridCol w="2282950"/>
                <a:gridCol w="2571050"/>
                <a:gridCol w="2431650"/>
              </a:tblGrid>
              <a:tr h="480975">
                <a:tc>
                  <a:txBody>
                    <a:bodyPr/>
                    <a:lstStyle/>
                    <a:p>
                      <a:pPr indent="0" lvl="0" marL="0" rtl="0" algn="l">
                        <a:lnSpc>
                          <a:spcPct val="100000"/>
                        </a:lnSpc>
                        <a:spcBef>
                          <a:spcPts val="0"/>
                        </a:spcBef>
                        <a:spcAft>
                          <a:spcPts val="0"/>
                        </a:spcAft>
                        <a:buNone/>
                      </a:pPr>
                      <a:r>
                        <a:rPr b="1" lang="en" sz="1100">
                          <a:solidFill>
                            <a:srgbClr val="1F1F1F"/>
                          </a:solidFill>
                        </a:rPr>
                        <a:t>Lens &amp; Gap Type</a:t>
                      </a:r>
                      <a:endParaRPr b="1" sz="1100">
                        <a:solidFill>
                          <a:srgbClr val="1F1F1F"/>
                        </a:solidFill>
                      </a:endParaRPr>
                    </a:p>
                  </a:txBody>
                  <a:tcPr marT="152400" marB="152400" marR="114300"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None/>
                      </a:pPr>
                      <a:r>
                        <a:rPr b="1" lang="en" sz="1100">
                          <a:solidFill>
                            <a:srgbClr val="1F1F1F"/>
                          </a:solidFill>
                        </a:rPr>
                        <a:t>Scanning Focus</a:t>
                      </a:r>
                      <a:endParaRPr b="1" sz="1100">
                        <a:solidFill>
                          <a:srgbClr val="1F1F1F"/>
                        </a:solidFill>
                      </a:endParaRPr>
                    </a:p>
                  </a:txBody>
                  <a:tcPr marT="152400" marB="152400" marR="114300"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None/>
                      </a:pPr>
                      <a:r>
                        <a:rPr b="1" lang="en" sz="1100">
                          <a:solidFill>
                            <a:srgbClr val="1F1F1F"/>
                          </a:solidFill>
                        </a:rPr>
                        <a:t>The Critical Question</a:t>
                      </a:r>
                      <a:endParaRPr b="1" sz="1100">
                        <a:solidFill>
                          <a:srgbClr val="1F1F1F"/>
                        </a:solidFill>
                      </a:endParaRPr>
                    </a:p>
                  </a:txBody>
                  <a:tcPr marT="152400" marB="152400" marR="114300"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solidFill>
                      <a:srgbClr val="EFEFEF"/>
                    </a:solidFill>
                  </a:tcPr>
                </a:tc>
                <a:tc>
                  <a:txBody>
                    <a:bodyPr/>
                    <a:lstStyle/>
                    <a:p>
                      <a:pPr indent="0" lvl="0" marL="0" rtl="0" algn="l">
                        <a:lnSpc>
                          <a:spcPct val="100000"/>
                        </a:lnSpc>
                        <a:spcBef>
                          <a:spcPts val="0"/>
                        </a:spcBef>
                        <a:spcAft>
                          <a:spcPts val="0"/>
                        </a:spcAft>
                        <a:buNone/>
                      </a:pPr>
                      <a:r>
                        <a:rPr b="1" lang="en" sz="1100">
                          <a:solidFill>
                            <a:srgbClr val="1F1F1F"/>
                          </a:solidFill>
                        </a:rPr>
                        <a:t>Example Research Gap Statement</a:t>
                      </a:r>
                      <a:endParaRPr b="1" sz="1100">
                        <a:solidFill>
                          <a:srgbClr val="1F1F1F"/>
                        </a:solidFill>
                      </a:endParaRPr>
                    </a:p>
                  </a:txBody>
                  <a:tcPr marT="152400" marB="152400" marR="91425"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solidFill>
                      <a:srgbClr val="EFEFEF"/>
                    </a:solidFill>
                  </a:tcPr>
                </a:tc>
              </a:tr>
              <a:tr h="759425">
                <a:tc>
                  <a:txBody>
                    <a:bodyPr/>
                    <a:lstStyle/>
                    <a:p>
                      <a:pPr indent="0" lvl="0" marL="0" rtl="0" algn="l">
                        <a:lnSpc>
                          <a:spcPct val="100000"/>
                        </a:lnSpc>
                        <a:spcBef>
                          <a:spcPts val="0"/>
                        </a:spcBef>
                        <a:spcAft>
                          <a:spcPts val="0"/>
                        </a:spcAft>
                        <a:buNone/>
                      </a:pPr>
                      <a:r>
                        <a:rPr b="1" lang="en" sz="1100">
                          <a:solidFill>
                            <a:srgbClr val="1F1F1F"/>
                          </a:solidFill>
                        </a:rPr>
                        <a:t>A. The "Boundary" Lens</a:t>
                      </a:r>
                      <a:r>
                        <a:rPr lang="en" sz="1100">
                          <a:solidFill>
                            <a:srgbClr val="1F1F1F"/>
                          </a:solidFill>
                        </a:rPr>
                        <a:t> (Knowledge Gap)</a:t>
                      </a:r>
                      <a:endParaRPr sz="1100">
                        <a:solidFill>
                          <a:srgbClr val="1F1F1F"/>
                        </a:solidFill>
                      </a:endParaRPr>
                    </a:p>
                  </a:txBody>
                  <a:tcPr marT="152400" marB="152400" marR="114300"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100">
                          <a:solidFill>
                            <a:srgbClr val="1F1F1F"/>
                          </a:solidFill>
                        </a:rPr>
                        <a:t>Identifying unverified assumptions or untested environmental variables.</a:t>
                      </a:r>
                      <a:endParaRPr sz="1100">
                        <a:solidFill>
                          <a:srgbClr val="1F1F1F"/>
                        </a:solidFill>
                      </a:endParaRPr>
                    </a:p>
                  </a:txBody>
                  <a:tcPr marT="152400" marB="152400" marR="114300"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100">
                          <a:solidFill>
                            <a:srgbClr val="1F1F1F"/>
                          </a:solidFill>
                        </a:rPr>
                        <a:t>"Does this algorithm maintain its properties if the data is noisy or the network is decentralized?"</a:t>
                      </a:r>
                      <a:endParaRPr sz="1100">
                        <a:solidFill>
                          <a:srgbClr val="1F1F1F"/>
                        </a:solidFill>
                      </a:endParaRPr>
                    </a:p>
                  </a:txBody>
                  <a:tcPr marT="152400" marB="152400" marR="114300"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100">
                          <a:solidFill>
                            <a:srgbClr val="1F1F1F"/>
                          </a:solidFill>
                        </a:rPr>
                        <a:t>"Existing models assume idealized data; I will investigate their behavior under </a:t>
                      </a:r>
                      <a:r>
                        <a:rPr b="1" lang="en" sz="1100">
                          <a:solidFill>
                            <a:srgbClr val="1F1F1F"/>
                          </a:solidFill>
                        </a:rPr>
                        <a:t>unreliable sensor noise</a:t>
                      </a:r>
                      <a:r>
                        <a:rPr lang="en" sz="1100">
                          <a:solidFill>
                            <a:srgbClr val="1F1F1F"/>
                          </a:solidFill>
                        </a:rPr>
                        <a:t>."</a:t>
                      </a:r>
                      <a:endParaRPr sz="1100">
                        <a:solidFill>
                          <a:srgbClr val="1F1F1F"/>
                        </a:solidFill>
                      </a:endParaRPr>
                    </a:p>
                  </a:txBody>
                  <a:tcPr marT="152400" marB="152400" marR="91425"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tcPr>
                </a:tc>
              </a:tr>
              <a:tr h="759425">
                <a:tc>
                  <a:txBody>
                    <a:bodyPr/>
                    <a:lstStyle/>
                    <a:p>
                      <a:pPr indent="0" lvl="0" marL="0" rtl="0" algn="l">
                        <a:lnSpc>
                          <a:spcPct val="100000"/>
                        </a:lnSpc>
                        <a:spcBef>
                          <a:spcPts val="0"/>
                        </a:spcBef>
                        <a:spcAft>
                          <a:spcPts val="0"/>
                        </a:spcAft>
                        <a:buNone/>
                      </a:pPr>
                      <a:r>
                        <a:rPr b="1" lang="en" sz="1100">
                          <a:solidFill>
                            <a:srgbClr val="1F1F1F"/>
                          </a:solidFill>
                        </a:rPr>
                        <a:t>B. The "Constraint" Lens</a:t>
                      </a:r>
                      <a:r>
                        <a:rPr lang="en" sz="1100">
                          <a:solidFill>
                            <a:srgbClr val="1F1F1F"/>
                          </a:solidFill>
                        </a:rPr>
                        <a:t> (Performance Gap)</a:t>
                      </a:r>
                      <a:endParaRPr sz="1100">
                        <a:solidFill>
                          <a:srgbClr val="1F1F1F"/>
                        </a:solidFill>
                      </a:endParaRPr>
                    </a:p>
                  </a:txBody>
                  <a:tcPr marT="152400" marB="152400" marR="114300"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100">
                          <a:solidFill>
                            <a:srgbClr val="1F1F1F"/>
                          </a:solidFill>
                        </a:rPr>
                        <a:t>Detecting high-performance models that are computationally impractical for real-world deployment.</a:t>
                      </a:r>
                      <a:endParaRPr sz="1100">
                        <a:solidFill>
                          <a:srgbClr val="1F1F1F"/>
                        </a:solidFill>
                      </a:endParaRPr>
                    </a:p>
                  </a:txBody>
                  <a:tcPr marT="152400" marB="152400" marR="114300"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100">
                          <a:solidFill>
                            <a:srgbClr val="1F1F1F"/>
                          </a:solidFill>
                        </a:rPr>
                        <a:t>"This model achieves </a:t>
                      </a:r>
                      <a:r>
                        <a:rPr b="1" lang="en" sz="1100">
                          <a:solidFill>
                            <a:srgbClr val="1F1F1F"/>
                          </a:solidFill>
                        </a:rPr>
                        <a:t>99% accuracy</a:t>
                      </a:r>
                      <a:r>
                        <a:rPr lang="en" sz="1100">
                          <a:solidFill>
                            <a:srgbClr val="1F1F1F"/>
                          </a:solidFill>
                        </a:rPr>
                        <a:t>, but can it execute locally on a </a:t>
                      </a:r>
                      <a:r>
                        <a:rPr b="1" lang="en" sz="1100">
                          <a:solidFill>
                            <a:srgbClr val="1F1F1F"/>
                          </a:solidFill>
                        </a:rPr>
                        <a:t>power-constrained smartwatch</a:t>
                      </a:r>
                      <a:r>
                        <a:rPr lang="en" sz="1100">
                          <a:solidFill>
                            <a:srgbClr val="1F1F1F"/>
                          </a:solidFill>
                        </a:rPr>
                        <a:t>?"</a:t>
                      </a:r>
                      <a:endParaRPr sz="1100">
                        <a:solidFill>
                          <a:srgbClr val="1F1F1F"/>
                        </a:solidFill>
                      </a:endParaRPr>
                    </a:p>
                  </a:txBody>
                  <a:tcPr marT="152400" marB="152400" marR="114300"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100">
                          <a:solidFill>
                            <a:srgbClr val="1F1F1F"/>
                          </a:solidFill>
                        </a:rPr>
                        <a:t>"Current SOTA models require high-end GPUs; I will develop a </a:t>
                      </a:r>
                      <a:r>
                        <a:rPr b="1" lang="en" sz="1100">
                          <a:solidFill>
                            <a:srgbClr val="1F1F1F"/>
                          </a:solidFill>
                        </a:rPr>
                        <a:t>quantized architecture</a:t>
                      </a:r>
                      <a:r>
                        <a:rPr lang="en" sz="1100">
                          <a:solidFill>
                            <a:srgbClr val="1F1F1F"/>
                          </a:solidFill>
                        </a:rPr>
                        <a:t> for 8-bit MCUs."</a:t>
                      </a:r>
                      <a:endParaRPr sz="1100">
                        <a:solidFill>
                          <a:srgbClr val="1F1F1F"/>
                        </a:solidFill>
                      </a:endParaRPr>
                    </a:p>
                  </a:txBody>
                  <a:tcPr marT="152400" marB="152400" marR="91425"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tcPr>
                </a:tc>
              </a:tr>
              <a:tr h="759425">
                <a:tc>
                  <a:txBody>
                    <a:bodyPr/>
                    <a:lstStyle/>
                    <a:p>
                      <a:pPr indent="0" lvl="0" marL="0" rtl="0" algn="l">
                        <a:lnSpc>
                          <a:spcPct val="100000"/>
                        </a:lnSpc>
                        <a:spcBef>
                          <a:spcPts val="0"/>
                        </a:spcBef>
                        <a:spcAft>
                          <a:spcPts val="0"/>
                        </a:spcAft>
                        <a:buNone/>
                      </a:pPr>
                      <a:r>
                        <a:rPr b="1" lang="en" sz="1100">
                          <a:solidFill>
                            <a:srgbClr val="1F1F1F"/>
                          </a:solidFill>
                        </a:rPr>
                        <a:t>C. The "Conflict" Lens</a:t>
                      </a:r>
                      <a:r>
                        <a:rPr lang="en" sz="1100">
                          <a:solidFill>
                            <a:srgbClr val="1F1F1F"/>
                          </a:solidFill>
                        </a:rPr>
                        <a:t> (Evidence Gap)</a:t>
                      </a:r>
                      <a:endParaRPr sz="1100">
                        <a:solidFill>
                          <a:srgbClr val="1F1F1F"/>
                        </a:solidFill>
                      </a:endParaRPr>
                    </a:p>
                  </a:txBody>
                  <a:tcPr marT="152400" marB="152400" marR="114300"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100">
                          <a:solidFill>
                            <a:srgbClr val="1F1F1F"/>
                          </a:solidFill>
                        </a:rPr>
                        <a:t>Finding contradictions or inconsistent results across high-impact studies.</a:t>
                      </a:r>
                      <a:endParaRPr sz="1100">
                        <a:solidFill>
                          <a:srgbClr val="1F1F1F"/>
                        </a:solidFill>
                      </a:endParaRPr>
                    </a:p>
                  </a:txBody>
                  <a:tcPr marT="152400" marB="152400" marR="114300"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100">
                          <a:solidFill>
                            <a:srgbClr val="1F1F1F"/>
                          </a:solidFill>
                        </a:rPr>
                        <a:t>"Paper A claims Method X is superior, while Paper B favors Method Y. </a:t>
                      </a:r>
                      <a:r>
                        <a:rPr b="1" lang="en" sz="1100">
                          <a:solidFill>
                            <a:srgbClr val="1F1F1F"/>
                          </a:solidFill>
                        </a:rPr>
                        <a:t>What hidden variable causes this discrepancy?</a:t>
                      </a:r>
                      <a:r>
                        <a:rPr lang="en" sz="1100">
                          <a:solidFill>
                            <a:srgbClr val="1F1F1F"/>
                          </a:solidFill>
                        </a:rPr>
                        <a:t>"</a:t>
                      </a:r>
                      <a:endParaRPr sz="1100">
                        <a:solidFill>
                          <a:srgbClr val="1F1F1F"/>
                        </a:solidFill>
                      </a:endParaRPr>
                    </a:p>
                  </a:txBody>
                  <a:tcPr marT="152400" marB="152400" marR="114300"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100">
                          <a:solidFill>
                            <a:srgbClr val="1F1F1F"/>
                          </a:solidFill>
                        </a:rPr>
                        <a:t>"There is a </a:t>
                      </a:r>
                      <a:r>
                        <a:rPr b="1" lang="en" sz="1100">
                          <a:solidFill>
                            <a:srgbClr val="1F1F1F"/>
                          </a:solidFill>
                        </a:rPr>
                        <a:t>contradiction in evidence</a:t>
                      </a:r>
                      <a:r>
                        <a:rPr lang="en" sz="1100">
                          <a:solidFill>
                            <a:srgbClr val="1F1F1F"/>
                          </a:solidFill>
                        </a:rPr>
                        <a:t> regarding privacy-utility trade-offs; I will reconcile this through a comparative study."</a:t>
                      </a:r>
                      <a:endParaRPr sz="1100">
                        <a:solidFill>
                          <a:srgbClr val="1F1F1F"/>
                        </a:solidFill>
                      </a:endParaRPr>
                    </a:p>
                  </a:txBody>
                  <a:tcPr marT="152400" marB="152400" marR="91425"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tcPr>
                </a:tc>
              </a:tr>
              <a:tr h="759425">
                <a:tc>
                  <a:txBody>
                    <a:bodyPr/>
                    <a:lstStyle/>
                    <a:p>
                      <a:pPr indent="0" lvl="0" marL="0" rtl="0" algn="l">
                        <a:lnSpc>
                          <a:spcPct val="100000"/>
                        </a:lnSpc>
                        <a:spcBef>
                          <a:spcPts val="0"/>
                        </a:spcBef>
                        <a:spcAft>
                          <a:spcPts val="0"/>
                        </a:spcAft>
                        <a:buNone/>
                      </a:pPr>
                      <a:r>
                        <a:rPr b="1" lang="en" sz="1100">
                          <a:solidFill>
                            <a:srgbClr val="1F1F1F"/>
                          </a:solidFill>
                        </a:rPr>
                        <a:t>D. The "Outdated" Lens</a:t>
                      </a:r>
                      <a:r>
                        <a:rPr lang="en" sz="1100">
                          <a:solidFill>
                            <a:srgbClr val="1F1F1F"/>
                          </a:solidFill>
                        </a:rPr>
                        <a:t> (Methodological Gap)</a:t>
                      </a:r>
                      <a:endParaRPr sz="1100">
                        <a:solidFill>
                          <a:srgbClr val="1F1F1F"/>
                        </a:solidFill>
                      </a:endParaRPr>
                    </a:p>
                  </a:txBody>
                  <a:tcPr marT="152400" marB="152400" marR="114300"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100">
                          <a:solidFill>
                            <a:srgbClr val="1F1F1F"/>
                          </a:solidFill>
                        </a:rPr>
                        <a:t>Spotting the use of legacy metrics or evaluation frameworks for emerging technologies.</a:t>
                      </a:r>
                      <a:endParaRPr sz="1100">
                        <a:solidFill>
                          <a:srgbClr val="1F1F1F"/>
                        </a:solidFill>
                      </a:endParaRPr>
                    </a:p>
                  </a:txBody>
                  <a:tcPr marT="152400" marB="152400" marR="114300"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100">
                          <a:solidFill>
                            <a:srgbClr val="1F1F1F"/>
                          </a:solidFill>
                        </a:rPr>
                        <a:t>"Are we still utilizing </a:t>
                      </a:r>
                      <a:r>
                        <a:rPr b="1" lang="en" sz="1100">
                          <a:solidFill>
                            <a:srgbClr val="1F1F1F"/>
                          </a:solidFill>
                        </a:rPr>
                        <a:t>2D screen-based metrics</a:t>
                      </a:r>
                      <a:r>
                        <a:rPr lang="en" sz="1100">
                          <a:solidFill>
                            <a:srgbClr val="1F1F1F"/>
                          </a:solidFill>
                        </a:rPr>
                        <a:t> to quantify 'immersion' and 'presence' in </a:t>
                      </a:r>
                      <a:r>
                        <a:rPr b="1" lang="en" sz="1100">
                          <a:solidFill>
                            <a:srgbClr val="1F1F1F"/>
                          </a:solidFill>
                        </a:rPr>
                        <a:t>spatial VR environments</a:t>
                      </a:r>
                      <a:r>
                        <a:rPr lang="en" sz="1100">
                          <a:solidFill>
                            <a:srgbClr val="1F1F1F"/>
                          </a:solidFill>
                        </a:rPr>
                        <a:t>?"</a:t>
                      </a:r>
                      <a:endParaRPr sz="1100">
                        <a:solidFill>
                          <a:srgbClr val="1F1F1F"/>
                        </a:solidFill>
                      </a:endParaRPr>
                    </a:p>
                  </a:txBody>
                  <a:tcPr marT="152400" marB="152400" marR="114300"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100">
                          <a:solidFill>
                            <a:srgbClr val="1F1F1F"/>
                          </a:solidFill>
                        </a:rPr>
                        <a:t>"Current evaluation relies on subjective surveys; I will establish a </a:t>
                      </a:r>
                      <a:r>
                        <a:rPr b="1" lang="en" sz="1100">
                          <a:solidFill>
                            <a:srgbClr val="1F1F1F"/>
                          </a:solidFill>
                        </a:rPr>
                        <a:t>biometric-based framework</a:t>
                      </a:r>
                      <a:r>
                        <a:rPr lang="en" sz="1100">
                          <a:solidFill>
                            <a:srgbClr val="1F1F1F"/>
                          </a:solidFill>
                        </a:rPr>
                        <a:t> for objective measurement."</a:t>
                      </a:r>
                      <a:endParaRPr sz="1100">
                        <a:solidFill>
                          <a:srgbClr val="1F1F1F"/>
                        </a:solidFill>
                      </a:endParaRPr>
                    </a:p>
                  </a:txBody>
                  <a:tcPr marT="152400" marB="152400" marR="91425" marL="91425">
                    <a:lnL cap="flat" cmpd="sng" w="7050">
                      <a:solidFill>
                        <a:srgbClr val="1F1F1F"/>
                      </a:solidFill>
                      <a:prstDash val="solid"/>
                      <a:round/>
                      <a:headEnd len="sm" w="sm" type="none"/>
                      <a:tailEnd len="sm" w="sm" type="none"/>
                    </a:lnL>
                    <a:lnR cap="flat" cmpd="sng" w="7050">
                      <a:solidFill>
                        <a:srgbClr val="1F1F1F"/>
                      </a:solidFill>
                      <a:prstDash val="solid"/>
                      <a:round/>
                      <a:headEnd len="sm" w="sm" type="none"/>
                      <a:tailEnd len="sm" w="sm" type="none"/>
                    </a:lnR>
                    <a:lnT cap="flat" cmpd="sng" w="7050">
                      <a:solidFill>
                        <a:srgbClr val="1F1F1F"/>
                      </a:solidFill>
                      <a:prstDash val="solid"/>
                      <a:round/>
                      <a:headEnd len="sm" w="sm" type="none"/>
                      <a:tailEnd len="sm" w="sm" type="none"/>
                    </a:lnT>
                    <a:lnB cap="flat" cmpd="sng" w="7050">
                      <a:solidFill>
                        <a:srgbClr val="1F1F1F"/>
                      </a:solidFill>
                      <a:prstDash val="solid"/>
                      <a:round/>
                      <a:headEnd len="sm" w="sm" type="none"/>
                      <a:tailEnd len="sm" w="sm" type="none"/>
                    </a:lnB>
                  </a:tcPr>
                </a:tc>
              </a:tr>
            </a:tbl>
          </a:graphicData>
        </a:graphic>
      </p:graphicFrame>
      <p:sp>
        <p:nvSpPr>
          <p:cNvPr id="423" name="Google Shape;423;p52"/>
          <p:cNvSpPr txBox="1"/>
          <p:nvPr/>
        </p:nvSpPr>
        <p:spPr>
          <a:xfrm>
            <a:off x="188045" y="18800"/>
            <a:ext cx="8766300" cy="6156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None/>
            </a:pPr>
            <a:r>
              <a:rPr lang="en" sz="2800">
                <a:solidFill>
                  <a:schemeClr val="dk1"/>
                </a:solidFill>
              </a:rPr>
              <a:t>Identifying Research Gaps</a:t>
            </a:r>
            <a:endParaRPr sz="2800">
              <a:solidFill>
                <a:schemeClr val="dk1"/>
              </a:solidFill>
            </a:endParaRPr>
          </a:p>
        </p:txBody>
      </p:sp>
      <p:sp>
        <p:nvSpPr>
          <p:cNvPr id="424" name="Google Shape;424;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25" name="Google Shape;425;p52"/>
          <p:cNvSpPr txBox="1"/>
          <p:nvPr/>
        </p:nvSpPr>
        <p:spPr>
          <a:xfrm>
            <a:off x="4572000" y="97275"/>
            <a:ext cx="4449300" cy="5487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100">
                <a:solidFill>
                  <a:schemeClr val="dk1"/>
                </a:solidFill>
              </a:rPr>
              <a:t>Once you understand </a:t>
            </a:r>
            <a:r>
              <a:rPr i="1" lang="en" sz="1100">
                <a:solidFill>
                  <a:schemeClr val="dk1"/>
                </a:solidFill>
              </a:rPr>
              <a:t>their</a:t>
            </a:r>
            <a:r>
              <a:rPr lang="en" sz="1100">
                <a:solidFill>
                  <a:schemeClr val="dk1"/>
                </a:solidFill>
              </a:rPr>
              <a:t> problem statement, you look for what they </a:t>
            </a:r>
            <a:r>
              <a:rPr b="1" lang="en" sz="1100">
                <a:solidFill>
                  <a:schemeClr val="dk1"/>
                </a:solidFill>
              </a:rPr>
              <a:t>left behind</a:t>
            </a:r>
            <a:r>
              <a:rPr lang="en" sz="1100">
                <a:solidFill>
                  <a:schemeClr val="dk1"/>
                </a:solidFill>
              </a:rPr>
              <a:t>. This is how you find your own research gap</a:t>
            </a:r>
            <a:endParaRPr sz="1800">
              <a:solidFill>
                <a:schemeClr val="dk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How to write your problem statement?</a:t>
            </a:r>
            <a:endParaRPr b="1"/>
          </a:p>
        </p:txBody>
      </p:sp>
      <p:sp>
        <p:nvSpPr>
          <p:cNvPr id="431" name="Google Shape;431;p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rgbClr val="FF9900"/>
                </a:solidFill>
              </a:rPr>
              <a:t>Look at your current research idea and ask yourself this question:</a:t>
            </a:r>
            <a:endParaRPr b="1">
              <a:solidFill>
                <a:srgbClr val="FF9900"/>
              </a:solidFill>
            </a:endParaRPr>
          </a:p>
          <a:p>
            <a:pPr indent="0" lvl="0" marL="514350" marR="737911" rtl="0" algn="ctr">
              <a:spcBef>
                <a:spcPts val="1200"/>
              </a:spcBef>
              <a:spcAft>
                <a:spcPts val="0"/>
              </a:spcAft>
              <a:buNone/>
            </a:pPr>
            <a:r>
              <a:rPr b="1" lang="en">
                <a:solidFill>
                  <a:srgbClr val="45818E"/>
                </a:solidFill>
              </a:rPr>
              <a:t>If I solve this, will I have created a better 'thing' (Performance), a better 'way to test the thing' (Methodological), or a better 'understanding of the thing' (Knowledge).</a:t>
            </a:r>
            <a:endParaRPr b="1">
              <a:solidFill>
                <a:srgbClr val="45818E"/>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sz="1600">
                <a:solidFill>
                  <a:srgbClr val="9900FF"/>
                </a:solidFill>
              </a:rPr>
              <a:t>Most Masters students land in </a:t>
            </a:r>
            <a:r>
              <a:rPr b="1" lang="en" sz="1600">
                <a:solidFill>
                  <a:srgbClr val="9900FF"/>
                </a:solidFill>
              </a:rPr>
              <a:t>Performance</a:t>
            </a:r>
            <a:r>
              <a:rPr lang="en" sz="1600">
                <a:solidFill>
                  <a:srgbClr val="9900FF"/>
                </a:solidFill>
              </a:rPr>
              <a:t> or </a:t>
            </a:r>
            <a:r>
              <a:rPr b="1" lang="en" sz="1600">
                <a:solidFill>
                  <a:srgbClr val="9900FF"/>
                </a:solidFill>
              </a:rPr>
              <a:t>Application</a:t>
            </a:r>
            <a:r>
              <a:rPr lang="en" sz="1600">
                <a:solidFill>
                  <a:srgbClr val="9900FF"/>
                </a:solidFill>
              </a:rPr>
              <a:t>, while PhD candidates should be aiming for </a:t>
            </a:r>
            <a:r>
              <a:rPr b="1" lang="en" sz="1600">
                <a:solidFill>
                  <a:srgbClr val="9900FF"/>
                </a:solidFill>
              </a:rPr>
              <a:t>Knowledge</a:t>
            </a:r>
            <a:r>
              <a:rPr lang="en" sz="1600">
                <a:solidFill>
                  <a:srgbClr val="9900FF"/>
                </a:solidFill>
              </a:rPr>
              <a:t> or </a:t>
            </a:r>
            <a:r>
              <a:rPr b="1" lang="en" sz="1600">
                <a:solidFill>
                  <a:srgbClr val="9900FF"/>
                </a:solidFill>
              </a:rPr>
              <a:t>Methodological</a:t>
            </a:r>
            <a:r>
              <a:rPr lang="en" sz="1600">
                <a:solidFill>
                  <a:srgbClr val="9900FF"/>
                </a:solidFill>
              </a:rPr>
              <a:t> gaps.</a:t>
            </a:r>
            <a:endParaRPr sz="2300">
              <a:solidFill>
                <a:srgbClr val="9900FF"/>
              </a:solidFill>
            </a:endParaRPr>
          </a:p>
        </p:txBody>
      </p:sp>
      <p:pic>
        <p:nvPicPr>
          <p:cNvPr id="432" name="Google Shape;432;p53"/>
          <p:cNvPicPr preferRelativeResize="0"/>
          <p:nvPr/>
        </p:nvPicPr>
        <p:blipFill>
          <a:blip r:embed="rId3">
            <a:alphaModFix/>
          </a:blip>
          <a:stretch>
            <a:fillRect/>
          </a:stretch>
        </p:blipFill>
        <p:spPr>
          <a:xfrm>
            <a:off x="7972819" y="-6"/>
            <a:ext cx="1051650" cy="1051625"/>
          </a:xfrm>
          <a:prstGeom prst="rect">
            <a:avLst/>
          </a:prstGeom>
          <a:noFill/>
          <a:ln>
            <a:noFill/>
          </a:ln>
        </p:spPr>
      </p:pic>
      <p:sp>
        <p:nvSpPr>
          <p:cNvPr id="433" name="Google Shape;433;p53"/>
          <p:cNvSpPr txBox="1"/>
          <p:nvPr/>
        </p:nvSpPr>
        <p:spPr>
          <a:xfrm>
            <a:off x="7260600" y="0"/>
            <a:ext cx="1883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FF9900"/>
                </a:solidFill>
              </a:rPr>
              <a:t>Self </a:t>
            </a:r>
            <a:endParaRPr b="1" sz="1800">
              <a:solidFill>
                <a:srgbClr val="FF9900"/>
              </a:solidFill>
            </a:endParaRPr>
          </a:p>
          <a:p>
            <a:pPr indent="0" lvl="0" marL="0" rtl="0" algn="l">
              <a:spcBef>
                <a:spcPts val="0"/>
              </a:spcBef>
              <a:spcAft>
                <a:spcPts val="0"/>
              </a:spcAft>
              <a:buNone/>
            </a:pPr>
            <a:r>
              <a:rPr b="1" lang="en" sz="1800">
                <a:solidFill>
                  <a:srgbClr val="FF9900"/>
                </a:solidFill>
              </a:rPr>
              <a:t>activity</a:t>
            </a:r>
            <a:endParaRPr b="1" sz="1800">
              <a:solidFill>
                <a:srgbClr val="FF9900"/>
              </a:solidFill>
            </a:endParaRPr>
          </a:p>
        </p:txBody>
      </p:sp>
      <p:sp>
        <p:nvSpPr>
          <p:cNvPr id="434" name="Google Shape;434;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push dir="r"/>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descr="make this better" id="439" name="Google Shape;439;p54"/>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440" name="Google Shape;440;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descr="make in english" id="445" name="Google Shape;445;p55"/>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446" name="Google Shape;446;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56"/>
          <p:cNvSpPr txBox="1"/>
          <p:nvPr>
            <p:ph idx="12" type="sldNum"/>
          </p:nvPr>
        </p:nvSpPr>
        <p:spPr>
          <a:xfrm>
            <a:off x="6354343" y="349741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
        <p:nvSpPr>
          <p:cNvPr id="453" name="Google Shape;453;p56"/>
          <p:cNvSpPr txBox="1"/>
          <p:nvPr/>
        </p:nvSpPr>
        <p:spPr>
          <a:xfrm>
            <a:off x="403200" y="473906"/>
            <a:ext cx="5168400" cy="38583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900"/>
              </a:spcBef>
              <a:spcAft>
                <a:spcPts val="0"/>
              </a:spcAft>
              <a:buNone/>
            </a:pPr>
            <a:r>
              <a:rPr b="1" lang="en" sz="1700">
                <a:solidFill>
                  <a:schemeClr val="dk1"/>
                </a:solidFill>
              </a:rPr>
              <a:t>NotebookLM Studio supports 4 levels of research cognition:</a:t>
            </a:r>
            <a:endParaRPr b="1" sz="1700">
              <a:solidFill>
                <a:schemeClr val="dk1"/>
              </a:solidFill>
            </a:endParaRPr>
          </a:p>
          <a:p>
            <a:pPr indent="0" lvl="0" marL="0" rtl="0" algn="l">
              <a:lnSpc>
                <a:spcPct val="115000"/>
              </a:lnSpc>
              <a:spcBef>
                <a:spcPts val="1100"/>
              </a:spcBef>
              <a:spcAft>
                <a:spcPts val="0"/>
              </a:spcAft>
              <a:buNone/>
            </a:pPr>
            <a:r>
              <a:rPr lang="en" sz="1600">
                <a:solidFill>
                  <a:schemeClr val="dk1"/>
                </a:solidFill>
              </a:rPr>
              <a:t>1. Structuring knowledge</a:t>
            </a:r>
            <a:endParaRPr sz="1600">
              <a:solidFill>
                <a:schemeClr val="dk1"/>
              </a:solidFill>
            </a:endParaRPr>
          </a:p>
          <a:p>
            <a:pPr indent="0" lvl="0" marL="0" rtl="0" algn="l">
              <a:lnSpc>
                <a:spcPct val="115000"/>
              </a:lnSpc>
              <a:spcBef>
                <a:spcPts val="900"/>
              </a:spcBef>
              <a:spcAft>
                <a:spcPts val="0"/>
              </a:spcAft>
              <a:buNone/>
            </a:pPr>
            <a:r>
              <a:rPr lang="en" sz="1400">
                <a:solidFill>
                  <a:schemeClr val="dk1"/>
                </a:solidFill>
              </a:rPr>
              <a:t>(Mind Map, Data Table)</a:t>
            </a:r>
            <a:endParaRPr sz="1400">
              <a:solidFill>
                <a:schemeClr val="dk1"/>
              </a:solidFill>
            </a:endParaRPr>
          </a:p>
          <a:p>
            <a:pPr indent="0" lvl="0" marL="0" rtl="0" algn="l">
              <a:lnSpc>
                <a:spcPct val="115000"/>
              </a:lnSpc>
              <a:spcBef>
                <a:spcPts val="1100"/>
              </a:spcBef>
              <a:spcAft>
                <a:spcPts val="0"/>
              </a:spcAft>
              <a:buNone/>
            </a:pPr>
            <a:r>
              <a:rPr lang="en" sz="1600">
                <a:solidFill>
                  <a:schemeClr val="dk1"/>
                </a:solidFill>
              </a:rPr>
              <a:t>2. Synthesizing knowledge</a:t>
            </a:r>
            <a:endParaRPr sz="1600">
              <a:solidFill>
                <a:schemeClr val="dk1"/>
              </a:solidFill>
            </a:endParaRPr>
          </a:p>
          <a:p>
            <a:pPr indent="0" lvl="0" marL="0" rtl="0" algn="l">
              <a:lnSpc>
                <a:spcPct val="115000"/>
              </a:lnSpc>
              <a:spcBef>
                <a:spcPts val="900"/>
              </a:spcBef>
              <a:spcAft>
                <a:spcPts val="0"/>
              </a:spcAft>
              <a:buNone/>
            </a:pPr>
            <a:r>
              <a:rPr lang="en" sz="1400">
                <a:solidFill>
                  <a:schemeClr val="dk1"/>
                </a:solidFill>
              </a:rPr>
              <a:t>(Reports)</a:t>
            </a:r>
            <a:endParaRPr sz="1400">
              <a:solidFill>
                <a:schemeClr val="dk1"/>
              </a:solidFill>
            </a:endParaRPr>
          </a:p>
          <a:p>
            <a:pPr indent="0" lvl="0" marL="0" rtl="0" algn="l">
              <a:lnSpc>
                <a:spcPct val="115000"/>
              </a:lnSpc>
              <a:spcBef>
                <a:spcPts val="1100"/>
              </a:spcBef>
              <a:spcAft>
                <a:spcPts val="0"/>
              </a:spcAft>
              <a:buNone/>
            </a:pPr>
            <a:r>
              <a:rPr lang="en" sz="1600">
                <a:solidFill>
                  <a:schemeClr val="dk1"/>
                </a:solidFill>
              </a:rPr>
              <a:t>3. Communicating knowledge</a:t>
            </a:r>
            <a:endParaRPr sz="1600">
              <a:solidFill>
                <a:schemeClr val="dk1"/>
              </a:solidFill>
            </a:endParaRPr>
          </a:p>
          <a:p>
            <a:pPr indent="0" lvl="0" marL="0" rtl="0" algn="l">
              <a:lnSpc>
                <a:spcPct val="115000"/>
              </a:lnSpc>
              <a:spcBef>
                <a:spcPts val="900"/>
              </a:spcBef>
              <a:spcAft>
                <a:spcPts val="0"/>
              </a:spcAft>
              <a:buNone/>
            </a:pPr>
            <a:r>
              <a:rPr lang="en" sz="1400">
                <a:solidFill>
                  <a:schemeClr val="dk1"/>
                </a:solidFill>
              </a:rPr>
              <a:t>(Slides, Infographic, Video)</a:t>
            </a:r>
            <a:endParaRPr sz="1400">
              <a:solidFill>
                <a:schemeClr val="dk1"/>
              </a:solidFill>
            </a:endParaRPr>
          </a:p>
          <a:p>
            <a:pPr indent="0" lvl="0" marL="0" rtl="0" algn="l">
              <a:lnSpc>
                <a:spcPct val="115000"/>
              </a:lnSpc>
              <a:spcBef>
                <a:spcPts val="1100"/>
              </a:spcBef>
              <a:spcAft>
                <a:spcPts val="0"/>
              </a:spcAft>
              <a:buNone/>
            </a:pPr>
            <a:r>
              <a:rPr lang="en" sz="1600">
                <a:solidFill>
                  <a:schemeClr val="dk1"/>
                </a:solidFill>
              </a:rPr>
              <a:t>4. Internalizing knowledge</a:t>
            </a:r>
            <a:endParaRPr sz="1600">
              <a:solidFill>
                <a:schemeClr val="dk1"/>
              </a:solidFill>
            </a:endParaRPr>
          </a:p>
          <a:p>
            <a:pPr indent="0" lvl="0" marL="0" rtl="0" algn="l">
              <a:lnSpc>
                <a:spcPct val="115000"/>
              </a:lnSpc>
              <a:spcBef>
                <a:spcPts val="900"/>
              </a:spcBef>
              <a:spcAft>
                <a:spcPts val="900"/>
              </a:spcAft>
              <a:buNone/>
            </a:pPr>
            <a:r>
              <a:rPr lang="en" sz="1400">
                <a:solidFill>
                  <a:schemeClr val="dk1"/>
                </a:solidFill>
              </a:rPr>
              <a:t>(Audio, Flashcards, Quiz)</a:t>
            </a:r>
            <a:endParaRPr sz="1400">
              <a:solidFill>
                <a:schemeClr val="dk1"/>
              </a:solidFill>
            </a:endParaRPr>
          </a:p>
        </p:txBody>
      </p:sp>
      <p:pic>
        <p:nvPicPr>
          <p:cNvPr id="454" name="Google Shape;454;p56"/>
          <p:cNvPicPr preferRelativeResize="0"/>
          <p:nvPr/>
        </p:nvPicPr>
        <p:blipFill>
          <a:blip r:embed="rId3">
            <a:alphaModFix/>
          </a:blip>
          <a:stretch>
            <a:fillRect/>
          </a:stretch>
        </p:blipFill>
        <p:spPr>
          <a:xfrm>
            <a:off x="4879556" y="473906"/>
            <a:ext cx="3907427" cy="3960469"/>
          </a:xfrm>
          <a:prstGeom prst="rect">
            <a:avLst/>
          </a:prstGeom>
          <a:noFill/>
          <a:ln>
            <a:noFill/>
          </a:ln>
        </p:spPr>
      </p:pic>
    </p:spTree>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7"/>
          <p:cNvSpPr txBox="1"/>
          <p:nvPr>
            <p:ph idx="12" type="sldNum"/>
          </p:nvPr>
        </p:nvSpPr>
        <p:spPr>
          <a:xfrm>
            <a:off x="8595221" y="4907013"/>
            <a:ext cx="548700" cy="393600"/>
          </a:xfrm>
          <a:prstGeom prst="rect">
            <a:avLst/>
          </a:prstGeom>
        </p:spPr>
        <p:txBody>
          <a:bodyPr anchorCtr="0" anchor="t" bIns="34275" lIns="68575" spcFirstLastPara="1" rIns="68575" wrap="square" tIns="34275">
            <a:noAutofit/>
          </a:bodyPr>
          <a:lstStyle/>
          <a:p>
            <a:pPr indent="0" lvl="0" marL="0" rtl="0" algn="r">
              <a:spcBef>
                <a:spcPts val="0"/>
              </a:spcBef>
              <a:spcAft>
                <a:spcPts val="0"/>
              </a:spcAft>
              <a:buClr>
                <a:srgbClr val="000000"/>
              </a:buClr>
              <a:buSzPts val="1300"/>
              <a:buFont typeface="Arial"/>
              <a:buNone/>
            </a:pPr>
            <a:fld id="{00000000-1234-1234-1234-123412341234}" type="slidenum">
              <a:rPr lang="en" sz="1300"/>
              <a:t>‹#›</a:t>
            </a:fld>
            <a:endParaRPr sz="1300"/>
          </a:p>
        </p:txBody>
      </p:sp>
      <p:graphicFrame>
        <p:nvGraphicFramePr>
          <p:cNvPr id="461" name="Google Shape;461;p57"/>
          <p:cNvGraphicFramePr/>
          <p:nvPr/>
        </p:nvGraphicFramePr>
        <p:xfrm>
          <a:off x="126938" y="349519"/>
          <a:ext cx="3000000" cy="3000000"/>
        </p:xfrm>
        <a:graphic>
          <a:graphicData uri="http://schemas.openxmlformats.org/drawingml/2006/table">
            <a:tbl>
              <a:tblPr>
                <a:noFill/>
                <a:tableStyleId>{ACEFB0BE-AB2A-4F8C-8AE1-45C5B79B2E03}</a:tableStyleId>
              </a:tblPr>
              <a:tblGrid>
                <a:gridCol w="838625"/>
                <a:gridCol w="1208625"/>
                <a:gridCol w="1219925"/>
                <a:gridCol w="981575"/>
                <a:gridCol w="2019200"/>
                <a:gridCol w="1233950"/>
                <a:gridCol w="1388225"/>
              </a:tblGrid>
              <a:tr h="342900">
                <a:tc>
                  <a:txBody>
                    <a:bodyPr/>
                    <a:lstStyle/>
                    <a:p>
                      <a:pPr indent="0" lvl="0" marL="0" rtl="0" algn="ctr">
                        <a:lnSpc>
                          <a:spcPct val="115000"/>
                        </a:lnSpc>
                        <a:spcBef>
                          <a:spcPts val="0"/>
                        </a:spcBef>
                        <a:spcAft>
                          <a:spcPts val="0"/>
                        </a:spcAft>
                        <a:buNone/>
                      </a:pPr>
                      <a:r>
                        <a:rPr b="1" lang="en" sz="900">
                          <a:solidFill>
                            <a:schemeClr val="lt1"/>
                          </a:solidFill>
                        </a:rPr>
                        <a:t>NotebookLM Studio Feature</a:t>
                      </a:r>
                      <a:endParaRPr b="1" sz="900">
                        <a:solidFill>
                          <a:schemeClr val="lt1"/>
                        </a:solidFill>
                      </a:endParaRPr>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solidFill>
                      <a:srgbClr val="0000FF"/>
                    </a:solidFill>
                  </a:tcPr>
                </a:tc>
                <a:tc>
                  <a:txBody>
                    <a:bodyPr/>
                    <a:lstStyle/>
                    <a:p>
                      <a:pPr indent="0" lvl="0" marL="0" rtl="0" algn="ctr">
                        <a:lnSpc>
                          <a:spcPct val="115000"/>
                        </a:lnSpc>
                        <a:spcBef>
                          <a:spcPts val="0"/>
                        </a:spcBef>
                        <a:spcAft>
                          <a:spcPts val="0"/>
                        </a:spcAft>
                        <a:buNone/>
                      </a:pPr>
                      <a:r>
                        <a:rPr b="1" lang="en" sz="900">
                          <a:solidFill>
                            <a:schemeClr val="lt1"/>
                          </a:solidFill>
                        </a:rPr>
                        <a:t>Research Stage</a:t>
                      </a:r>
                      <a:endParaRPr b="1" sz="900">
                        <a:solidFill>
                          <a:schemeClr val="lt1"/>
                        </a:solidFill>
                      </a:endParaRPr>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solidFill>
                      <a:srgbClr val="0000FF"/>
                    </a:solidFill>
                  </a:tcPr>
                </a:tc>
                <a:tc>
                  <a:txBody>
                    <a:bodyPr/>
                    <a:lstStyle/>
                    <a:p>
                      <a:pPr indent="0" lvl="0" marL="0" rtl="0" algn="ctr">
                        <a:lnSpc>
                          <a:spcPct val="115000"/>
                        </a:lnSpc>
                        <a:spcBef>
                          <a:spcPts val="0"/>
                        </a:spcBef>
                        <a:spcAft>
                          <a:spcPts val="0"/>
                        </a:spcAft>
                        <a:buNone/>
                      </a:pPr>
                      <a:r>
                        <a:rPr b="1" lang="en" sz="900">
                          <a:solidFill>
                            <a:schemeClr val="lt1"/>
                          </a:solidFill>
                        </a:rPr>
                        <a:t>Primary Function</a:t>
                      </a:r>
                      <a:endParaRPr b="1" sz="900">
                        <a:solidFill>
                          <a:schemeClr val="lt1"/>
                        </a:solidFill>
                      </a:endParaRPr>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solidFill>
                      <a:srgbClr val="0000FF"/>
                    </a:solidFill>
                  </a:tcPr>
                </a:tc>
                <a:tc>
                  <a:txBody>
                    <a:bodyPr/>
                    <a:lstStyle/>
                    <a:p>
                      <a:pPr indent="0" lvl="0" marL="0" rtl="0" algn="ctr">
                        <a:lnSpc>
                          <a:spcPct val="115000"/>
                        </a:lnSpc>
                        <a:spcBef>
                          <a:spcPts val="0"/>
                        </a:spcBef>
                        <a:spcAft>
                          <a:spcPts val="0"/>
                        </a:spcAft>
                        <a:buNone/>
                      </a:pPr>
                      <a:r>
                        <a:rPr b="1" lang="en" sz="900">
                          <a:solidFill>
                            <a:schemeClr val="lt1"/>
                          </a:solidFill>
                        </a:rPr>
                        <a:t>Cognitive Role</a:t>
                      </a:r>
                      <a:endParaRPr b="1" sz="900">
                        <a:solidFill>
                          <a:schemeClr val="lt1"/>
                        </a:solidFill>
                      </a:endParaRPr>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solidFill>
                      <a:srgbClr val="0000FF"/>
                    </a:solidFill>
                  </a:tcPr>
                </a:tc>
                <a:tc>
                  <a:txBody>
                    <a:bodyPr/>
                    <a:lstStyle/>
                    <a:p>
                      <a:pPr indent="0" lvl="0" marL="0" rtl="0" algn="ctr">
                        <a:lnSpc>
                          <a:spcPct val="115000"/>
                        </a:lnSpc>
                        <a:spcBef>
                          <a:spcPts val="0"/>
                        </a:spcBef>
                        <a:spcAft>
                          <a:spcPts val="0"/>
                        </a:spcAft>
                        <a:buNone/>
                      </a:pPr>
                      <a:r>
                        <a:rPr b="1" lang="en" sz="900">
                          <a:solidFill>
                            <a:schemeClr val="lt1"/>
                          </a:solidFill>
                        </a:rPr>
                        <a:t>How To Use It</a:t>
                      </a:r>
                      <a:endParaRPr b="1" sz="900">
                        <a:solidFill>
                          <a:schemeClr val="lt1"/>
                        </a:solidFill>
                      </a:endParaRPr>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solidFill>
                      <a:srgbClr val="0000FF"/>
                    </a:solidFill>
                  </a:tcPr>
                </a:tc>
                <a:tc>
                  <a:txBody>
                    <a:bodyPr/>
                    <a:lstStyle/>
                    <a:p>
                      <a:pPr indent="0" lvl="0" marL="0" rtl="0" algn="ctr">
                        <a:lnSpc>
                          <a:spcPct val="115000"/>
                        </a:lnSpc>
                        <a:spcBef>
                          <a:spcPts val="0"/>
                        </a:spcBef>
                        <a:spcAft>
                          <a:spcPts val="0"/>
                        </a:spcAft>
                        <a:buNone/>
                      </a:pPr>
                      <a:r>
                        <a:rPr b="1" lang="en" sz="900">
                          <a:solidFill>
                            <a:schemeClr val="lt1"/>
                          </a:solidFill>
                        </a:rPr>
                        <a:t>Expected Output</a:t>
                      </a:r>
                      <a:endParaRPr b="1" sz="900">
                        <a:solidFill>
                          <a:schemeClr val="lt1"/>
                        </a:solidFill>
                      </a:endParaRPr>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solidFill>
                      <a:srgbClr val="0000FF"/>
                    </a:solidFill>
                  </a:tcPr>
                </a:tc>
                <a:tc>
                  <a:txBody>
                    <a:bodyPr/>
                    <a:lstStyle/>
                    <a:p>
                      <a:pPr indent="0" lvl="0" marL="0" rtl="0" algn="ctr">
                        <a:lnSpc>
                          <a:spcPct val="115000"/>
                        </a:lnSpc>
                        <a:spcBef>
                          <a:spcPts val="0"/>
                        </a:spcBef>
                        <a:spcAft>
                          <a:spcPts val="0"/>
                        </a:spcAft>
                        <a:buNone/>
                      </a:pPr>
                      <a:r>
                        <a:rPr b="1" lang="en" sz="900">
                          <a:solidFill>
                            <a:schemeClr val="lt1"/>
                          </a:solidFill>
                        </a:rPr>
                        <a:t>Common Misuse / Risk</a:t>
                      </a:r>
                      <a:endParaRPr b="1" sz="900">
                        <a:solidFill>
                          <a:schemeClr val="lt1"/>
                        </a:solidFill>
                      </a:endParaRPr>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solidFill>
                      <a:srgbClr val="0000FF"/>
                    </a:solidFill>
                  </a:tcPr>
                </a:tc>
              </a:tr>
              <a:tr h="428625">
                <a:tc>
                  <a:txBody>
                    <a:bodyPr/>
                    <a:lstStyle/>
                    <a:p>
                      <a:pPr indent="0" lvl="0" marL="0" rtl="0" algn="l">
                        <a:spcBef>
                          <a:spcPts val="0"/>
                        </a:spcBef>
                        <a:spcAft>
                          <a:spcPts val="0"/>
                        </a:spcAft>
                        <a:buNone/>
                      </a:pPr>
                      <a:r>
                        <a:rPr b="1" lang="en" sz="900"/>
                        <a:t>Mind Map</a:t>
                      </a:r>
                      <a:endParaRPr b="1"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Idea Conceptualisation</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Visualizes relationships between concepts</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Structuring knowledge</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Generate after uploading papers; identify clusters (methods, problems, variables)</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Concept map of research domain</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Treating it as final answer without refinement</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r>
              <a:tr h="292900">
                <a:tc>
                  <a:txBody>
                    <a:bodyPr/>
                    <a:lstStyle/>
                    <a:p>
                      <a:pPr indent="0" lvl="0" marL="0" rtl="0" algn="l">
                        <a:spcBef>
                          <a:spcPts val="0"/>
                        </a:spcBef>
                        <a:spcAft>
                          <a:spcPts val="0"/>
                        </a:spcAft>
                        <a:buNone/>
                      </a:pPr>
                      <a:r>
                        <a:rPr b="1" lang="en" sz="900"/>
                        <a:t>Reports</a:t>
                      </a:r>
                      <a:endParaRPr b="1"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Literature Review</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Summarizes across sources</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Synthesizing knowledge</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Use to identify themes, trends, and gaps; compare with original papers</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Draft literature synthesis</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Copy-paste without critique</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r>
              <a:tr h="292900">
                <a:tc>
                  <a:txBody>
                    <a:bodyPr/>
                    <a:lstStyle/>
                    <a:p>
                      <a:pPr indent="0" lvl="0" marL="0" rtl="0" algn="l">
                        <a:spcBef>
                          <a:spcPts val="0"/>
                        </a:spcBef>
                        <a:spcAft>
                          <a:spcPts val="0"/>
                        </a:spcAft>
                        <a:buNone/>
                      </a:pPr>
                      <a:r>
                        <a:rPr b="1" lang="en" sz="900"/>
                        <a:t>Audio Overview</a:t>
                      </a:r>
                      <a:endParaRPr b="1"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Understanding &amp; Reflection</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Conversational explanation</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Internalizing knowledge</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Listen to reinforce understanding; identify unclear areas</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Refined understanding notes</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Passive listening without critical thinking</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r>
              <a:tr h="292900">
                <a:tc>
                  <a:txBody>
                    <a:bodyPr/>
                    <a:lstStyle/>
                    <a:p>
                      <a:pPr indent="0" lvl="0" marL="0" rtl="0" algn="l">
                        <a:spcBef>
                          <a:spcPts val="0"/>
                        </a:spcBef>
                        <a:spcAft>
                          <a:spcPts val="0"/>
                        </a:spcAft>
                        <a:buNone/>
                      </a:pPr>
                      <a:r>
                        <a:rPr b="1" lang="en" sz="900"/>
                        <a:t>Video Overview</a:t>
                      </a:r>
                      <a:endParaRPr b="1"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Big Picture Framing</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Narrative explanation</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Contextualizing knowledge</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Use to understand flow of research field</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Conceptual storyline of domain</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Over-reliance instead of reading papers</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r>
              <a:tr h="292900">
                <a:tc>
                  <a:txBody>
                    <a:bodyPr/>
                    <a:lstStyle/>
                    <a:p>
                      <a:pPr indent="0" lvl="0" marL="0" rtl="0" algn="l">
                        <a:spcBef>
                          <a:spcPts val="0"/>
                        </a:spcBef>
                        <a:spcAft>
                          <a:spcPts val="0"/>
                        </a:spcAft>
                        <a:buNone/>
                      </a:pPr>
                      <a:r>
                        <a:rPr b="1" lang="en" sz="900"/>
                        <a:t>Slide Deck</a:t>
                      </a:r>
                      <a:endParaRPr b="1"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Research Proposal / Presentation</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Converts content into presentation format</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Communicating knowledge</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Edit, justify, and defend each slide</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Proposal slides / presentation deck</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Submitting AI-generated slides directly</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r>
              <a:tr h="292900">
                <a:tc>
                  <a:txBody>
                    <a:bodyPr/>
                    <a:lstStyle/>
                    <a:p>
                      <a:pPr indent="0" lvl="0" marL="0" rtl="0" algn="l">
                        <a:spcBef>
                          <a:spcPts val="0"/>
                        </a:spcBef>
                        <a:spcAft>
                          <a:spcPts val="0"/>
                        </a:spcAft>
                        <a:buNone/>
                      </a:pPr>
                      <a:r>
                        <a:rPr b="1" lang="en" sz="900"/>
                        <a:t>Infographic</a:t>
                      </a:r>
                      <a:endParaRPr b="1"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Framework Communication</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Visual abstraction of ideas</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Simplifying complexity</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Use to explain models/frameworks clearly</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Research framework diagram</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Oversimplification of complex ideas</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r>
              <a:tr h="292900">
                <a:tc>
                  <a:txBody>
                    <a:bodyPr/>
                    <a:lstStyle/>
                    <a:p>
                      <a:pPr indent="0" lvl="0" marL="0" rtl="0" algn="l">
                        <a:spcBef>
                          <a:spcPts val="0"/>
                        </a:spcBef>
                        <a:spcAft>
                          <a:spcPts val="0"/>
                        </a:spcAft>
                        <a:buNone/>
                      </a:pPr>
                      <a:r>
                        <a:rPr b="1" lang="en" sz="900"/>
                        <a:t>Flashcards</a:t>
                      </a:r>
                      <a:endParaRPr b="1"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Theory Mastery</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Extracts key concepts</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Reinforcing memory</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Use for key terms, methods, theories</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Concept mastery notes</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Ignoring deeper understanding</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r>
              <a:tr h="292900">
                <a:tc>
                  <a:txBody>
                    <a:bodyPr/>
                    <a:lstStyle/>
                    <a:p>
                      <a:pPr indent="0" lvl="0" marL="0" rtl="0" algn="l">
                        <a:spcBef>
                          <a:spcPts val="0"/>
                        </a:spcBef>
                        <a:spcAft>
                          <a:spcPts val="0"/>
                        </a:spcAft>
                        <a:buNone/>
                      </a:pPr>
                      <a:r>
                        <a:rPr b="1" lang="en" sz="900"/>
                        <a:t>Quiz</a:t>
                      </a:r>
                      <a:endParaRPr b="1"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Self-Assessment</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Tests understanding</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Evaluating knowledge</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Use to identify weak areas</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Self-evaluation results</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Treating as trivial exercise</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r>
              <a:tr h="292900">
                <a:tc>
                  <a:txBody>
                    <a:bodyPr/>
                    <a:lstStyle/>
                    <a:p>
                      <a:pPr indent="0" lvl="0" marL="0" rtl="0" algn="l">
                        <a:spcBef>
                          <a:spcPts val="0"/>
                        </a:spcBef>
                        <a:spcAft>
                          <a:spcPts val="0"/>
                        </a:spcAft>
                        <a:buNone/>
                      </a:pPr>
                      <a:r>
                        <a:rPr b="1" lang="en" sz="900"/>
                        <a:t>Data Table</a:t>
                      </a:r>
                      <a:endParaRPr b="1"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Literature Structuring (VERY IMPORTANT)</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Organizes structured information</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Comparing knowledge</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Extract paper details (method, data, gaps)</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Literature comparison table (PRISMA-ready)</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c>
                  <a:txBody>
                    <a:bodyPr/>
                    <a:lstStyle/>
                    <a:p>
                      <a:pPr indent="0" lvl="0" marL="0" rtl="0" algn="l">
                        <a:spcBef>
                          <a:spcPts val="0"/>
                        </a:spcBef>
                        <a:spcAft>
                          <a:spcPts val="0"/>
                        </a:spcAft>
                        <a:buNone/>
                      </a:pPr>
                      <a:r>
                        <a:rPr lang="en" sz="900"/>
                        <a:t>Blindly trusting extracted data without checking</a:t>
                      </a:r>
                      <a:endParaRPr sz="900"/>
                    </a:p>
                  </a:txBody>
                  <a:tcPr marT="68575" marB="68575" marR="68575" marL="68575">
                    <a:lnL cap="flat" cmpd="sng" w="7150">
                      <a:solidFill>
                        <a:srgbClr val="0000FF"/>
                      </a:solidFill>
                      <a:prstDash val="solid"/>
                      <a:round/>
                      <a:headEnd len="sm" w="sm" type="none"/>
                      <a:tailEnd len="sm" w="sm" type="none"/>
                    </a:lnL>
                    <a:lnR cap="flat" cmpd="sng" w="7150">
                      <a:solidFill>
                        <a:srgbClr val="0000FF"/>
                      </a:solidFill>
                      <a:prstDash val="solid"/>
                      <a:round/>
                      <a:headEnd len="sm" w="sm" type="none"/>
                      <a:tailEnd len="sm" w="sm" type="none"/>
                    </a:lnR>
                    <a:lnT cap="flat" cmpd="sng" w="7150">
                      <a:solidFill>
                        <a:srgbClr val="0000FF"/>
                      </a:solidFill>
                      <a:prstDash val="solid"/>
                      <a:round/>
                      <a:headEnd len="sm" w="sm" type="none"/>
                      <a:tailEnd len="sm" w="sm" type="none"/>
                    </a:lnT>
                    <a:lnB cap="flat" cmpd="sng" w="7150">
                      <a:solidFill>
                        <a:srgbClr val="0000FF"/>
                      </a:solidFill>
                      <a:prstDash val="solid"/>
                      <a:round/>
                      <a:headEnd len="sm" w="sm" type="none"/>
                      <a:tailEnd len="sm" w="sm" type="none"/>
                    </a:lnB>
                  </a:tcPr>
                </a:tc>
              </a:tr>
            </a:tbl>
          </a:graphicData>
        </a:graphic>
      </p:graphicFrame>
    </p:spTree>
  </p:cSld>
  <p:clrMapOvr>
    <a:masterClrMapping/>
  </p:clrMapOvr>
  <mc:AlternateContent>
    <mc:Choice Requires="p14">
      <p:transition spd="med">
        <p14:flip dir="l"/>
      </p:transition>
    </mc:Choice>
    <mc:Fallback>
      <p:transition spd="med">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8"/>
          <p:cNvSpPr txBox="1"/>
          <p:nvPr>
            <p:ph type="title"/>
          </p:nvPr>
        </p:nvSpPr>
        <p:spPr>
          <a:xfrm>
            <a:off x="233775" y="333775"/>
            <a:ext cx="7941000" cy="439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AI-Augmented Research Cognition using NotebookLM</a:t>
            </a:r>
            <a:endParaRPr/>
          </a:p>
        </p:txBody>
      </p:sp>
      <p:sp>
        <p:nvSpPr>
          <p:cNvPr id="468" name="Google Shape;468;p58"/>
          <p:cNvSpPr txBox="1"/>
          <p:nvPr>
            <p:ph idx="1" type="body"/>
          </p:nvPr>
        </p:nvSpPr>
        <p:spPr>
          <a:xfrm>
            <a:off x="233775" y="1290606"/>
            <a:ext cx="6390600" cy="2562300"/>
          </a:xfrm>
          <a:prstGeom prst="rect">
            <a:avLst/>
          </a:prstGeom>
        </p:spPr>
        <p:txBody>
          <a:bodyPr anchorCtr="0" anchor="t" bIns="91425" lIns="91425" spcFirstLastPara="1" rIns="91425" wrap="square" tIns="91425">
            <a:noAutofit/>
          </a:bodyPr>
          <a:lstStyle/>
          <a:p>
            <a:pPr indent="0" lvl="0" marL="0" rtl="0" algn="l">
              <a:lnSpc>
                <a:spcPct val="95000"/>
              </a:lnSpc>
              <a:spcBef>
                <a:spcPts val="1400"/>
              </a:spcBef>
              <a:spcAft>
                <a:spcPts val="0"/>
              </a:spcAft>
              <a:buClr>
                <a:schemeClr val="dk1"/>
              </a:buClr>
              <a:buSzPts val="800"/>
              <a:buFont typeface="Arial"/>
              <a:buNone/>
            </a:pPr>
            <a:r>
              <a:rPr b="1" lang="en" sz="2000">
                <a:solidFill>
                  <a:srgbClr val="0000FF"/>
                </a:solidFill>
              </a:rPr>
              <a:t>✅ Step 1: Build a Curated Knowledge Base (KB) by each theme</a:t>
            </a:r>
            <a:endParaRPr b="1" sz="1500">
              <a:latin typeface="Arial"/>
              <a:ea typeface="Arial"/>
              <a:cs typeface="Arial"/>
              <a:sym typeface="Arial"/>
            </a:endParaRPr>
          </a:p>
          <a:p>
            <a:pPr indent="0" lvl="0" marL="0" rtl="0" algn="l">
              <a:lnSpc>
                <a:spcPct val="95000"/>
              </a:lnSpc>
              <a:spcBef>
                <a:spcPts val="900"/>
              </a:spcBef>
              <a:spcAft>
                <a:spcPts val="0"/>
              </a:spcAft>
              <a:buNone/>
            </a:pPr>
            <a:r>
              <a:rPr lang="en" sz="1700">
                <a:latin typeface="Arial"/>
                <a:ea typeface="Arial"/>
                <a:cs typeface="Arial"/>
                <a:sym typeface="Arial"/>
              </a:rPr>
              <a:t>Upload 5–15 key papers</a:t>
            </a:r>
            <a:endParaRPr sz="1700">
              <a:latin typeface="Arial"/>
              <a:ea typeface="Arial"/>
              <a:cs typeface="Arial"/>
              <a:sym typeface="Arial"/>
            </a:endParaRPr>
          </a:p>
          <a:p>
            <a:pPr indent="0" lvl="0" marL="0" rtl="0" algn="l">
              <a:lnSpc>
                <a:spcPct val="95000"/>
              </a:lnSpc>
              <a:spcBef>
                <a:spcPts val="900"/>
              </a:spcBef>
              <a:spcAft>
                <a:spcPts val="0"/>
              </a:spcAft>
              <a:buNone/>
            </a:pPr>
            <a:r>
              <a:rPr lang="en" sz="1700">
                <a:latin typeface="Arial"/>
                <a:ea typeface="Arial"/>
                <a:cs typeface="Arial"/>
                <a:sym typeface="Arial"/>
              </a:rPr>
              <a:t>Review papers + 2–3 seminal works + 2–3 recent works</a:t>
            </a:r>
            <a:endParaRPr sz="1700">
              <a:latin typeface="Arial"/>
              <a:ea typeface="Arial"/>
              <a:cs typeface="Arial"/>
              <a:sym typeface="Arial"/>
            </a:endParaRPr>
          </a:p>
          <a:p>
            <a:pPr indent="0" lvl="0" marL="0" rtl="0" algn="l">
              <a:lnSpc>
                <a:spcPct val="95000"/>
              </a:lnSpc>
              <a:spcBef>
                <a:spcPts val="900"/>
              </a:spcBef>
              <a:spcAft>
                <a:spcPts val="0"/>
              </a:spcAft>
              <a:buNone/>
            </a:pPr>
            <a:r>
              <a:rPr lang="en" sz="1700">
                <a:latin typeface="Arial"/>
                <a:ea typeface="Arial"/>
                <a:cs typeface="Arial"/>
                <a:sym typeface="Arial"/>
              </a:rPr>
              <a:t>Reports / datasets if relevant</a:t>
            </a:r>
            <a:endParaRPr sz="1700">
              <a:latin typeface="Arial"/>
              <a:ea typeface="Arial"/>
              <a:cs typeface="Arial"/>
              <a:sym typeface="Arial"/>
            </a:endParaRPr>
          </a:p>
          <a:p>
            <a:pPr indent="0" lvl="0" marL="0" rtl="0" algn="l">
              <a:lnSpc>
                <a:spcPct val="95000"/>
              </a:lnSpc>
              <a:spcBef>
                <a:spcPts val="900"/>
              </a:spcBef>
              <a:spcAft>
                <a:spcPts val="0"/>
              </a:spcAft>
              <a:buNone/>
            </a:pPr>
            <a:r>
              <a:t/>
            </a:r>
            <a:endParaRPr sz="1700">
              <a:latin typeface="Arial"/>
              <a:ea typeface="Arial"/>
              <a:cs typeface="Arial"/>
              <a:sym typeface="Arial"/>
            </a:endParaRPr>
          </a:p>
          <a:p>
            <a:pPr indent="0" lvl="0" marL="0" rtl="0" algn="l">
              <a:lnSpc>
                <a:spcPct val="95000"/>
              </a:lnSpc>
              <a:spcBef>
                <a:spcPts val="900"/>
              </a:spcBef>
              <a:spcAft>
                <a:spcPts val="1200"/>
              </a:spcAft>
              <a:buNone/>
            </a:pPr>
            <a:r>
              <a:t/>
            </a:r>
            <a:endParaRPr sz="2000"/>
          </a:p>
        </p:txBody>
      </p:sp>
      <p:sp>
        <p:nvSpPr>
          <p:cNvPr id="469" name="Google Shape;469;p58"/>
          <p:cNvSpPr txBox="1"/>
          <p:nvPr>
            <p:ph idx="12" type="sldNum"/>
          </p:nvPr>
        </p:nvSpPr>
        <p:spPr>
          <a:xfrm>
            <a:off x="8384993" y="450666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Mentimeter</a:t>
            </a:r>
            <a:endParaRPr/>
          </a:p>
        </p:txBody>
      </p:sp>
      <p:sp>
        <p:nvSpPr>
          <p:cNvPr id="123" name="Google Shape;123;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24" name="Google Shape;124;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5" name="Google Shape;125;p23"/>
          <p:cNvPicPr preferRelativeResize="0"/>
          <p:nvPr/>
        </p:nvPicPr>
        <p:blipFill rotWithShape="1">
          <a:blip r:embed="rId3">
            <a:alphaModFix/>
          </a:blip>
          <a:srcRect b="0" l="4146" r="7444" t="0"/>
          <a:stretch/>
        </p:blipFill>
        <p:spPr>
          <a:xfrm>
            <a:off x="2820700" y="1411250"/>
            <a:ext cx="2844201" cy="26003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9"/>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76" name="Google Shape;476;p59"/>
          <p:cNvSpPr txBox="1"/>
          <p:nvPr>
            <p:ph idx="1" type="body"/>
          </p:nvPr>
        </p:nvSpPr>
        <p:spPr>
          <a:xfrm>
            <a:off x="233775" y="864356"/>
            <a:ext cx="6390600" cy="2562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477" name="Google Shape;477;p59"/>
          <p:cNvSpPr txBox="1"/>
          <p:nvPr>
            <p:ph idx="12" type="sldNum"/>
          </p:nvPr>
        </p:nvSpPr>
        <p:spPr>
          <a:xfrm>
            <a:off x="6354343" y="349741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478" name="Google Shape;478;p59"/>
          <p:cNvPicPr preferRelativeResize="0"/>
          <p:nvPr/>
        </p:nvPicPr>
        <p:blipFill>
          <a:blip r:embed="rId3">
            <a:alphaModFix/>
          </a:blip>
          <a:stretch>
            <a:fillRect/>
          </a:stretch>
        </p:blipFill>
        <p:spPr>
          <a:xfrm>
            <a:off x="114300" y="250386"/>
            <a:ext cx="9144000" cy="4871328"/>
          </a:xfrm>
          <a:prstGeom prst="rect">
            <a:avLst/>
          </a:prstGeom>
          <a:noFill/>
          <a:ln>
            <a:noFill/>
          </a:ln>
        </p:spPr>
      </p:pic>
      <p:sp>
        <p:nvSpPr>
          <p:cNvPr id="479" name="Google Shape;479;p59"/>
          <p:cNvSpPr/>
          <p:nvPr/>
        </p:nvSpPr>
        <p:spPr>
          <a:xfrm>
            <a:off x="7027275" y="1017656"/>
            <a:ext cx="2203200" cy="2909400"/>
          </a:xfrm>
          <a:prstGeom prst="rect">
            <a:avLst/>
          </a:prstGeom>
          <a:noFill/>
          <a:ln cap="flat" cmpd="sng" w="7150">
            <a:solidFill>
              <a:srgbClr val="FF0000"/>
            </a:solidFill>
            <a:prstDash val="dash"/>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480" name="Google Shape;480;p59"/>
          <p:cNvSpPr/>
          <p:nvPr/>
        </p:nvSpPr>
        <p:spPr>
          <a:xfrm>
            <a:off x="182475" y="1017656"/>
            <a:ext cx="2203200" cy="4038900"/>
          </a:xfrm>
          <a:prstGeom prst="rect">
            <a:avLst/>
          </a:prstGeom>
          <a:noFill/>
          <a:ln cap="flat" cmpd="sng" w="7150">
            <a:solidFill>
              <a:srgbClr val="FF0000"/>
            </a:solidFill>
            <a:prstDash val="dash"/>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
        <p:nvSpPr>
          <p:cNvPr id="481" name="Google Shape;481;p59"/>
          <p:cNvSpPr txBox="1"/>
          <p:nvPr/>
        </p:nvSpPr>
        <p:spPr>
          <a:xfrm>
            <a:off x="991969" y="876056"/>
            <a:ext cx="1266000" cy="217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400">
                <a:solidFill>
                  <a:srgbClr val="0000FF"/>
                </a:solidFill>
                <a:latin typeface="Calibri"/>
                <a:ea typeface="Calibri"/>
                <a:cs typeface="Calibri"/>
                <a:sym typeface="Calibri"/>
              </a:rPr>
              <a:t>Curate your knowledge base here</a:t>
            </a:r>
            <a:endParaRPr sz="1400">
              <a:solidFill>
                <a:srgbClr val="0000FF"/>
              </a:solidFill>
              <a:latin typeface="Calibri"/>
              <a:ea typeface="Calibri"/>
              <a:cs typeface="Calibri"/>
              <a:sym typeface="Calibri"/>
            </a:endParaRPr>
          </a:p>
        </p:txBody>
      </p:sp>
      <p:sp>
        <p:nvSpPr>
          <p:cNvPr id="482" name="Google Shape;482;p59"/>
          <p:cNvSpPr txBox="1"/>
          <p:nvPr/>
        </p:nvSpPr>
        <p:spPr>
          <a:xfrm>
            <a:off x="3174206" y="1370625"/>
            <a:ext cx="2931600" cy="217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400">
                <a:solidFill>
                  <a:srgbClr val="0000FF"/>
                </a:solidFill>
                <a:latin typeface="Calibri"/>
                <a:ea typeface="Calibri"/>
                <a:cs typeface="Calibri"/>
                <a:sym typeface="Calibri"/>
              </a:rPr>
              <a:t>Regard this as your thinking and analysis space</a:t>
            </a:r>
            <a:endParaRPr sz="1400">
              <a:solidFill>
                <a:srgbClr val="0000FF"/>
              </a:solidFill>
              <a:latin typeface="Calibri"/>
              <a:ea typeface="Calibri"/>
              <a:cs typeface="Calibri"/>
              <a:sym typeface="Calibri"/>
            </a:endParaRPr>
          </a:p>
        </p:txBody>
      </p:sp>
      <p:sp>
        <p:nvSpPr>
          <p:cNvPr id="483" name="Google Shape;483;p59"/>
          <p:cNvSpPr txBox="1"/>
          <p:nvPr/>
        </p:nvSpPr>
        <p:spPr>
          <a:xfrm>
            <a:off x="7582350" y="876056"/>
            <a:ext cx="1648200" cy="2175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 sz="1400">
                <a:solidFill>
                  <a:srgbClr val="0000FF"/>
                </a:solidFill>
                <a:latin typeface="Calibri"/>
                <a:ea typeface="Calibri"/>
                <a:cs typeface="Calibri"/>
                <a:sym typeface="Calibri"/>
              </a:rPr>
              <a:t>Transform your thinking into structured outputs</a:t>
            </a:r>
            <a:endParaRPr sz="1400">
              <a:solidFill>
                <a:srgbClr val="0000FF"/>
              </a:solidFill>
              <a:latin typeface="Calibri"/>
              <a:ea typeface="Calibri"/>
              <a:cs typeface="Calibri"/>
              <a:sym typeface="Calibri"/>
            </a:endParaRPr>
          </a:p>
        </p:txBody>
      </p:sp>
      <p:sp>
        <p:nvSpPr>
          <p:cNvPr id="484" name="Google Shape;484;p59"/>
          <p:cNvSpPr/>
          <p:nvPr/>
        </p:nvSpPr>
        <p:spPr>
          <a:xfrm>
            <a:off x="2602988" y="1152469"/>
            <a:ext cx="4219800" cy="3904200"/>
          </a:xfrm>
          <a:prstGeom prst="rect">
            <a:avLst/>
          </a:prstGeom>
          <a:noFill/>
          <a:ln cap="flat" cmpd="sng" w="7150">
            <a:solidFill>
              <a:srgbClr val="FF0000"/>
            </a:solidFill>
            <a:prstDash val="dash"/>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latin typeface="Calibri"/>
              <a:ea typeface="Calibri"/>
              <a:cs typeface="Calibri"/>
              <a:sym typeface="Calibri"/>
            </a:endParaRPr>
          </a:p>
        </p:txBody>
      </p:sp>
    </p:spTree>
  </p:cSld>
  <p:clrMapOvr>
    <a:masterClrMapping/>
  </p:clrMapOvr>
  <p:transition spd="med">
    <p:push dir="r"/>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60"/>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AI-Augmented Research Cognition using NotebookLM</a:t>
            </a:r>
            <a:endParaRPr/>
          </a:p>
        </p:txBody>
      </p:sp>
      <p:sp>
        <p:nvSpPr>
          <p:cNvPr id="491" name="Google Shape;491;p60"/>
          <p:cNvSpPr txBox="1"/>
          <p:nvPr>
            <p:ph idx="1" type="body"/>
          </p:nvPr>
        </p:nvSpPr>
        <p:spPr>
          <a:xfrm>
            <a:off x="233775" y="1230331"/>
            <a:ext cx="6390600" cy="2562300"/>
          </a:xfrm>
          <a:prstGeom prst="rect">
            <a:avLst/>
          </a:prstGeom>
        </p:spPr>
        <p:txBody>
          <a:bodyPr anchorCtr="0" anchor="t" bIns="91425" lIns="91425" spcFirstLastPara="1" rIns="91425" wrap="square" tIns="91425">
            <a:noAutofit/>
          </a:bodyPr>
          <a:lstStyle/>
          <a:p>
            <a:pPr indent="0" lvl="0" marL="0" rtl="0" algn="l">
              <a:lnSpc>
                <a:spcPct val="95000"/>
              </a:lnSpc>
              <a:spcBef>
                <a:spcPts val="900"/>
              </a:spcBef>
              <a:spcAft>
                <a:spcPts val="0"/>
              </a:spcAft>
              <a:buSzPts val="853"/>
              <a:buNone/>
            </a:pPr>
            <a:r>
              <a:rPr b="1" lang="en" sz="1695">
                <a:solidFill>
                  <a:srgbClr val="0000FF"/>
                </a:solidFill>
              </a:rPr>
              <a:t>Step 2: Ask High-Quality Research Questions </a:t>
            </a:r>
            <a:endParaRPr b="1" sz="1695">
              <a:solidFill>
                <a:srgbClr val="0000FF"/>
              </a:solidFill>
            </a:endParaRPr>
          </a:p>
          <a:p>
            <a:pPr indent="0" lvl="0" marL="0" rtl="0" algn="l">
              <a:lnSpc>
                <a:spcPct val="95000"/>
              </a:lnSpc>
              <a:spcBef>
                <a:spcPts val="900"/>
              </a:spcBef>
              <a:spcAft>
                <a:spcPts val="0"/>
              </a:spcAft>
              <a:buClr>
                <a:schemeClr val="dk1"/>
              </a:buClr>
              <a:buSzPts val="620"/>
              <a:buFont typeface="Arial"/>
              <a:buNone/>
            </a:pPr>
            <a:r>
              <a:rPr lang="en" sz="1695"/>
              <a:t>Instead of:</a:t>
            </a:r>
            <a:br>
              <a:rPr lang="en" sz="1695"/>
            </a:br>
            <a:r>
              <a:rPr lang="en" sz="1695"/>
              <a:t> ❌ “Summarize this paper”</a:t>
            </a:r>
            <a:endParaRPr sz="1695"/>
          </a:p>
          <a:p>
            <a:pPr indent="0" lvl="0" marL="0" rtl="0" algn="l">
              <a:lnSpc>
                <a:spcPct val="95000"/>
              </a:lnSpc>
              <a:spcBef>
                <a:spcPts val="900"/>
              </a:spcBef>
              <a:spcAft>
                <a:spcPts val="0"/>
              </a:spcAft>
              <a:buClr>
                <a:schemeClr val="dk1"/>
              </a:buClr>
              <a:buSzPts val="620"/>
              <a:buFont typeface="Arial"/>
              <a:buNone/>
            </a:pPr>
            <a:r>
              <a:rPr lang="en" sz="1695"/>
              <a:t>Prompt:</a:t>
            </a:r>
            <a:endParaRPr sz="1695"/>
          </a:p>
          <a:p>
            <a:pPr indent="-223520" lvl="0" marL="342900" rtl="0" algn="l">
              <a:lnSpc>
                <a:spcPct val="95000"/>
              </a:lnSpc>
              <a:spcBef>
                <a:spcPts val="900"/>
              </a:spcBef>
              <a:spcAft>
                <a:spcPts val="0"/>
              </a:spcAft>
              <a:buSzPts val="920"/>
              <a:buChar char="●"/>
            </a:pPr>
            <a:r>
              <a:rPr lang="en" sz="1695"/>
              <a:t>“What problems are repeatedly highlighted across these papers?”</a:t>
            </a:r>
            <a:endParaRPr sz="1695"/>
          </a:p>
          <a:p>
            <a:pPr indent="-223520" lvl="0" marL="342900" rtl="0" algn="l">
              <a:lnSpc>
                <a:spcPct val="95000"/>
              </a:lnSpc>
              <a:spcBef>
                <a:spcPts val="0"/>
              </a:spcBef>
              <a:spcAft>
                <a:spcPts val="0"/>
              </a:spcAft>
              <a:buSzPts val="920"/>
              <a:buChar char="●"/>
            </a:pPr>
            <a:r>
              <a:rPr lang="en" sz="1695"/>
              <a:t>“What assumptions do existing methods rely on?”</a:t>
            </a:r>
            <a:endParaRPr sz="1695"/>
          </a:p>
          <a:p>
            <a:pPr indent="-223520" lvl="0" marL="342900" rtl="0" algn="l">
              <a:lnSpc>
                <a:spcPct val="95000"/>
              </a:lnSpc>
              <a:spcBef>
                <a:spcPts val="0"/>
              </a:spcBef>
              <a:spcAft>
                <a:spcPts val="0"/>
              </a:spcAft>
              <a:buSzPts val="920"/>
              <a:buChar char="●"/>
            </a:pPr>
            <a:r>
              <a:rPr lang="en" sz="1695"/>
              <a:t>“Where do methods fail or show limitations?”</a:t>
            </a:r>
            <a:endParaRPr sz="1695"/>
          </a:p>
          <a:p>
            <a:pPr indent="-223520" lvl="0" marL="342900" rtl="0" algn="l">
              <a:lnSpc>
                <a:spcPct val="95000"/>
              </a:lnSpc>
              <a:spcBef>
                <a:spcPts val="0"/>
              </a:spcBef>
              <a:spcAft>
                <a:spcPts val="0"/>
              </a:spcAft>
              <a:buSzPts val="920"/>
              <a:buChar char="●"/>
            </a:pPr>
            <a:r>
              <a:rPr lang="en" sz="1695"/>
              <a:t>“Compare approaches A vs B vs C in terms of weaknesses”</a:t>
            </a:r>
            <a:endParaRPr sz="1695"/>
          </a:p>
          <a:p>
            <a:pPr indent="0" lvl="0" marL="0" rtl="0" algn="l">
              <a:lnSpc>
                <a:spcPct val="95000"/>
              </a:lnSpc>
              <a:spcBef>
                <a:spcPts val="900"/>
              </a:spcBef>
              <a:spcAft>
                <a:spcPts val="1200"/>
              </a:spcAft>
              <a:buSzPts val="853"/>
              <a:buNone/>
            </a:pPr>
            <a:r>
              <a:t/>
            </a:r>
            <a:endParaRPr sz="1695"/>
          </a:p>
        </p:txBody>
      </p:sp>
      <p:sp>
        <p:nvSpPr>
          <p:cNvPr id="492" name="Google Shape;492;p60"/>
          <p:cNvSpPr txBox="1"/>
          <p:nvPr>
            <p:ph idx="12" type="sldNum"/>
          </p:nvPr>
        </p:nvSpPr>
        <p:spPr>
          <a:xfrm>
            <a:off x="8409293" y="459176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61"/>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499" name="Google Shape;499;p61"/>
          <p:cNvSpPr txBox="1"/>
          <p:nvPr>
            <p:ph idx="1" type="body"/>
          </p:nvPr>
        </p:nvSpPr>
        <p:spPr>
          <a:xfrm>
            <a:off x="233775" y="864356"/>
            <a:ext cx="6390600" cy="2562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500" name="Google Shape;500;p61"/>
          <p:cNvSpPr txBox="1"/>
          <p:nvPr>
            <p:ph idx="12" type="sldNum"/>
          </p:nvPr>
        </p:nvSpPr>
        <p:spPr>
          <a:xfrm>
            <a:off x="6354343" y="349741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501" name="Google Shape;501;p61"/>
          <p:cNvPicPr preferRelativeResize="0"/>
          <p:nvPr/>
        </p:nvPicPr>
        <p:blipFill>
          <a:blip r:embed="rId3">
            <a:alphaModFix/>
          </a:blip>
          <a:stretch>
            <a:fillRect/>
          </a:stretch>
        </p:blipFill>
        <p:spPr>
          <a:xfrm>
            <a:off x="0" y="238075"/>
            <a:ext cx="9144003" cy="466735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62"/>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08" name="Google Shape;508;p62"/>
          <p:cNvSpPr txBox="1"/>
          <p:nvPr>
            <p:ph idx="1" type="body"/>
          </p:nvPr>
        </p:nvSpPr>
        <p:spPr>
          <a:xfrm>
            <a:off x="311700" y="350155"/>
            <a:ext cx="8520600" cy="42189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b="1" lang="en" sz="2000">
                <a:latin typeface="Arial"/>
                <a:ea typeface="Arial"/>
                <a:cs typeface="Arial"/>
                <a:sym typeface="Arial"/>
              </a:rPr>
              <a:t>🔷 1. PROMPTS FOR UNDERSTANDING THE PROBLEM SPACE</a:t>
            </a:r>
            <a:endParaRPr b="1" sz="2000">
              <a:latin typeface="Arial"/>
              <a:ea typeface="Arial"/>
              <a:cs typeface="Arial"/>
              <a:sym typeface="Arial"/>
            </a:endParaRPr>
          </a:p>
          <a:p>
            <a:pPr indent="0" lvl="0" marL="0" rtl="0" algn="l">
              <a:lnSpc>
                <a:spcPct val="115000"/>
              </a:lnSpc>
              <a:spcBef>
                <a:spcPts val="900"/>
              </a:spcBef>
              <a:spcAft>
                <a:spcPts val="0"/>
              </a:spcAft>
              <a:buNone/>
            </a:pPr>
            <a:r>
              <a:rPr lang="en" sz="1100">
                <a:latin typeface="Arial"/>
                <a:ea typeface="Arial"/>
                <a:cs typeface="Arial"/>
                <a:sym typeface="Arial"/>
              </a:rPr>
              <a:t>Use these right after uploading papers into NotebookLM</a:t>
            </a:r>
            <a:endParaRPr sz="1100">
              <a:latin typeface="Arial"/>
              <a:ea typeface="Arial"/>
              <a:cs typeface="Arial"/>
              <a:sym typeface="Arial"/>
            </a:endParaRPr>
          </a:p>
          <a:p>
            <a:pPr indent="0" lvl="0" marL="0" rtl="0" algn="l">
              <a:lnSpc>
                <a:spcPct val="115000"/>
              </a:lnSpc>
              <a:spcBef>
                <a:spcPts val="1100"/>
              </a:spcBef>
              <a:spcAft>
                <a:spcPts val="0"/>
              </a:spcAft>
              <a:buNone/>
            </a:pPr>
            <a:r>
              <a:rPr b="1" lang="en" sz="1300">
                <a:latin typeface="Arial"/>
                <a:ea typeface="Arial"/>
                <a:cs typeface="Arial"/>
                <a:sym typeface="Arial"/>
              </a:rPr>
              <a:t>🔹 Identify core problems</a:t>
            </a:r>
            <a:endParaRPr b="1" sz="1300">
              <a:latin typeface="Arial"/>
              <a:ea typeface="Arial"/>
              <a:cs typeface="Arial"/>
              <a:sym typeface="Arial"/>
            </a:endParaRPr>
          </a:p>
          <a:p>
            <a:pPr indent="-234950" lvl="0" marL="342900" rtl="0" algn="l">
              <a:lnSpc>
                <a:spcPct val="115000"/>
              </a:lnSpc>
              <a:spcBef>
                <a:spcPts val="900"/>
              </a:spcBef>
              <a:spcAft>
                <a:spcPts val="0"/>
              </a:spcAft>
              <a:buSzPts val="1100"/>
              <a:buChar char="●"/>
            </a:pPr>
            <a:r>
              <a:rPr lang="en" sz="1100">
                <a:latin typeface="Arial"/>
                <a:ea typeface="Arial"/>
                <a:cs typeface="Arial"/>
                <a:sym typeface="Arial"/>
              </a:rPr>
              <a:t>“What are the main research problems discussed across these papers?”</a:t>
            </a:r>
            <a:endParaRPr sz="1100">
              <a:latin typeface="Arial"/>
              <a:ea typeface="Arial"/>
              <a:cs typeface="Arial"/>
              <a:sym typeface="Arial"/>
            </a:endParaRPr>
          </a:p>
          <a:p>
            <a:pPr indent="-234950" lvl="0" marL="342900" rtl="0" algn="l">
              <a:lnSpc>
                <a:spcPct val="115000"/>
              </a:lnSpc>
              <a:spcBef>
                <a:spcPts val="0"/>
              </a:spcBef>
              <a:spcAft>
                <a:spcPts val="0"/>
              </a:spcAft>
              <a:buSzPts val="1100"/>
              <a:buChar char="●"/>
            </a:pPr>
            <a:r>
              <a:rPr lang="en" sz="1100">
                <a:latin typeface="Arial"/>
                <a:ea typeface="Arial"/>
                <a:cs typeface="Arial"/>
                <a:sym typeface="Arial"/>
              </a:rPr>
              <a:t>“What real-world challenges motivate these studies?”</a:t>
            </a:r>
            <a:endParaRPr sz="1100">
              <a:latin typeface="Arial"/>
              <a:ea typeface="Arial"/>
              <a:cs typeface="Arial"/>
              <a:sym typeface="Arial"/>
            </a:endParaRPr>
          </a:p>
          <a:p>
            <a:pPr indent="-234950" lvl="0" marL="342900" rtl="0" algn="l">
              <a:lnSpc>
                <a:spcPct val="115000"/>
              </a:lnSpc>
              <a:spcBef>
                <a:spcPts val="0"/>
              </a:spcBef>
              <a:spcAft>
                <a:spcPts val="0"/>
              </a:spcAft>
              <a:buSzPts val="1100"/>
              <a:buChar char="●"/>
            </a:pPr>
            <a:r>
              <a:rPr lang="en" sz="1100">
                <a:latin typeface="Arial"/>
                <a:ea typeface="Arial"/>
                <a:cs typeface="Arial"/>
                <a:sym typeface="Arial"/>
              </a:rPr>
              <a:t>“Are these problems consistent across studies or do they differ by context?”</a:t>
            </a:r>
            <a:endParaRPr sz="1100">
              <a:latin typeface="Arial"/>
              <a:ea typeface="Arial"/>
              <a:cs typeface="Arial"/>
              <a:sym typeface="Arial"/>
            </a:endParaRPr>
          </a:p>
          <a:p>
            <a:pPr indent="0" lvl="0" marL="0" rtl="0" algn="l">
              <a:lnSpc>
                <a:spcPct val="115000"/>
              </a:lnSpc>
              <a:spcBef>
                <a:spcPts val="900"/>
              </a:spcBef>
              <a:spcAft>
                <a:spcPts val="0"/>
              </a:spcAft>
              <a:buNone/>
            </a:pPr>
            <a:r>
              <a:t/>
            </a:r>
            <a:endParaRPr sz="1100">
              <a:latin typeface="Arial"/>
              <a:ea typeface="Arial"/>
              <a:cs typeface="Arial"/>
              <a:sym typeface="Arial"/>
            </a:endParaRPr>
          </a:p>
          <a:p>
            <a:pPr indent="0" lvl="0" marL="0" rtl="0" algn="l">
              <a:lnSpc>
                <a:spcPct val="115000"/>
              </a:lnSpc>
              <a:spcBef>
                <a:spcPts val="1200"/>
              </a:spcBef>
              <a:spcAft>
                <a:spcPts val="0"/>
              </a:spcAft>
              <a:buNone/>
            </a:pPr>
            <a:r>
              <a:rPr b="1" lang="en" sz="1300">
                <a:latin typeface="Arial"/>
                <a:ea typeface="Arial"/>
                <a:cs typeface="Arial"/>
                <a:sym typeface="Arial"/>
              </a:rPr>
              <a:t>🔹 Extract key concepts</a:t>
            </a:r>
            <a:endParaRPr b="1" sz="1300">
              <a:latin typeface="Arial"/>
              <a:ea typeface="Arial"/>
              <a:cs typeface="Arial"/>
              <a:sym typeface="Arial"/>
            </a:endParaRPr>
          </a:p>
          <a:p>
            <a:pPr indent="-234950" lvl="0" marL="342900" rtl="0" algn="l">
              <a:lnSpc>
                <a:spcPct val="115000"/>
              </a:lnSpc>
              <a:spcBef>
                <a:spcPts val="900"/>
              </a:spcBef>
              <a:spcAft>
                <a:spcPts val="0"/>
              </a:spcAft>
              <a:buSzPts val="1100"/>
              <a:buChar char="●"/>
            </a:pPr>
            <a:r>
              <a:rPr lang="en" sz="1100">
                <a:latin typeface="Arial"/>
                <a:ea typeface="Arial"/>
                <a:cs typeface="Arial"/>
                <a:sym typeface="Arial"/>
              </a:rPr>
              <a:t>“List the key concepts and define them in simple terms”</a:t>
            </a:r>
            <a:endParaRPr sz="1100">
              <a:latin typeface="Arial"/>
              <a:ea typeface="Arial"/>
              <a:cs typeface="Arial"/>
              <a:sym typeface="Arial"/>
            </a:endParaRPr>
          </a:p>
          <a:p>
            <a:pPr indent="-234950" lvl="0" marL="342900" rtl="0" algn="l">
              <a:lnSpc>
                <a:spcPct val="115000"/>
              </a:lnSpc>
              <a:spcBef>
                <a:spcPts val="0"/>
              </a:spcBef>
              <a:spcAft>
                <a:spcPts val="0"/>
              </a:spcAft>
              <a:buSzPts val="1100"/>
              <a:buChar char="●"/>
            </a:pPr>
            <a:r>
              <a:rPr lang="en" sz="1100">
                <a:latin typeface="Arial"/>
                <a:ea typeface="Arial"/>
                <a:cs typeface="Arial"/>
                <a:sym typeface="Arial"/>
              </a:rPr>
              <a:t>“What variables or factors are commonly studied?”</a:t>
            </a:r>
            <a:endParaRPr sz="1100">
              <a:latin typeface="Arial"/>
              <a:ea typeface="Arial"/>
              <a:cs typeface="Arial"/>
              <a:sym typeface="Arial"/>
            </a:endParaRPr>
          </a:p>
          <a:p>
            <a:pPr indent="-234950" lvl="0" marL="342900" rtl="0" algn="l">
              <a:lnSpc>
                <a:spcPct val="115000"/>
              </a:lnSpc>
              <a:spcBef>
                <a:spcPts val="0"/>
              </a:spcBef>
              <a:spcAft>
                <a:spcPts val="0"/>
              </a:spcAft>
              <a:buSzPts val="1100"/>
              <a:buChar char="●"/>
            </a:pPr>
            <a:r>
              <a:rPr lang="en" sz="1100">
                <a:latin typeface="Arial"/>
                <a:ea typeface="Arial"/>
                <a:cs typeface="Arial"/>
                <a:sym typeface="Arial"/>
              </a:rPr>
              <a:t>“How are these concepts related to each other?”</a:t>
            </a:r>
            <a:endParaRPr sz="1100">
              <a:latin typeface="Arial"/>
              <a:ea typeface="Arial"/>
              <a:cs typeface="Arial"/>
              <a:sym typeface="Arial"/>
            </a:endParaRPr>
          </a:p>
          <a:p>
            <a:pPr indent="0" lvl="0" marL="0" rtl="0" algn="l">
              <a:lnSpc>
                <a:spcPct val="115000"/>
              </a:lnSpc>
              <a:spcBef>
                <a:spcPts val="900"/>
              </a:spcBef>
              <a:spcAft>
                <a:spcPts val="0"/>
              </a:spcAft>
              <a:buNone/>
            </a:pPr>
            <a:r>
              <a:t/>
            </a:r>
            <a:endParaRPr sz="1100">
              <a:latin typeface="Arial"/>
              <a:ea typeface="Arial"/>
              <a:cs typeface="Arial"/>
              <a:sym typeface="Arial"/>
            </a:endParaRPr>
          </a:p>
          <a:p>
            <a:pPr indent="0" lvl="0" marL="0" rtl="0" algn="l">
              <a:lnSpc>
                <a:spcPct val="115000"/>
              </a:lnSpc>
              <a:spcBef>
                <a:spcPts val="1200"/>
              </a:spcBef>
              <a:spcAft>
                <a:spcPts val="0"/>
              </a:spcAft>
              <a:buNone/>
            </a:pPr>
            <a:r>
              <a:rPr b="1" lang="en" sz="1300">
                <a:latin typeface="Arial"/>
                <a:ea typeface="Arial"/>
                <a:cs typeface="Arial"/>
                <a:sym typeface="Arial"/>
              </a:rPr>
              <a:t>🔹 Build conceptual structure</a:t>
            </a:r>
            <a:endParaRPr b="1" sz="1300">
              <a:latin typeface="Arial"/>
              <a:ea typeface="Arial"/>
              <a:cs typeface="Arial"/>
              <a:sym typeface="Arial"/>
            </a:endParaRPr>
          </a:p>
          <a:p>
            <a:pPr indent="-234950" lvl="0" marL="342900" rtl="0" algn="l">
              <a:lnSpc>
                <a:spcPct val="115000"/>
              </a:lnSpc>
              <a:spcBef>
                <a:spcPts val="900"/>
              </a:spcBef>
              <a:spcAft>
                <a:spcPts val="0"/>
              </a:spcAft>
              <a:buSzPts val="1100"/>
              <a:buChar char="●"/>
            </a:pPr>
            <a:r>
              <a:rPr lang="en" sz="1100">
                <a:latin typeface="Arial"/>
                <a:ea typeface="Arial"/>
                <a:cs typeface="Arial"/>
                <a:sym typeface="Arial"/>
              </a:rPr>
              <a:t>“Group the concepts into themes or categories”</a:t>
            </a:r>
            <a:endParaRPr sz="1100">
              <a:latin typeface="Arial"/>
              <a:ea typeface="Arial"/>
              <a:cs typeface="Arial"/>
              <a:sym typeface="Arial"/>
            </a:endParaRPr>
          </a:p>
          <a:p>
            <a:pPr indent="-234950" lvl="0" marL="342900" rtl="0" algn="l">
              <a:lnSpc>
                <a:spcPct val="115000"/>
              </a:lnSpc>
              <a:spcBef>
                <a:spcPts val="0"/>
              </a:spcBef>
              <a:spcAft>
                <a:spcPts val="0"/>
              </a:spcAft>
              <a:buSzPts val="1100"/>
              <a:buChar char="●"/>
            </a:pPr>
            <a:r>
              <a:rPr lang="en" sz="1100">
                <a:latin typeface="Arial"/>
                <a:ea typeface="Arial"/>
                <a:cs typeface="Arial"/>
                <a:sym typeface="Arial"/>
              </a:rPr>
              <a:t>“What are the main components of the problem domain?”</a:t>
            </a:r>
            <a:endParaRPr sz="1100">
              <a:latin typeface="Arial"/>
              <a:ea typeface="Arial"/>
              <a:cs typeface="Arial"/>
              <a:sym typeface="Arial"/>
            </a:endParaRPr>
          </a:p>
          <a:p>
            <a:pPr indent="-234950" lvl="0" marL="342900" rtl="0" algn="l">
              <a:lnSpc>
                <a:spcPct val="115000"/>
              </a:lnSpc>
              <a:spcBef>
                <a:spcPts val="0"/>
              </a:spcBef>
              <a:spcAft>
                <a:spcPts val="0"/>
              </a:spcAft>
              <a:buSzPts val="1100"/>
              <a:buChar char="●"/>
            </a:pPr>
            <a:r>
              <a:rPr lang="en" sz="1100">
                <a:latin typeface="Arial"/>
                <a:ea typeface="Arial"/>
                <a:cs typeface="Arial"/>
                <a:sym typeface="Arial"/>
              </a:rPr>
              <a:t>“Suggest a structure for a concept map based on these papers”</a:t>
            </a:r>
            <a:endParaRPr sz="2400"/>
          </a:p>
        </p:txBody>
      </p:sp>
      <p:sp>
        <p:nvSpPr>
          <p:cNvPr id="509" name="Google Shape;509;p62"/>
          <p:cNvSpPr txBox="1"/>
          <p:nvPr>
            <p:ph idx="12" type="sldNum"/>
          </p:nvPr>
        </p:nvSpPr>
        <p:spPr>
          <a:xfrm>
            <a:off x="8420693" y="4569038"/>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med">
        <p14:flip dir="l"/>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63"/>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16" name="Google Shape;516;p63"/>
          <p:cNvSpPr txBox="1"/>
          <p:nvPr>
            <p:ph idx="1" type="body"/>
          </p:nvPr>
        </p:nvSpPr>
        <p:spPr>
          <a:xfrm>
            <a:off x="311700" y="113267"/>
            <a:ext cx="8520600" cy="44556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b="1" lang="en" sz="2300">
                <a:latin typeface="Arial"/>
                <a:ea typeface="Arial"/>
                <a:cs typeface="Arial"/>
                <a:sym typeface="Arial"/>
              </a:rPr>
              <a:t>🔷 2. PROMPTS FOR METHODS &amp; APPROACH ANALYSIS</a:t>
            </a:r>
            <a:endParaRPr b="1" sz="2300">
              <a:latin typeface="Arial"/>
              <a:ea typeface="Arial"/>
              <a:cs typeface="Arial"/>
              <a:sym typeface="Arial"/>
            </a:endParaRPr>
          </a:p>
          <a:p>
            <a:pPr indent="0" lvl="0" marL="0" rtl="0" algn="l">
              <a:lnSpc>
                <a:spcPct val="115000"/>
              </a:lnSpc>
              <a:spcBef>
                <a:spcPts val="1100"/>
              </a:spcBef>
              <a:spcAft>
                <a:spcPts val="0"/>
              </a:spcAft>
              <a:buNone/>
            </a:pPr>
            <a:r>
              <a:rPr b="1" lang="en" sz="1500">
                <a:latin typeface="Arial"/>
                <a:ea typeface="Arial"/>
                <a:cs typeface="Arial"/>
                <a:sym typeface="Arial"/>
              </a:rPr>
              <a:t>🔹 Identify approaches</a:t>
            </a:r>
            <a:endParaRPr b="1" sz="1500">
              <a:latin typeface="Arial"/>
              <a:ea typeface="Arial"/>
              <a:cs typeface="Arial"/>
              <a:sym typeface="Arial"/>
            </a:endParaRPr>
          </a:p>
          <a:p>
            <a:pPr indent="-254000" lvl="0" marL="342900" rtl="0" algn="l">
              <a:lnSpc>
                <a:spcPct val="115000"/>
              </a:lnSpc>
              <a:spcBef>
                <a:spcPts val="900"/>
              </a:spcBef>
              <a:spcAft>
                <a:spcPts val="0"/>
              </a:spcAft>
              <a:buSzPts val="1400"/>
              <a:buChar char="●"/>
            </a:pPr>
            <a:r>
              <a:rPr lang="en" sz="1400">
                <a:latin typeface="Arial"/>
                <a:ea typeface="Arial"/>
                <a:cs typeface="Arial"/>
                <a:sym typeface="Arial"/>
              </a:rPr>
              <a:t>“What methods or techniques are used to solve the problem?”</a:t>
            </a:r>
            <a:endParaRPr sz="1400">
              <a:latin typeface="Arial"/>
              <a:ea typeface="Arial"/>
              <a:cs typeface="Arial"/>
              <a:sym typeface="Arial"/>
            </a:endParaRPr>
          </a:p>
          <a:p>
            <a:pPr indent="-254000" lvl="0" marL="342900" rtl="0" algn="l">
              <a:lnSpc>
                <a:spcPct val="115000"/>
              </a:lnSpc>
              <a:spcBef>
                <a:spcPts val="0"/>
              </a:spcBef>
              <a:spcAft>
                <a:spcPts val="0"/>
              </a:spcAft>
              <a:buSzPts val="1400"/>
              <a:buChar char="●"/>
            </a:pPr>
            <a:r>
              <a:rPr lang="en" sz="1400">
                <a:latin typeface="Arial"/>
                <a:ea typeface="Arial"/>
                <a:cs typeface="Arial"/>
                <a:sym typeface="Arial"/>
              </a:rPr>
              <a:t>“Categorize the approaches (e.g., machine learning, simulation, rule-based, DSS)”</a:t>
            </a:r>
            <a:endParaRPr sz="1400">
              <a:latin typeface="Arial"/>
              <a:ea typeface="Arial"/>
              <a:cs typeface="Arial"/>
              <a:sym typeface="Arial"/>
            </a:endParaRPr>
          </a:p>
          <a:p>
            <a:pPr indent="0" lvl="0" marL="0" rtl="0" algn="l">
              <a:lnSpc>
                <a:spcPct val="115000"/>
              </a:lnSpc>
              <a:spcBef>
                <a:spcPts val="900"/>
              </a:spcBef>
              <a:spcAft>
                <a:spcPts val="0"/>
              </a:spcAft>
              <a:buNone/>
            </a:pPr>
            <a:r>
              <a:t/>
            </a:r>
            <a:endParaRPr sz="1400">
              <a:latin typeface="Arial"/>
              <a:ea typeface="Arial"/>
              <a:cs typeface="Arial"/>
              <a:sym typeface="Arial"/>
            </a:endParaRPr>
          </a:p>
          <a:p>
            <a:pPr indent="0" lvl="0" marL="0" rtl="0" algn="l">
              <a:lnSpc>
                <a:spcPct val="115000"/>
              </a:lnSpc>
              <a:spcBef>
                <a:spcPts val="1200"/>
              </a:spcBef>
              <a:spcAft>
                <a:spcPts val="0"/>
              </a:spcAft>
              <a:buNone/>
            </a:pPr>
            <a:r>
              <a:rPr b="1" lang="en" sz="1500">
                <a:latin typeface="Arial"/>
                <a:ea typeface="Arial"/>
                <a:cs typeface="Arial"/>
                <a:sym typeface="Arial"/>
              </a:rPr>
              <a:t>🔹 Compare methods</a:t>
            </a:r>
            <a:endParaRPr b="1" sz="1500">
              <a:latin typeface="Arial"/>
              <a:ea typeface="Arial"/>
              <a:cs typeface="Arial"/>
              <a:sym typeface="Arial"/>
            </a:endParaRPr>
          </a:p>
          <a:p>
            <a:pPr indent="-254000" lvl="0" marL="342900" rtl="0" algn="l">
              <a:lnSpc>
                <a:spcPct val="115000"/>
              </a:lnSpc>
              <a:spcBef>
                <a:spcPts val="900"/>
              </a:spcBef>
              <a:spcAft>
                <a:spcPts val="0"/>
              </a:spcAft>
              <a:buSzPts val="1400"/>
              <a:buChar char="●"/>
            </a:pPr>
            <a:r>
              <a:rPr lang="en" sz="1400">
                <a:latin typeface="Arial"/>
                <a:ea typeface="Arial"/>
                <a:cs typeface="Arial"/>
                <a:sym typeface="Arial"/>
              </a:rPr>
              <a:t>“Compare the strengths and weaknesses of each method”</a:t>
            </a:r>
            <a:endParaRPr sz="1400">
              <a:latin typeface="Arial"/>
              <a:ea typeface="Arial"/>
              <a:cs typeface="Arial"/>
              <a:sym typeface="Arial"/>
            </a:endParaRPr>
          </a:p>
          <a:p>
            <a:pPr indent="-254000" lvl="0" marL="342900" rtl="0" algn="l">
              <a:lnSpc>
                <a:spcPct val="115000"/>
              </a:lnSpc>
              <a:spcBef>
                <a:spcPts val="0"/>
              </a:spcBef>
              <a:spcAft>
                <a:spcPts val="0"/>
              </a:spcAft>
              <a:buSzPts val="1400"/>
              <a:buChar char="●"/>
            </a:pPr>
            <a:r>
              <a:rPr lang="en" sz="1400">
                <a:latin typeface="Arial"/>
                <a:ea typeface="Arial"/>
                <a:cs typeface="Arial"/>
                <a:sym typeface="Arial"/>
              </a:rPr>
              <a:t>“Which methods perform better under what conditions?”</a:t>
            </a:r>
            <a:endParaRPr sz="1400">
              <a:latin typeface="Arial"/>
              <a:ea typeface="Arial"/>
              <a:cs typeface="Arial"/>
              <a:sym typeface="Arial"/>
            </a:endParaRPr>
          </a:p>
          <a:p>
            <a:pPr indent="-254000" lvl="0" marL="342900" rtl="0" algn="l">
              <a:lnSpc>
                <a:spcPct val="115000"/>
              </a:lnSpc>
              <a:spcBef>
                <a:spcPts val="0"/>
              </a:spcBef>
              <a:spcAft>
                <a:spcPts val="0"/>
              </a:spcAft>
              <a:buSzPts val="1400"/>
              <a:buChar char="●"/>
            </a:pPr>
            <a:r>
              <a:rPr lang="en" sz="1400">
                <a:latin typeface="Arial"/>
                <a:ea typeface="Arial"/>
                <a:cs typeface="Arial"/>
                <a:sym typeface="Arial"/>
              </a:rPr>
              <a:t>“What assumptions do these approaches rely on?”</a:t>
            </a:r>
            <a:endParaRPr sz="1400">
              <a:latin typeface="Arial"/>
              <a:ea typeface="Arial"/>
              <a:cs typeface="Arial"/>
              <a:sym typeface="Arial"/>
            </a:endParaRPr>
          </a:p>
          <a:p>
            <a:pPr indent="0" lvl="0" marL="0" rtl="0" algn="l">
              <a:lnSpc>
                <a:spcPct val="115000"/>
              </a:lnSpc>
              <a:spcBef>
                <a:spcPts val="900"/>
              </a:spcBef>
              <a:spcAft>
                <a:spcPts val="0"/>
              </a:spcAft>
              <a:buNone/>
            </a:pPr>
            <a:r>
              <a:t/>
            </a:r>
            <a:endParaRPr sz="1400">
              <a:latin typeface="Arial"/>
              <a:ea typeface="Arial"/>
              <a:cs typeface="Arial"/>
              <a:sym typeface="Arial"/>
            </a:endParaRPr>
          </a:p>
          <a:p>
            <a:pPr indent="0" lvl="0" marL="0" rtl="0" algn="l">
              <a:lnSpc>
                <a:spcPct val="115000"/>
              </a:lnSpc>
              <a:spcBef>
                <a:spcPts val="1200"/>
              </a:spcBef>
              <a:spcAft>
                <a:spcPts val="0"/>
              </a:spcAft>
              <a:buNone/>
            </a:pPr>
            <a:r>
              <a:rPr b="1" lang="en" sz="1500">
                <a:latin typeface="Arial"/>
                <a:ea typeface="Arial"/>
                <a:cs typeface="Arial"/>
                <a:sym typeface="Arial"/>
              </a:rPr>
              <a:t>🔹 Method limitations (VERY IMPORTANT)</a:t>
            </a:r>
            <a:endParaRPr b="1" sz="1500">
              <a:latin typeface="Arial"/>
              <a:ea typeface="Arial"/>
              <a:cs typeface="Arial"/>
              <a:sym typeface="Arial"/>
            </a:endParaRPr>
          </a:p>
          <a:p>
            <a:pPr indent="-254000" lvl="0" marL="342900" rtl="0" algn="l">
              <a:lnSpc>
                <a:spcPct val="115000"/>
              </a:lnSpc>
              <a:spcBef>
                <a:spcPts val="900"/>
              </a:spcBef>
              <a:spcAft>
                <a:spcPts val="0"/>
              </a:spcAft>
              <a:buSzPts val="1400"/>
              <a:buChar char="●"/>
            </a:pPr>
            <a:r>
              <a:rPr lang="en" sz="1400">
                <a:latin typeface="Arial"/>
                <a:ea typeface="Arial"/>
                <a:cs typeface="Arial"/>
                <a:sym typeface="Arial"/>
              </a:rPr>
              <a:t>“What are the limitations of current approaches?”</a:t>
            </a:r>
            <a:endParaRPr sz="1400">
              <a:latin typeface="Arial"/>
              <a:ea typeface="Arial"/>
              <a:cs typeface="Arial"/>
              <a:sym typeface="Arial"/>
            </a:endParaRPr>
          </a:p>
          <a:p>
            <a:pPr indent="-254000" lvl="0" marL="342900" rtl="0" algn="l">
              <a:lnSpc>
                <a:spcPct val="115000"/>
              </a:lnSpc>
              <a:spcBef>
                <a:spcPts val="0"/>
              </a:spcBef>
              <a:spcAft>
                <a:spcPts val="0"/>
              </a:spcAft>
              <a:buSzPts val="1400"/>
              <a:buChar char="●"/>
            </a:pPr>
            <a:r>
              <a:rPr lang="en" sz="1400">
                <a:latin typeface="Arial"/>
                <a:ea typeface="Arial"/>
                <a:cs typeface="Arial"/>
                <a:sym typeface="Arial"/>
              </a:rPr>
              <a:t>“Where do these methods fail or underperform?”</a:t>
            </a:r>
            <a:endParaRPr sz="1400">
              <a:latin typeface="Arial"/>
              <a:ea typeface="Arial"/>
              <a:cs typeface="Arial"/>
              <a:sym typeface="Arial"/>
            </a:endParaRPr>
          </a:p>
          <a:p>
            <a:pPr indent="-254000" lvl="0" marL="342900" rtl="0" algn="l">
              <a:lnSpc>
                <a:spcPct val="115000"/>
              </a:lnSpc>
              <a:spcBef>
                <a:spcPts val="0"/>
              </a:spcBef>
              <a:spcAft>
                <a:spcPts val="0"/>
              </a:spcAft>
              <a:buSzPts val="1400"/>
              <a:buChar char="●"/>
            </a:pPr>
            <a:r>
              <a:rPr lang="en" sz="1400">
                <a:latin typeface="Arial"/>
                <a:ea typeface="Arial"/>
                <a:cs typeface="Arial"/>
                <a:sym typeface="Arial"/>
              </a:rPr>
              <a:t>“What challenges remain unresolved?”</a:t>
            </a:r>
            <a:endParaRPr sz="1400">
              <a:latin typeface="Arial"/>
              <a:ea typeface="Arial"/>
              <a:cs typeface="Arial"/>
              <a:sym typeface="Arial"/>
            </a:endParaRPr>
          </a:p>
          <a:p>
            <a:pPr indent="0" lvl="0" marL="0" rtl="0" algn="l">
              <a:spcBef>
                <a:spcPts val="900"/>
              </a:spcBef>
              <a:spcAft>
                <a:spcPts val="1200"/>
              </a:spcAft>
              <a:buNone/>
            </a:pPr>
            <a:r>
              <a:t/>
            </a:r>
            <a:endParaRPr sz="2600"/>
          </a:p>
        </p:txBody>
      </p:sp>
      <p:sp>
        <p:nvSpPr>
          <p:cNvPr id="517" name="Google Shape;517;p63"/>
          <p:cNvSpPr txBox="1"/>
          <p:nvPr>
            <p:ph idx="12" type="sldNum"/>
          </p:nvPr>
        </p:nvSpPr>
        <p:spPr>
          <a:xfrm>
            <a:off x="8348518" y="456886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push dir="r"/>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64"/>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24" name="Google Shape;524;p64"/>
          <p:cNvSpPr txBox="1"/>
          <p:nvPr>
            <p:ph idx="1" type="body"/>
          </p:nvPr>
        </p:nvSpPr>
        <p:spPr>
          <a:xfrm>
            <a:off x="311700" y="231712"/>
            <a:ext cx="8520600" cy="4181100"/>
          </a:xfrm>
          <a:prstGeom prst="rect">
            <a:avLst/>
          </a:prstGeom>
        </p:spPr>
        <p:txBody>
          <a:bodyPr anchorCtr="0" anchor="t" bIns="91425" lIns="91425" spcFirstLastPara="1" rIns="91425" wrap="square" tIns="91425">
            <a:noAutofit/>
          </a:bodyPr>
          <a:lstStyle/>
          <a:p>
            <a:pPr indent="0" lvl="0" marL="0" rtl="0" algn="l">
              <a:lnSpc>
                <a:spcPct val="105000"/>
              </a:lnSpc>
              <a:spcBef>
                <a:spcPts val="1800"/>
              </a:spcBef>
              <a:spcAft>
                <a:spcPts val="0"/>
              </a:spcAft>
              <a:buNone/>
            </a:pPr>
            <a:r>
              <a:rPr b="1" lang="en">
                <a:latin typeface="Arial"/>
                <a:ea typeface="Arial"/>
                <a:cs typeface="Arial"/>
                <a:sym typeface="Arial"/>
              </a:rPr>
              <a:t>🔷 3. PROMPTS FOR GAP IDENTIFICATION (CRITICAL STAGE)</a:t>
            </a:r>
            <a:endParaRPr b="1">
              <a:latin typeface="Arial"/>
              <a:ea typeface="Arial"/>
              <a:cs typeface="Arial"/>
              <a:sym typeface="Arial"/>
            </a:endParaRPr>
          </a:p>
          <a:p>
            <a:pPr indent="0" lvl="0" marL="0" rtl="0" algn="l">
              <a:lnSpc>
                <a:spcPct val="105000"/>
              </a:lnSpc>
              <a:spcBef>
                <a:spcPts val="1100"/>
              </a:spcBef>
              <a:spcAft>
                <a:spcPts val="0"/>
              </a:spcAft>
              <a:buNone/>
            </a:pPr>
            <a:r>
              <a:rPr b="1" lang="en" sz="1400">
                <a:latin typeface="Arial"/>
                <a:ea typeface="Arial"/>
                <a:cs typeface="Arial"/>
                <a:sym typeface="Arial"/>
              </a:rPr>
              <a:t>🔹 Explicit gaps</a:t>
            </a:r>
            <a:endParaRPr b="1" sz="1400">
              <a:latin typeface="Arial"/>
              <a:ea typeface="Arial"/>
              <a:cs typeface="Arial"/>
              <a:sym typeface="Arial"/>
            </a:endParaRPr>
          </a:p>
          <a:p>
            <a:pPr indent="-241300" lvl="0" marL="342900" rtl="0" algn="l">
              <a:lnSpc>
                <a:spcPct val="105000"/>
              </a:lnSpc>
              <a:spcBef>
                <a:spcPts val="900"/>
              </a:spcBef>
              <a:spcAft>
                <a:spcPts val="0"/>
              </a:spcAft>
              <a:buSzPts val="1200"/>
              <a:buChar char="●"/>
            </a:pPr>
            <a:r>
              <a:rPr lang="en" sz="1200">
                <a:latin typeface="Arial"/>
                <a:ea typeface="Arial"/>
                <a:cs typeface="Arial"/>
                <a:sym typeface="Arial"/>
              </a:rPr>
              <a:t>“What gaps are explicitly mentioned in these papers?”</a:t>
            </a:r>
            <a:endParaRPr sz="1200">
              <a:latin typeface="Arial"/>
              <a:ea typeface="Arial"/>
              <a:cs typeface="Arial"/>
              <a:sym typeface="Arial"/>
            </a:endParaRPr>
          </a:p>
          <a:p>
            <a:pPr indent="-241300" lvl="0" marL="342900" rtl="0" algn="l">
              <a:lnSpc>
                <a:spcPct val="105000"/>
              </a:lnSpc>
              <a:spcBef>
                <a:spcPts val="0"/>
              </a:spcBef>
              <a:spcAft>
                <a:spcPts val="0"/>
              </a:spcAft>
              <a:buSzPts val="1200"/>
              <a:buChar char="●"/>
            </a:pPr>
            <a:r>
              <a:rPr lang="en" sz="1200">
                <a:latin typeface="Arial"/>
                <a:ea typeface="Arial"/>
                <a:cs typeface="Arial"/>
                <a:sym typeface="Arial"/>
              </a:rPr>
              <a:t>“What future work do the authors suggest?”</a:t>
            </a:r>
            <a:endParaRPr sz="1200">
              <a:latin typeface="Arial"/>
              <a:ea typeface="Arial"/>
              <a:cs typeface="Arial"/>
              <a:sym typeface="Arial"/>
            </a:endParaRPr>
          </a:p>
          <a:p>
            <a:pPr indent="0" lvl="0" marL="0" rtl="0" algn="l">
              <a:lnSpc>
                <a:spcPct val="105000"/>
              </a:lnSpc>
              <a:spcBef>
                <a:spcPts val="1100"/>
              </a:spcBef>
              <a:spcAft>
                <a:spcPts val="0"/>
              </a:spcAft>
              <a:buNone/>
            </a:pPr>
            <a:r>
              <a:rPr b="1" lang="en" sz="1400">
                <a:latin typeface="Arial"/>
                <a:ea typeface="Arial"/>
                <a:cs typeface="Arial"/>
                <a:sym typeface="Arial"/>
              </a:rPr>
              <a:t>🔹 Implicit gaps (higher-level thinking)</a:t>
            </a:r>
            <a:endParaRPr b="1" sz="1400">
              <a:latin typeface="Arial"/>
              <a:ea typeface="Arial"/>
              <a:cs typeface="Arial"/>
              <a:sym typeface="Arial"/>
            </a:endParaRPr>
          </a:p>
          <a:p>
            <a:pPr indent="-241300" lvl="0" marL="342900" rtl="0" algn="l">
              <a:lnSpc>
                <a:spcPct val="105000"/>
              </a:lnSpc>
              <a:spcBef>
                <a:spcPts val="900"/>
              </a:spcBef>
              <a:spcAft>
                <a:spcPts val="0"/>
              </a:spcAft>
              <a:buSzPts val="1200"/>
              <a:buChar char="●"/>
            </a:pPr>
            <a:r>
              <a:rPr lang="en" sz="1200">
                <a:latin typeface="Arial"/>
                <a:ea typeface="Arial"/>
                <a:cs typeface="Arial"/>
                <a:sym typeface="Arial"/>
              </a:rPr>
              <a:t>“What important aspects are not addressed across these studies?”</a:t>
            </a:r>
            <a:endParaRPr sz="1200">
              <a:latin typeface="Arial"/>
              <a:ea typeface="Arial"/>
              <a:cs typeface="Arial"/>
              <a:sym typeface="Arial"/>
            </a:endParaRPr>
          </a:p>
          <a:p>
            <a:pPr indent="-241300" lvl="0" marL="342900" rtl="0" algn="l">
              <a:lnSpc>
                <a:spcPct val="105000"/>
              </a:lnSpc>
              <a:spcBef>
                <a:spcPts val="0"/>
              </a:spcBef>
              <a:spcAft>
                <a:spcPts val="0"/>
              </a:spcAft>
              <a:buSzPts val="1200"/>
              <a:buChar char="●"/>
            </a:pPr>
            <a:r>
              <a:rPr lang="en" sz="1200">
                <a:latin typeface="Arial"/>
                <a:ea typeface="Arial"/>
                <a:cs typeface="Arial"/>
                <a:sym typeface="Arial"/>
              </a:rPr>
              <a:t>“Are there missing variables, datasets, or contexts?”</a:t>
            </a:r>
            <a:endParaRPr sz="1200">
              <a:latin typeface="Arial"/>
              <a:ea typeface="Arial"/>
              <a:cs typeface="Arial"/>
              <a:sym typeface="Arial"/>
            </a:endParaRPr>
          </a:p>
          <a:p>
            <a:pPr indent="-241300" lvl="0" marL="342900" rtl="0" algn="l">
              <a:lnSpc>
                <a:spcPct val="105000"/>
              </a:lnSpc>
              <a:spcBef>
                <a:spcPts val="0"/>
              </a:spcBef>
              <a:spcAft>
                <a:spcPts val="0"/>
              </a:spcAft>
              <a:buSzPts val="1200"/>
              <a:buChar char="●"/>
            </a:pPr>
            <a:r>
              <a:rPr lang="en" sz="1200">
                <a:latin typeface="Arial"/>
                <a:ea typeface="Arial"/>
                <a:cs typeface="Arial"/>
                <a:sym typeface="Arial"/>
              </a:rPr>
              <a:t>“What assumptions can be challenged?”</a:t>
            </a:r>
            <a:endParaRPr sz="1200">
              <a:latin typeface="Arial"/>
              <a:ea typeface="Arial"/>
              <a:cs typeface="Arial"/>
              <a:sym typeface="Arial"/>
            </a:endParaRPr>
          </a:p>
          <a:p>
            <a:pPr indent="0" lvl="0" marL="0" rtl="0" algn="l">
              <a:lnSpc>
                <a:spcPct val="105000"/>
              </a:lnSpc>
              <a:spcBef>
                <a:spcPts val="1100"/>
              </a:spcBef>
              <a:spcAft>
                <a:spcPts val="0"/>
              </a:spcAft>
              <a:buNone/>
            </a:pPr>
            <a:r>
              <a:rPr b="1" lang="en" sz="1400">
                <a:latin typeface="Arial"/>
                <a:ea typeface="Arial"/>
                <a:cs typeface="Arial"/>
                <a:sym typeface="Arial"/>
              </a:rPr>
              <a:t>🔹 Cross-paper gap reasoning</a:t>
            </a:r>
            <a:endParaRPr b="1" sz="1400">
              <a:latin typeface="Arial"/>
              <a:ea typeface="Arial"/>
              <a:cs typeface="Arial"/>
              <a:sym typeface="Arial"/>
            </a:endParaRPr>
          </a:p>
          <a:p>
            <a:pPr indent="-241300" lvl="0" marL="342900" rtl="0" algn="l">
              <a:lnSpc>
                <a:spcPct val="105000"/>
              </a:lnSpc>
              <a:spcBef>
                <a:spcPts val="900"/>
              </a:spcBef>
              <a:spcAft>
                <a:spcPts val="0"/>
              </a:spcAft>
              <a:buSzPts val="1200"/>
              <a:buChar char="●"/>
            </a:pPr>
            <a:r>
              <a:rPr lang="en" sz="1200">
                <a:latin typeface="Arial"/>
                <a:ea typeface="Arial"/>
                <a:cs typeface="Arial"/>
                <a:sym typeface="Arial"/>
              </a:rPr>
              <a:t>“What contradictions or inconsistencies exist between these papers?”</a:t>
            </a:r>
            <a:endParaRPr sz="1200">
              <a:latin typeface="Arial"/>
              <a:ea typeface="Arial"/>
              <a:cs typeface="Arial"/>
              <a:sym typeface="Arial"/>
            </a:endParaRPr>
          </a:p>
          <a:p>
            <a:pPr indent="-241300" lvl="0" marL="342900" rtl="0" algn="l">
              <a:lnSpc>
                <a:spcPct val="105000"/>
              </a:lnSpc>
              <a:spcBef>
                <a:spcPts val="0"/>
              </a:spcBef>
              <a:spcAft>
                <a:spcPts val="0"/>
              </a:spcAft>
              <a:buSzPts val="1200"/>
              <a:buChar char="●"/>
            </a:pPr>
            <a:r>
              <a:rPr lang="en" sz="1200">
                <a:latin typeface="Arial"/>
                <a:ea typeface="Arial"/>
                <a:cs typeface="Arial"/>
                <a:sym typeface="Arial"/>
              </a:rPr>
              <a:t>“Do different methods lead to conflicting conclusions?”</a:t>
            </a:r>
            <a:endParaRPr sz="1200">
              <a:latin typeface="Arial"/>
              <a:ea typeface="Arial"/>
              <a:cs typeface="Arial"/>
              <a:sym typeface="Arial"/>
            </a:endParaRPr>
          </a:p>
          <a:p>
            <a:pPr indent="0" lvl="0" marL="0" rtl="0" algn="l">
              <a:lnSpc>
                <a:spcPct val="105000"/>
              </a:lnSpc>
              <a:spcBef>
                <a:spcPts val="1100"/>
              </a:spcBef>
              <a:spcAft>
                <a:spcPts val="0"/>
              </a:spcAft>
              <a:buNone/>
            </a:pPr>
            <a:r>
              <a:rPr b="1" lang="en" sz="1400">
                <a:latin typeface="Arial"/>
                <a:ea typeface="Arial"/>
                <a:cs typeface="Arial"/>
                <a:sym typeface="Arial"/>
              </a:rPr>
              <a:t>🔹 Prioritizing gaps</a:t>
            </a:r>
            <a:endParaRPr b="1" sz="1400">
              <a:latin typeface="Arial"/>
              <a:ea typeface="Arial"/>
              <a:cs typeface="Arial"/>
              <a:sym typeface="Arial"/>
            </a:endParaRPr>
          </a:p>
          <a:p>
            <a:pPr indent="-241300" lvl="0" marL="342900" rtl="0" algn="l">
              <a:lnSpc>
                <a:spcPct val="105000"/>
              </a:lnSpc>
              <a:spcBef>
                <a:spcPts val="900"/>
              </a:spcBef>
              <a:spcAft>
                <a:spcPts val="0"/>
              </a:spcAft>
              <a:buSzPts val="1200"/>
              <a:buChar char="●"/>
            </a:pPr>
            <a:r>
              <a:rPr lang="en" sz="1200">
                <a:latin typeface="Arial"/>
                <a:ea typeface="Arial"/>
                <a:cs typeface="Arial"/>
                <a:sym typeface="Arial"/>
              </a:rPr>
              <a:t>“Which identified gaps are most impactful and researchable?”</a:t>
            </a:r>
            <a:endParaRPr sz="1200">
              <a:latin typeface="Arial"/>
              <a:ea typeface="Arial"/>
              <a:cs typeface="Arial"/>
              <a:sym typeface="Arial"/>
            </a:endParaRPr>
          </a:p>
          <a:p>
            <a:pPr indent="-241300" lvl="0" marL="342900" rtl="0" algn="l">
              <a:lnSpc>
                <a:spcPct val="105000"/>
              </a:lnSpc>
              <a:spcBef>
                <a:spcPts val="0"/>
              </a:spcBef>
              <a:spcAft>
                <a:spcPts val="0"/>
              </a:spcAft>
              <a:buSzPts val="1200"/>
              <a:buChar char="●"/>
            </a:pPr>
            <a:r>
              <a:rPr lang="en" sz="1200">
                <a:latin typeface="Arial"/>
                <a:ea typeface="Arial"/>
                <a:cs typeface="Arial"/>
                <a:sym typeface="Arial"/>
              </a:rPr>
              <a:t>“Which gaps are feasible for a Master’s/PhD project?”</a:t>
            </a:r>
            <a:endParaRPr sz="1200">
              <a:latin typeface="Arial"/>
              <a:ea typeface="Arial"/>
              <a:cs typeface="Arial"/>
              <a:sym typeface="Arial"/>
            </a:endParaRPr>
          </a:p>
          <a:p>
            <a:pPr indent="0" lvl="0" marL="0" rtl="0" algn="l">
              <a:lnSpc>
                <a:spcPct val="80000"/>
              </a:lnSpc>
              <a:spcBef>
                <a:spcPts val="900"/>
              </a:spcBef>
              <a:spcAft>
                <a:spcPts val="1200"/>
              </a:spcAft>
              <a:buNone/>
            </a:pPr>
            <a:r>
              <a:t/>
            </a:r>
            <a:endParaRPr sz="2500"/>
          </a:p>
        </p:txBody>
      </p:sp>
      <p:sp>
        <p:nvSpPr>
          <p:cNvPr id="525" name="Google Shape;525;p64"/>
          <p:cNvSpPr txBox="1"/>
          <p:nvPr>
            <p:ph idx="12" type="sldNum"/>
          </p:nvPr>
        </p:nvSpPr>
        <p:spPr>
          <a:xfrm>
            <a:off x="8470093" y="457961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med">
        <p14:prism dir="l"/>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65"/>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32" name="Google Shape;532;p65"/>
          <p:cNvSpPr txBox="1"/>
          <p:nvPr>
            <p:ph idx="1" type="body"/>
          </p:nvPr>
        </p:nvSpPr>
        <p:spPr>
          <a:xfrm>
            <a:off x="311700" y="255392"/>
            <a:ext cx="8520600" cy="43134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b="1" lang="en" sz="2300">
                <a:latin typeface="Arial"/>
                <a:ea typeface="Arial"/>
                <a:cs typeface="Arial"/>
                <a:sym typeface="Arial"/>
              </a:rPr>
              <a:t>🔷 4. PROMPTS FOR IDEA GENERATION</a:t>
            </a:r>
            <a:endParaRPr b="1" sz="2300">
              <a:latin typeface="Arial"/>
              <a:ea typeface="Arial"/>
              <a:cs typeface="Arial"/>
              <a:sym typeface="Arial"/>
            </a:endParaRPr>
          </a:p>
          <a:p>
            <a:pPr indent="0" lvl="0" marL="0" rtl="0" algn="l">
              <a:lnSpc>
                <a:spcPct val="115000"/>
              </a:lnSpc>
              <a:spcBef>
                <a:spcPts val="1100"/>
              </a:spcBef>
              <a:spcAft>
                <a:spcPts val="0"/>
              </a:spcAft>
              <a:buNone/>
            </a:pPr>
            <a:r>
              <a:rPr b="1" lang="en" sz="1600">
                <a:latin typeface="Arial"/>
                <a:ea typeface="Arial"/>
                <a:cs typeface="Arial"/>
                <a:sym typeface="Arial"/>
              </a:rPr>
              <a:t>🔹 Generate directions</a:t>
            </a:r>
            <a:endParaRPr b="1" sz="1600">
              <a:latin typeface="Arial"/>
              <a:ea typeface="Arial"/>
              <a:cs typeface="Arial"/>
              <a:sym typeface="Arial"/>
            </a:endParaRPr>
          </a:p>
          <a:p>
            <a:pPr indent="-254000" lvl="0" marL="342900" rtl="0" algn="l">
              <a:lnSpc>
                <a:spcPct val="115000"/>
              </a:lnSpc>
              <a:spcBef>
                <a:spcPts val="900"/>
              </a:spcBef>
              <a:spcAft>
                <a:spcPts val="0"/>
              </a:spcAft>
              <a:buSzPts val="1400"/>
              <a:buChar char="●"/>
            </a:pPr>
            <a:r>
              <a:rPr lang="en" sz="1400">
                <a:latin typeface="Arial"/>
                <a:ea typeface="Arial"/>
                <a:cs typeface="Arial"/>
                <a:sym typeface="Arial"/>
              </a:rPr>
              <a:t>“Propose 3 possible research directions based on the identified gaps”</a:t>
            </a:r>
            <a:endParaRPr sz="1400">
              <a:latin typeface="Arial"/>
              <a:ea typeface="Arial"/>
              <a:cs typeface="Arial"/>
              <a:sym typeface="Arial"/>
            </a:endParaRPr>
          </a:p>
          <a:p>
            <a:pPr indent="-254000" lvl="0" marL="342900" rtl="0" algn="l">
              <a:lnSpc>
                <a:spcPct val="115000"/>
              </a:lnSpc>
              <a:spcBef>
                <a:spcPts val="0"/>
              </a:spcBef>
              <a:spcAft>
                <a:spcPts val="0"/>
              </a:spcAft>
              <a:buSzPts val="1400"/>
              <a:buChar char="●"/>
            </a:pPr>
            <a:r>
              <a:rPr lang="en" sz="1400">
                <a:latin typeface="Arial"/>
                <a:ea typeface="Arial"/>
                <a:cs typeface="Arial"/>
                <a:sym typeface="Arial"/>
              </a:rPr>
              <a:t>“Suggest innovative approaches to address these gaps”</a:t>
            </a:r>
            <a:endParaRPr sz="1400">
              <a:latin typeface="Arial"/>
              <a:ea typeface="Arial"/>
              <a:cs typeface="Arial"/>
              <a:sym typeface="Arial"/>
            </a:endParaRPr>
          </a:p>
          <a:p>
            <a:pPr indent="0" lvl="0" marL="0" rtl="0" algn="l">
              <a:lnSpc>
                <a:spcPct val="115000"/>
              </a:lnSpc>
              <a:spcBef>
                <a:spcPts val="900"/>
              </a:spcBef>
              <a:spcAft>
                <a:spcPts val="0"/>
              </a:spcAft>
              <a:buNone/>
            </a:pPr>
            <a:r>
              <a:t/>
            </a:r>
            <a:endParaRPr sz="1400">
              <a:latin typeface="Arial"/>
              <a:ea typeface="Arial"/>
              <a:cs typeface="Arial"/>
              <a:sym typeface="Arial"/>
            </a:endParaRPr>
          </a:p>
          <a:p>
            <a:pPr indent="0" lvl="0" marL="0" rtl="0" algn="l">
              <a:lnSpc>
                <a:spcPct val="115000"/>
              </a:lnSpc>
              <a:spcBef>
                <a:spcPts val="1200"/>
              </a:spcBef>
              <a:spcAft>
                <a:spcPts val="0"/>
              </a:spcAft>
              <a:buNone/>
            </a:pPr>
            <a:r>
              <a:rPr b="1" lang="en" sz="1600">
                <a:latin typeface="Arial"/>
                <a:ea typeface="Arial"/>
                <a:cs typeface="Arial"/>
                <a:sym typeface="Arial"/>
              </a:rPr>
              <a:t>🔹 Refine problem focus</a:t>
            </a:r>
            <a:endParaRPr b="1" sz="1600">
              <a:latin typeface="Arial"/>
              <a:ea typeface="Arial"/>
              <a:cs typeface="Arial"/>
              <a:sym typeface="Arial"/>
            </a:endParaRPr>
          </a:p>
          <a:p>
            <a:pPr indent="-254000" lvl="0" marL="342900" rtl="0" algn="l">
              <a:lnSpc>
                <a:spcPct val="115000"/>
              </a:lnSpc>
              <a:spcBef>
                <a:spcPts val="900"/>
              </a:spcBef>
              <a:spcAft>
                <a:spcPts val="0"/>
              </a:spcAft>
              <a:buSzPts val="1400"/>
              <a:buChar char="●"/>
            </a:pPr>
            <a:r>
              <a:rPr lang="en" sz="1400">
                <a:latin typeface="Arial"/>
                <a:ea typeface="Arial"/>
                <a:cs typeface="Arial"/>
                <a:sym typeface="Arial"/>
              </a:rPr>
              <a:t>“Help me narrow down a specific research problem from these gaps”</a:t>
            </a:r>
            <a:endParaRPr sz="1400">
              <a:latin typeface="Arial"/>
              <a:ea typeface="Arial"/>
              <a:cs typeface="Arial"/>
              <a:sym typeface="Arial"/>
            </a:endParaRPr>
          </a:p>
          <a:p>
            <a:pPr indent="-254000" lvl="0" marL="342900" rtl="0" algn="l">
              <a:lnSpc>
                <a:spcPct val="115000"/>
              </a:lnSpc>
              <a:spcBef>
                <a:spcPts val="0"/>
              </a:spcBef>
              <a:spcAft>
                <a:spcPts val="0"/>
              </a:spcAft>
              <a:buSzPts val="1400"/>
              <a:buChar char="●"/>
            </a:pPr>
            <a:r>
              <a:rPr lang="en" sz="1400">
                <a:latin typeface="Arial"/>
                <a:ea typeface="Arial"/>
                <a:cs typeface="Arial"/>
                <a:sym typeface="Arial"/>
              </a:rPr>
              <a:t>“What would be a clear and focused research question?”</a:t>
            </a:r>
            <a:endParaRPr sz="1400">
              <a:latin typeface="Arial"/>
              <a:ea typeface="Arial"/>
              <a:cs typeface="Arial"/>
              <a:sym typeface="Arial"/>
            </a:endParaRPr>
          </a:p>
          <a:p>
            <a:pPr indent="0" lvl="0" marL="0" rtl="0" algn="l">
              <a:lnSpc>
                <a:spcPct val="115000"/>
              </a:lnSpc>
              <a:spcBef>
                <a:spcPts val="900"/>
              </a:spcBef>
              <a:spcAft>
                <a:spcPts val="0"/>
              </a:spcAft>
              <a:buNone/>
            </a:pPr>
            <a:r>
              <a:t/>
            </a:r>
            <a:endParaRPr sz="1400">
              <a:latin typeface="Arial"/>
              <a:ea typeface="Arial"/>
              <a:cs typeface="Arial"/>
              <a:sym typeface="Arial"/>
            </a:endParaRPr>
          </a:p>
          <a:p>
            <a:pPr indent="0" lvl="0" marL="0" rtl="0" algn="l">
              <a:lnSpc>
                <a:spcPct val="115000"/>
              </a:lnSpc>
              <a:spcBef>
                <a:spcPts val="1200"/>
              </a:spcBef>
              <a:spcAft>
                <a:spcPts val="0"/>
              </a:spcAft>
              <a:buNone/>
            </a:pPr>
            <a:r>
              <a:rPr b="1" lang="en" sz="1600">
                <a:latin typeface="Arial"/>
                <a:ea typeface="Arial"/>
                <a:cs typeface="Arial"/>
                <a:sym typeface="Arial"/>
              </a:rPr>
              <a:t>🔹 Align with contribution</a:t>
            </a:r>
            <a:endParaRPr b="1" sz="1600">
              <a:latin typeface="Arial"/>
              <a:ea typeface="Arial"/>
              <a:cs typeface="Arial"/>
              <a:sym typeface="Arial"/>
            </a:endParaRPr>
          </a:p>
          <a:p>
            <a:pPr indent="-254000" lvl="0" marL="342900" rtl="0" algn="l">
              <a:lnSpc>
                <a:spcPct val="115000"/>
              </a:lnSpc>
              <a:spcBef>
                <a:spcPts val="900"/>
              </a:spcBef>
              <a:spcAft>
                <a:spcPts val="0"/>
              </a:spcAft>
              <a:buSzPts val="1400"/>
              <a:buChar char="●"/>
            </a:pPr>
            <a:r>
              <a:rPr lang="en" sz="1400">
                <a:latin typeface="Arial"/>
                <a:ea typeface="Arial"/>
                <a:cs typeface="Arial"/>
                <a:sym typeface="Arial"/>
              </a:rPr>
              <a:t>“What would be the novelty of each proposed idea?”</a:t>
            </a:r>
            <a:endParaRPr sz="1400">
              <a:latin typeface="Arial"/>
              <a:ea typeface="Arial"/>
              <a:cs typeface="Arial"/>
              <a:sym typeface="Arial"/>
            </a:endParaRPr>
          </a:p>
          <a:p>
            <a:pPr indent="-254000" lvl="0" marL="342900" rtl="0" algn="l">
              <a:lnSpc>
                <a:spcPct val="115000"/>
              </a:lnSpc>
              <a:spcBef>
                <a:spcPts val="0"/>
              </a:spcBef>
              <a:spcAft>
                <a:spcPts val="0"/>
              </a:spcAft>
              <a:buSzPts val="1400"/>
              <a:buChar char="●"/>
            </a:pPr>
            <a:r>
              <a:rPr lang="en" sz="1400">
                <a:latin typeface="Arial"/>
                <a:ea typeface="Arial"/>
                <a:cs typeface="Arial"/>
                <a:sym typeface="Arial"/>
              </a:rPr>
              <a:t>“How does this idea differ from existing works?” </a:t>
            </a:r>
            <a:endParaRPr sz="1400">
              <a:latin typeface="Arial"/>
              <a:ea typeface="Arial"/>
              <a:cs typeface="Arial"/>
              <a:sym typeface="Arial"/>
            </a:endParaRPr>
          </a:p>
          <a:p>
            <a:pPr indent="0" lvl="0" marL="0" rtl="0" algn="l">
              <a:spcBef>
                <a:spcPts val="900"/>
              </a:spcBef>
              <a:spcAft>
                <a:spcPts val="1200"/>
              </a:spcAft>
              <a:buNone/>
            </a:pPr>
            <a:r>
              <a:t/>
            </a:r>
            <a:endParaRPr sz="2700"/>
          </a:p>
        </p:txBody>
      </p:sp>
      <p:sp>
        <p:nvSpPr>
          <p:cNvPr id="533" name="Google Shape;533;p65"/>
          <p:cNvSpPr txBox="1"/>
          <p:nvPr>
            <p:ph idx="12" type="sldNum"/>
          </p:nvPr>
        </p:nvSpPr>
        <p:spPr>
          <a:xfrm>
            <a:off x="8336368" y="451881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66"/>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40" name="Google Shape;540;p66"/>
          <p:cNvSpPr txBox="1"/>
          <p:nvPr>
            <p:ph idx="1" type="body"/>
          </p:nvPr>
        </p:nvSpPr>
        <p:spPr>
          <a:xfrm>
            <a:off x="311700" y="219861"/>
            <a:ext cx="8520600" cy="4349100"/>
          </a:xfrm>
          <a:prstGeom prst="rect">
            <a:avLst/>
          </a:prstGeom>
        </p:spPr>
        <p:txBody>
          <a:bodyPr anchorCtr="0" anchor="t" bIns="91425" lIns="91425" spcFirstLastPara="1" rIns="91425" wrap="square" tIns="91425">
            <a:noAutofit/>
          </a:bodyPr>
          <a:lstStyle/>
          <a:p>
            <a:pPr indent="0" lvl="0" marL="0" rtl="0" algn="l">
              <a:lnSpc>
                <a:spcPct val="105000"/>
              </a:lnSpc>
              <a:spcBef>
                <a:spcPts val="1800"/>
              </a:spcBef>
              <a:spcAft>
                <a:spcPts val="0"/>
              </a:spcAft>
              <a:buNone/>
            </a:pPr>
            <a:r>
              <a:rPr b="1" lang="en" sz="2300">
                <a:latin typeface="Arial"/>
                <a:ea typeface="Arial"/>
                <a:cs typeface="Arial"/>
                <a:sym typeface="Arial"/>
              </a:rPr>
              <a:t>🔷 5. PROMPTS FOR METHODOLOGY CONSTRUCTION</a:t>
            </a:r>
            <a:endParaRPr b="1" sz="2300">
              <a:latin typeface="Arial"/>
              <a:ea typeface="Arial"/>
              <a:cs typeface="Arial"/>
              <a:sym typeface="Arial"/>
            </a:endParaRPr>
          </a:p>
          <a:p>
            <a:pPr indent="0" lvl="0" marL="0" rtl="0" algn="l">
              <a:lnSpc>
                <a:spcPct val="105000"/>
              </a:lnSpc>
              <a:spcBef>
                <a:spcPts val="1100"/>
              </a:spcBef>
              <a:spcAft>
                <a:spcPts val="0"/>
              </a:spcAft>
              <a:buNone/>
            </a:pPr>
            <a:r>
              <a:rPr b="1" lang="en" sz="1500">
                <a:latin typeface="Arial"/>
                <a:ea typeface="Arial"/>
                <a:cs typeface="Arial"/>
                <a:sym typeface="Arial"/>
              </a:rPr>
              <a:t>🔹 Design approach</a:t>
            </a:r>
            <a:endParaRPr b="1" sz="1500">
              <a:latin typeface="Arial"/>
              <a:ea typeface="Arial"/>
              <a:cs typeface="Arial"/>
              <a:sym typeface="Arial"/>
            </a:endParaRPr>
          </a:p>
          <a:p>
            <a:pPr indent="-254000" lvl="0" marL="342900" rtl="0" algn="l">
              <a:lnSpc>
                <a:spcPct val="105000"/>
              </a:lnSpc>
              <a:spcBef>
                <a:spcPts val="900"/>
              </a:spcBef>
              <a:spcAft>
                <a:spcPts val="0"/>
              </a:spcAft>
              <a:buSzPts val="1400"/>
              <a:buChar char="●"/>
            </a:pPr>
            <a:r>
              <a:rPr lang="en" sz="1400">
                <a:latin typeface="Arial"/>
                <a:ea typeface="Arial"/>
                <a:cs typeface="Arial"/>
                <a:sym typeface="Arial"/>
              </a:rPr>
              <a:t>“Suggest a methodology to address this research problem”</a:t>
            </a:r>
            <a:endParaRPr sz="1400">
              <a:latin typeface="Arial"/>
              <a:ea typeface="Arial"/>
              <a:cs typeface="Arial"/>
              <a:sym typeface="Arial"/>
            </a:endParaRPr>
          </a:p>
          <a:p>
            <a:pPr indent="-254000" lvl="0" marL="342900" rtl="0" algn="l">
              <a:lnSpc>
                <a:spcPct val="105000"/>
              </a:lnSpc>
              <a:spcBef>
                <a:spcPts val="0"/>
              </a:spcBef>
              <a:spcAft>
                <a:spcPts val="0"/>
              </a:spcAft>
              <a:buSzPts val="1400"/>
              <a:buChar char="●"/>
            </a:pPr>
            <a:r>
              <a:rPr lang="en" sz="1400">
                <a:latin typeface="Arial"/>
                <a:ea typeface="Arial"/>
                <a:cs typeface="Arial"/>
                <a:sym typeface="Arial"/>
              </a:rPr>
              <a:t>“What type of model/framework would be suitable?”</a:t>
            </a:r>
            <a:endParaRPr sz="1400">
              <a:latin typeface="Arial"/>
              <a:ea typeface="Arial"/>
              <a:cs typeface="Arial"/>
              <a:sym typeface="Arial"/>
            </a:endParaRPr>
          </a:p>
          <a:p>
            <a:pPr indent="0" lvl="0" marL="0" rtl="0" algn="l">
              <a:lnSpc>
                <a:spcPct val="105000"/>
              </a:lnSpc>
              <a:spcBef>
                <a:spcPts val="900"/>
              </a:spcBef>
              <a:spcAft>
                <a:spcPts val="0"/>
              </a:spcAft>
              <a:buNone/>
            </a:pPr>
            <a:r>
              <a:t/>
            </a:r>
            <a:endParaRPr sz="1400">
              <a:latin typeface="Arial"/>
              <a:ea typeface="Arial"/>
              <a:cs typeface="Arial"/>
              <a:sym typeface="Arial"/>
            </a:endParaRPr>
          </a:p>
          <a:p>
            <a:pPr indent="0" lvl="0" marL="0" rtl="0" algn="l">
              <a:lnSpc>
                <a:spcPct val="105000"/>
              </a:lnSpc>
              <a:spcBef>
                <a:spcPts val="1200"/>
              </a:spcBef>
              <a:spcAft>
                <a:spcPts val="0"/>
              </a:spcAft>
              <a:buNone/>
            </a:pPr>
            <a:r>
              <a:rPr b="1" lang="en" sz="1500">
                <a:latin typeface="Arial"/>
                <a:ea typeface="Arial"/>
                <a:cs typeface="Arial"/>
                <a:sym typeface="Arial"/>
              </a:rPr>
              <a:t>🔹 Data &amp; experiment design</a:t>
            </a:r>
            <a:endParaRPr b="1" sz="1500">
              <a:latin typeface="Arial"/>
              <a:ea typeface="Arial"/>
              <a:cs typeface="Arial"/>
              <a:sym typeface="Arial"/>
            </a:endParaRPr>
          </a:p>
          <a:p>
            <a:pPr indent="-254000" lvl="0" marL="342900" rtl="0" algn="l">
              <a:lnSpc>
                <a:spcPct val="105000"/>
              </a:lnSpc>
              <a:spcBef>
                <a:spcPts val="900"/>
              </a:spcBef>
              <a:spcAft>
                <a:spcPts val="0"/>
              </a:spcAft>
              <a:buSzPts val="1400"/>
              <a:buChar char="●"/>
            </a:pPr>
            <a:r>
              <a:rPr lang="en" sz="1400">
                <a:latin typeface="Arial"/>
                <a:ea typeface="Arial"/>
                <a:cs typeface="Arial"/>
                <a:sym typeface="Arial"/>
              </a:rPr>
              <a:t>“What data would be required for this research?”</a:t>
            </a:r>
            <a:endParaRPr sz="1400">
              <a:latin typeface="Arial"/>
              <a:ea typeface="Arial"/>
              <a:cs typeface="Arial"/>
              <a:sym typeface="Arial"/>
            </a:endParaRPr>
          </a:p>
          <a:p>
            <a:pPr indent="-254000" lvl="0" marL="342900" rtl="0" algn="l">
              <a:lnSpc>
                <a:spcPct val="105000"/>
              </a:lnSpc>
              <a:spcBef>
                <a:spcPts val="0"/>
              </a:spcBef>
              <a:spcAft>
                <a:spcPts val="0"/>
              </a:spcAft>
              <a:buSzPts val="1400"/>
              <a:buChar char="●"/>
            </a:pPr>
            <a:r>
              <a:rPr lang="en" sz="1400">
                <a:latin typeface="Arial"/>
                <a:ea typeface="Arial"/>
                <a:cs typeface="Arial"/>
                <a:sym typeface="Arial"/>
              </a:rPr>
              <a:t>“How should the experiment be designed?”</a:t>
            </a:r>
            <a:endParaRPr sz="1400">
              <a:latin typeface="Arial"/>
              <a:ea typeface="Arial"/>
              <a:cs typeface="Arial"/>
              <a:sym typeface="Arial"/>
            </a:endParaRPr>
          </a:p>
          <a:p>
            <a:pPr indent="-254000" lvl="0" marL="342900" rtl="0" algn="l">
              <a:lnSpc>
                <a:spcPct val="105000"/>
              </a:lnSpc>
              <a:spcBef>
                <a:spcPts val="0"/>
              </a:spcBef>
              <a:spcAft>
                <a:spcPts val="0"/>
              </a:spcAft>
              <a:buSzPts val="1400"/>
              <a:buChar char="●"/>
            </a:pPr>
            <a:r>
              <a:rPr lang="en" sz="1400">
                <a:latin typeface="Arial"/>
                <a:ea typeface="Arial"/>
                <a:cs typeface="Arial"/>
                <a:sym typeface="Arial"/>
              </a:rPr>
              <a:t>“What baselines should be used for comparison?”</a:t>
            </a:r>
            <a:endParaRPr sz="1400">
              <a:latin typeface="Arial"/>
              <a:ea typeface="Arial"/>
              <a:cs typeface="Arial"/>
              <a:sym typeface="Arial"/>
            </a:endParaRPr>
          </a:p>
          <a:p>
            <a:pPr indent="0" lvl="0" marL="0" rtl="0" algn="l">
              <a:lnSpc>
                <a:spcPct val="105000"/>
              </a:lnSpc>
              <a:spcBef>
                <a:spcPts val="900"/>
              </a:spcBef>
              <a:spcAft>
                <a:spcPts val="0"/>
              </a:spcAft>
              <a:buNone/>
            </a:pPr>
            <a:r>
              <a:t/>
            </a:r>
            <a:endParaRPr sz="1400">
              <a:latin typeface="Arial"/>
              <a:ea typeface="Arial"/>
              <a:cs typeface="Arial"/>
              <a:sym typeface="Arial"/>
            </a:endParaRPr>
          </a:p>
          <a:p>
            <a:pPr indent="0" lvl="0" marL="0" rtl="0" algn="l">
              <a:lnSpc>
                <a:spcPct val="105000"/>
              </a:lnSpc>
              <a:spcBef>
                <a:spcPts val="1200"/>
              </a:spcBef>
              <a:spcAft>
                <a:spcPts val="0"/>
              </a:spcAft>
              <a:buNone/>
            </a:pPr>
            <a:r>
              <a:rPr b="1" lang="en" sz="1500">
                <a:latin typeface="Arial"/>
                <a:ea typeface="Arial"/>
                <a:cs typeface="Arial"/>
                <a:sym typeface="Arial"/>
              </a:rPr>
              <a:t>🔹 Evaluation</a:t>
            </a:r>
            <a:endParaRPr b="1" sz="1500">
              <a:latin typeface="Arial"/>
              <a:ea typeface="Arial"/>
              <a:cs typeface="Arial"/>
              <a:sym typeface="Arial"/>
            </a:endParaRPr>
          </a:p>
          <a:p>
            <a:pPr indent="-254000" lvl="0" marL="342900" rtl="0" algn="l">
              <a:lnSpc>
                <a:spcPct val="105000"/>
              </a:lnSpc>
              <a:spcBef>
                <a:spcPts val="900"/>
              </a:spcBef>
              <a:spcAft>
                <a:spcPts val="0"/>
              </a:spcAft>
              <a:buSzPts val="1400"/>
              <a:buChar char="●"/>
            </a:pPr>
            <a:r>
              <a:rPr lang="en" sz="1400">
                <a:latin typeface="Arial"/>
                <a:ea typeface="Arial"/>
                <a:cs typeface="Arial"/>
                <a:sym typeface="Arial"/>
              </a:rPr>
              <a:t>“What evaluation metrics are appropriate?”</a:t>
            </a:r>
            <a:endParaRPr sz="1400">
              <a:latin typeface="Arial"/>
              <a:ea typeface="Arial"/>
              <a:cs typeface="Arial"/>
              <a:sym typeface="Arial"/>
            </a:endParaRPr>
          </a:p>
          <a:p>
            <a:pPr indent="-254000" lvl="0" marL="342900" rtl="0" algn="l">
              <a:lnSpc>
                <a:spcPct val="105000"/>
              </a:lnSpc>
              <a:spcBef>
                <a:spcPts val="0"/>
              </a:spcBef>
              <a:spcAft>
                <a:spcPts val="0"/>
              </a:spcAft>
              <a:buSzPts val="1400"/>
              <a:buChar char="●"/>
            </a:pPr>
            <a:r>
              <a:rPr lang="en" sz="1400">
                <a:latin typeface="Arial"/>
                <a:ea typeface="Arial"/>
                <a:cs typeface="Arial"/>
                <a:sym typeface="Arial"/>
              </a:rPr>
              <a:t>“How can I validate the effectiveness of my approach?”</a:t>
            </a:r>
            <a:endParaRPr sz="1400">
              <a:latin typeface="Arial"/>
              <a:ea typeface="Arial"/>
              <a:cs typeface="Arial"/>
              <a:sym typeface="Arial"/>
            </a:endParaRPr>
          </a:p>
          <a:p>
            <a:pPr indent="0" lvl="0" marL="0" rtl="0" algn="l">
              <a:lnSpc>
                <a:spcPct val="80000"/>
              </a:lnSpc>
              <a:spcBef>
                <a:spcPts val="900"/>
              </a:spcBef>
              <a:spcAft>
                <a:spcPts val="1200"/>
              </a:spcAft>
              <a:buNone/>
            </a:pPr>
            <a:r>
              <a:t/>
            </a:r>
            <a:endParaRPr sz="2600"/>
          </a:p>
        </p:txBody>
      </p:sp>
      <p:sp>
        <p:nvSpPr>
          <p:cNvPr id="541" name="Google Shape;541;p66"/>
          <p:cNvSpPr txBox="1"/>
          <p:nvPr>
            <p:ph idx="12" type="sldNum"/>
          </p:nvPr>
        </p:nvSpPr>
        <p:spPr>
          <a:xfrm>
            <a:off x="8494418" y="4568938"/>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67"/>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48" name="Google Shape;548;p67"/>
          <p:cNvSpPr txBox="1"/>
          <p:nvPr>
            <p:ph idx="1" type="body"/>
          </p:nvPr>
        </p:nvSpPr>
        <p:spPr>
          <a:xfrm>
            <a:off x="311700" y="219861"/>
            <a:ext cx="8520600" cy="43491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b="1" lang="en" sz="2300">
                <a:latin typeface="Arial"/>
                <a:ea typeface="Arial"/>
                <a:cs typeface="Arial"/>
                <a:sym typeface="Arial"/>
              </a:rPr>
              <a:t>🔷 6. PROMPTS FOR CRITICAL THINKING (VERY IMPORTANT)</a:t>
            </a:r>
            <a:endParaRPr b="1" sz="2300">
              <a:latin typeface="Arial"/>
              <a:ea typeface="Arial"/>
              <a:cs typeface="Arial"/>
              <a:sym typeface="Arial"/>
            </a:endParaRPr>
          </a:p>
          <a:p>
            <a:pPr indent="0" lvl="0" marL="0" rtl="0" algn="l">
              <a:lnSpc>
                <a:spcPct val="115000"/>
              </a:lnSpc>
              <a:spcBef>
                <a:spcPts val="1100"/>
              </a:spcBef>
              <a:spcAft>
                <a:spcPts val="0"/>
              </a:spcAft>
              <a:buNone/>
            </a:pPr>
            <a:r>
              <a:rPr b="1" lang="en" sz="1600">
                <a:latin typeface="Arial"/>
                <a:ea typeface="Arial"/>
                <a:cs typeface="Arial"/>
                <a:sym typeface="Arial"/>
              </a:rPr>
              <a:t>🔹 Challenge your own idea</a:t>
            </a:r>
            <a:endParaRPr b="1" sz="1600">
              <a:latin typeface="Arial"/>
              <a:ea typeface="Arial"/>
              <a:cs typeface="Arial"/>
              <a:sym typeface="Arial"/>
            </a:endParaRPr>
          </a:p>
          <a:p>
            <a:pPr indent="-254000" lvl="0" marL="342900" rtl="0" algn="l">
              <a:lnSpc>
                <a:spcPct val="115000"/>
              </a:lnSpc>
              <a:spcBef>
                <a:spcPts val="900"/>
              </a:spcBef>
              <a:spcAft>
                <a:spcPts val="0"/>
              </a:spcAft>
              <a:buSzPts val="1400"/>
              <a:buChar char="●"/>
            </a:pPr>
            <a:r>
              <a:rPr lang="en" sz="1400">
                <a:latin typeface="Arial"/>
                <a:ea typeface="Arial"/>
                <a:cs typeface="Arial"/>
                <a:sym typeface="Arial"/>
              </a:rPr>
              <a:t>“What are the weaknesses of my proposed idea?”</a:t>
            </a:r>
            <a:endParaRPr sz="1400">
              <a:latin typeface="Arial"/>
              <a:ea typeface="Arial"/>
              <a:cs typeface="Arial"/>
              <a:sym typeface="Arial"/>
            </a:endParaRPr>
          </a:p>
          <a:p>
            <a:pPr indent="-254000" lvl="0" marL="342900" rtl="0" algn="l">
              <a:lnSpc>
                <a:spcPct val="115000"/>
              </a:lnSpc>
              <a:spcBef>
                <a:spcPts val="0"/>
              </a:spcBef>
              <a:spcAft>
                <a:spcPts val="0"/>
              </a:spcAft>
              <a:buSzPts val="1400"/>
              <a:buChar char="●"/>
            </a:pPr>
            <a:r>
              <a:rPr lang="en" sz="1400">
                <a:latin typeface="Arial"/>
                <a:ea typeface="Arial"/>
                <a:cs typeface="Arial"/>
                <a:sym typeface="Arial"/>
              </a:rPr>
              <a:t>“What risks or limitations might arise?”</a:t>
            </a:r>
            <a:endParaRPr sz="1400">
              <a:latin typeface="Arial"/>
              <a:ea typeface="Arial"/>
              <a:cs typeface="Arial"/>
              <a:sym typeface="Arial"/>
            </a:endParaRPr>
          </a:p>
          <a:p>
            <a:pPr indent="0" lvl="0" marL="0" rtl="0" algn="l">
              <a:lnSpc>
                <a:spcPct val="115000"/>
              </a:lnSpc>
              <a:spcBef>
                <a:spcPts val="900"/>
              </a:spcBef>
              <a:spcAft>
                <a:spcPts val="0"/>
              </a:spcAft>
              <a:buNone/>
            </a:pPr>
            <a:r>
              <a:t/>
            </a:r>
            <a:endParaRPr sz="1400">
              <a:latin typeface="Arial"/>
              <a:ea typeface="Arial"/>
              <a:cs typeface="Arial"/>
              <a:sym typeface="Arial"/>
            </a:endParaRPr>
          </a:p>
          <a:p>
            <a:pPr indent="0" lvl="0" marL="0" rtl="0" algn="l">
              <a:lnSpc>
                <a:spcPct val="115000"/>
              </a:lnSpc>
              <a:spcBef>
                <a:spcPts val="1200"/>
              </a:spcBef>
              <a:spcAft>
                <a:spcPts val="0"/>
              </a:spcAft>
              <a:buNone/>
            </a:pPr>
            <a:r>
              <a:rPr b="1" lang="en" sz="1600">
                <a:latin typeface="Arial"/>
                <a:ea typeface="Arial"/>
                <a:cs typeface="Arial"/>
                <a:sym typeface="Arial"/>
              </a:rPr>
              <a:t>🔹 Alternative perspectives</a:t>
            </a:r>
            <a:endParaRPr b="1" sz="1600">
              <a:latin typeface="Arial"/>
              <a:ea typeface="Arial"/>
              <a:cs typeface="Arial"/>
              <a:sym typeface="Arial"/>
            </a:endParaRPr>
          </a:p>
          <a:p>
            <a:pPr indent="-254000" lvl="0" marL="342900" rtl="0" algn="l">
              <a:lnSpc>
                <a:spcPct val="115000"/>
              </a:lnSpc>
              <a:spcBef>
                <a:spcPts val="900"/>
              </a:spcBef>
              <a:spcAft>
                <a:spcPts val="0"/>
              </a:spcAft>
              <a:buSzPts val="1400"/>
              <a:buChar char="●"/>
            </a:pPr>
            <a:r>
              <a:rPr lang="en" sz="1400">
                <a:latin typeface="Arial"/>
                <a:ea typeface="Arial"/>
                <a:cs typeface="Arial"/>
                <a:sym typeface="Arial"/>
              </a:rPr>
              <a:t>“What alternative approaches could solve this problem?”</a:t>
            </a:r>
            <a:endParaRPr sz="1400">
              <a:latin typeface="Arial"/>
              <a:ea typeface="Arial"/>
              <a:cs typeface="Arial"/>
              <a:sym typeface="Arial"/>
            </a:endParaRPr>
          </a:p>
          <a:p>
            <a:pPr indent="-254000" lvl="0" marL="342900" rtl="0" algn="l">
              <a:lnSpc>
                <a:spcPct val="115000"/>
              </a:lnSpc>
              <a:spcBef>
                <a:spcPts val="0"/>
              </a:spcBef>
              <a:spcAft>
                <a:spcPts val="0"/>
              </a:spcAft>
              <a:buSzPts val="1400"/>
              <a:buChar char="●"/>
            </a:pPr>
            <a:r>
              <a:rPr lang="en" sz="1400">
                <a:latin typeface="Arial"/>
                <a:ea typeface="Arial"/>
                <a:cs typeface="Arial"/>
                <a:sym typeface="Arial"/>
              </a:rPr>
              <a:t>“Why might my approach not be the best?”</a:t>
            </a:r>
            <a:endParaRPr sz="1400">
              <a:latin typeface="Arial"/>
              <a:ea typeface="Arial"/>
              <a:cs typeface="Arial"/>
              <a:sym typeface="Arial"/>
            </a:endParaRPr>
          </a:p>
          <a:p>
            <a:pPr indent="0" lvl="0" marL="0" rtl="0" algn="l">
              <a:lnSpc>
                <a:spcPct val="115000"/>
              </a:lnSpc>
              <a:spcBef>
                <a:spcPts val="900"/>
              </a:spcBef>
              <a:spcAft>
                <a:spcPts val="0"/>
              </a:spcAft>
              <a:buNone/>
            </a:pPr>
            <a:r>
              <a:t/>
            </a:r>
            <a:endParaRPr sz="1400">
              <a:latin typeface="Arial"/>
              <a:ea typeface="Arial"/>
              <a:cs typeface="Arial"/>
              <a:sym typeface="Arial"/>
            </a:endParaRPr>
          </a:p>
          <a:p>
            <a:pPr indent="0" lvl="0" marL="0" rtl="0" algn="l">
              <a:lnSpc>
                <a:spcPct val="115000"/>
              </a:lnSpc>
              <a:spcBef>
                <a:spcPts val="1200"/>
              </a:spcBef>
              <a:spcAft>
                <a:spcPts val="0"/>
              </a:spcAft>
              <a:buNone/>
            </a:pPr>
            <a:r>
              <a:rPr b="1" lang="en" sz="1600">
                <a:latin typeface="Arial"/>
                <a:ea typeface="Arial"/>
                <a:cs typeface="Arial"/>
                <a:sym typeface="Arial"/>
              </a:rPr>
              <a:t>🔹 Bias &amp; assumptions</a:t>
            </a:r>
            <a:endParaRPr b="1" sz="1600">
              <a:latin typeface="Arial"/>
              <a:ea typeface="Arial"/>
              <a:cs typeface="Arial"/>
              <a:sym typeface="Arial"/>
            </a:endParaRPr>
          </a:p>
          <a:p>
            <a:pPr indent="-254000" lvl="0" marL="342900" rtl="0" algn="l">
              <a:lnSpc>
                <a:spcPct val="115000"/>
              </a:lnSpc>
              <a:spcBef>
                <a:spcPts val="900"/>
              </a:spcBef>
              <a:spcAft>
                <a:spcPts val="0"/>
              </a:spcAft>
              <a:buSzPts val="1400"/>
              <a:buChar char="●"/>
            </a:pPr>
            <a:r>
              <a:rPr lang="en" sz="1400">
                <a:latin typeface="Arial"/>
                <a:ea typeface="Arial"/>
                <a:cs typeface="Arial"/>
                <a:sym typeface="Arial"/>
              </a:rPr>
              <a:t>“What biases exist in the datasets or methods used?”</a:t>
            </a:r>
            <a:endParaRPr sz="1400">
              <a:latin typeface="Arial"/>
              <a:ea typeface="Arial"/>
              <a:cs typeface="Arial"/>
              <a:sym typeface="Arial"/>
            </a:endParaRPr>
          </a:p>
          <a:p>
            <a:pPr indent="-254000" lvl="0" marL="342900" rtl="0" algn="l">
              <a:lnSpc>
                <a:spcPct val="115000"/>
              </a:lnSpc>
              <a:spcBef>
                <a:spcPts val="0"/>
              </a:spcBef>
              <a:spcAft>
                <a:spcPts val="0"/>
              </a:spcAft>
              <a:buSzPts val="1400"/>
              <a:buChar char="●"/>
            </a:pPr>
            <a:r>
              <a:rPr lang="en" sz="1400">
                <a:latin typeface="Arial"/>
                <a:ea typeface="Arial"/>
                <a:cs typeface="Arial"/>
                <a:sym typeface="Arial"/>
              </a:rPr>
              <a:t>“What assumptions am I making that may not hold?”</a:t>
            </a:r>
            <a:endParaRPr sz="1400">
              <a:latin typeface="Arial"/>
              <a:ea typeface="Arial"/>
              <a:cs typeface="Arial"/>
              <a:sym typeface="Arial"/>
            </a:endParaRPr>
          </a:p>
          <a:p>
            <a:pPr indent="0" lvl="0" marL="0" rtl="0" algn="l">
              <a:spcBef>
                <a:spcPts val="900"/>
              </a:spcBef>
              <a:spcAft>
                <a:spcPts val="1200"/>
              </a:spcAft>
              <a:buNone/>
            </a:pPr>
            <a:r>
              <a:t/>
            </a:r>
            <a:endParaRPr sz="2700"/>
          </a:p>
        </p:txBody>
      </p:sp>
      <p:sp>
        <p:nvSpPr>
          <p:cNvPr id="549" name="Google Shape;549;p67"/>
          <p:cNvSpPr txBox="1"/>
          <p:nvPr>
            <p:ph idx="12" type="sldNum"/>
          </p:nvPr>
        </p:nvSpPr>
        <p:spPr>
          <a:xfrm>
            <a:off x="8420693" y="4568938"/>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push/>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68"/>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56" name="Google Shape;556;p68"/>
          <p:cNvSpPr txBox="1"/>
          <p:nvPr>
            <p:ph idx="1" type="body"/>
          </p:nvPr>
        </p:nvSpPr>
        <p:spPr>
          <a:xfrm>
            <a:off x="311700" y="231711"/>
            <a:ext cx="8520600" cy="4337100"/>
          </a:xfrm>
          <a:prstGeom prst="rect">
            <a:avLst/>
          </a:prstGeom>
        </p:spPr>
        <p:txBody>
          <a:bodyPr anchorCtr="0" anchor="t" bIns="91425" lIns="91425" spcFirstLastPara="1" rIns="91425" wrap="square" tIns="91425">
            <a:noAutofit/>
          </a:bodyPr>
          <a:lstStyle/>
          <a:p>
            <a:pPr indent="0" lvl="0" marL="0" rtl="0" algn="l">
              <a:lnSpc>
                <a:spcPct val="115000"/>
              </a:lnSpc>
              <a:spcBef>
                <a:spcPts val="1800"/>
              </a:spcBef>
              <a:spcAft>
                <a:spcPts val="0"/>
              </a:spcAft>
              <a:buNone/>
            </a:pPr>
            <a:r>
              <a:rPr b="1" lang="en" sz="2300">
                <a:latin typeface="Arial"/>
                <a:ea typeface="Arial"/>
                <a:cs typeface="Arial"/>
                <a:sym typeface="Arial"/>
              </a:rPr>
              <a:t>🔷 8. PROMPTS FOR WRITING PREPARATION</a:t>
            </a:r>
            <a:endParaRPr b="1" sz="2300">
              <a:latin typeface="Arial"/>
              <a:ea typeface="Arial"/>
              <a:cs typeface="Arial"/>
              <a:sym typeface="Arial"/>
            </a:endParaRPr>
          </a:p>
          <a:p>
            <a:pPr indent="0" lvl="0" marL="0" rtl="0" algn="l">
              <a:lnSpc>
                <a:spcPct val="115000"/>
              </a:lnSpc>
              <a:spcBef>
                <a:spcPts val="1100"/>
              </a:spcBef>
              <a:spcAft>
                <a:spcPts val="0"/>
              </a:spcAft>
              <a:buNone/>
            </a:pPr>
            <a:r>
              <a:rPr b="1" lang="en" sz="1600">
                <a:latin typeface="Arial"/>
                <a:ea typeface="Arial"/>
                <a:cs typeface="Arial"/>
                <a:sym typeface="Arial"/>
              </a:rPr>
              <a:t>🔹 Problem statement</a:t>
            </a:r>
            <a:endParaRPr b="1" sz="1600">
              <a:latin typeface="Arial"/>
              <a:ea typeface="Arial"/>
              <a:cs typeface="Arial"/>
              <a:sym typeface="Arial"/>
            </a:endParaRPr>
          </a:p>
          <a:p>
            <a:pPr indent="-254000" lvl="0" marL="342900" rtl="0" algn="l">
              <a:lnSpc>
                <a:spcPct val="115000"/>
              </a:lnSpc>
              <a:spcBef>
                <a:spcPts val="900"/>
              </a:spcBef>
              <a:spcAft>
                <a:spcPts val="0"/>
              </a:spcAft>
              <a:buSzPts val="1400"/>
              <a:buChar char="●"/>
            </a:pPr>
            <a:r>
              <a:rPr lang="en" sz="1400">
                <a:latin typeface="Arial"/>
                <a:ea typeface="Arial"/>
                <a:cs typeface="Arial"/>
                <a:sym typeface="Arial"/>
              </a:rPr>
              <a:t>“Draft a problem statement based on these gaps”</a:t>
            </a:r>
            <a:endParaRPr sz="1400">
              <a:latin typeface="Arial"/>
              <a:ea typeface="Arial"/>
              <a:cs typeface="Arial"/>
              <a:sym typeface="Arial"/>
            </a:endParaRPr>
          </a:p>
          <a:p>
            <a:pPr indent="-254000" lvl="0" marL="342900" rtl="0" algn="l">
              <a:lnSpc>
                <a:spcPct val="115000"/>
              </a:lnSpc>
              <a:spcBef>
                <a:spcPts val="0"/>
              </a:spcBef>
              <a:spcAft>
                <a:spcPts val="0"/>
              </a:spcAft>
              <a:buSzPts val="1400"/>
              <a:buChar char="●"/>
            </a:pPr>
            <a:r>
              <a:rPr lang="en" sz="1400">
                <a:latin typeface="Arial"/>
                <a:ea typeface="Arial"/>
                <a:cs typeface="Arial"/>
                <a:sym typeface="Arial"/>
              </a:rPr>
              <a:t>“Why is this problem important?”</a:t>
            </a:r>
            <a:endParaRPr sz="1400">
              <a:latin typeface="Arial"/>
              <a:ea typeface="Arial"/>
              <a:cs typeface="Arial"/>
              <a:sym typeface="Arial"/>
            </a:endParaRPr>
          </a:p>
          <a:p>
            <a:pPr indent="0" lvl="0" marL="0" rtl="0" algn="l">
              <a:lnSpc>
                <a:spcPct val="115000"/>
              </a:lnSpc>
              <a:spcBef>
                <a:spcPts val="900"/>
              </a:spcBef>
              <a:spcAft>
                <a:spcPts val="0"/>
              </a:spcAft>
              <a:buNone/>
            </a:pPr>
            <a:r>
              <a:t/>
            </a:r>
            <a:endParaRPr sz="1400">
              <a:latin typeface="Arial"/>
              <a:ea typeface="Arial"/>
              <a:cs typeface="Arial"/>
              <a:sym typeface="Arial"/>
            </a:endParaRPr>
          </a:p>
          <a:p>
            <a:pPr indent="0" lvl="0" marL="0" rtl="0" algn="l">
              <a:lnSpc>
                <a:spcPct val="115000"/>
              </a:lnSpc>
              <a:spcBef>
                <a:spcPts val="1200"/>
              </a:spcBef>
              <a:spcAft>
                <a:spcPts val="0"/>
              </a:spcAft>
              <a:buNone/>
            </a:pPr>
            <a:r>
              <a:rPr b="1" lang="en" sz="1600">
                <a:latin typeface="Arial"/>
                <a:ea typeface="Arial"/>
                <a:cs typeface="Arial"/>
                <a:sym typeface="Arial"/>
              </a:rPr>
              <a:t>🔹 Literature synthesis</a:t>
            </a:r>
            <a:endParaRPr b="1" sz="1600">
              <a:latin typeface="Arial"/>
              <a:ea typeface="Arial"/>
              <a:cs typeface="Arial"/>
              <a:sym typeface="Arial"/>
            </a:endParaRPr>
          </a:p>
          <a:p>
            <a:pPr indent="-254000" lvl="0" marL="342900" rtl="0" algn="l">
              <a:lnSpc>
                <a:spcPct val="115000"/>
              </a:lnSpc>
              <a:spcBef>
                <a:spcPts val="900"/>
              </a:spcBef>
              <a:spcAft>
                <a:spcPts val="0"/>
              </a:spcAft>
              <a:buSzPts val="1400"/>
              <a:buChar char="●"/>
            </a:pPr>
            <a:r>
              <a:rPr lang="en" sz="1400">
                <a:latin typeface="Arial"/>
                <a:ea typeface="Arial"/>
                <a:cs typeface="Arial"/>
                <a:sym typeface="Arial"/>
              </a:rPr>
              <a:t>“Summarize how existing works address this problem”</a:t>
            </a:r>
            <a:endParaRPr sz="1400">
              <a:latin typeface="Arial"/>
              <a:ea typeface="Arial"/>
              <a:cs typeface="Arial"/>
              <a:sym typeface="Arial"/>
            </a:endParaRPr>
          </a:p>
          <a:p>
            <a:pPr indent="-254000" lvl="0" marL="342900" rtl="0" algn="l">
              <a:lnSpc>
                <a:spcPct val="115000"/>
              </a:lnSpc>
              <a:spcBef>
                <a:spcPts val="0"/>
              </a:spcBef>
              <a:spcAft>
                <a:spcPts val="0"/>
              </a:spcAft>
              <a:buSzPts val="1400"/>
              <a:buChar char="●"/>
            </a:pPr>
            <a:r>
              <a:rPr lang="en" sz="1400">
                <a:latin typeface="Arial"/>
                <a:ea typeface="Arial"/>
                <a:cs typeface="Arial"/>
                <a:sym typeface="Arial"/>
              </a:rPr>
              <a:t>“What is the overall trend in this research area?”</a:t>
            </a:r>
            <a:endParaRPr sz="1400">
              <a:latin typeface="Arial"/>
              <a:ea typeface="Arial"/>
              <a:cs typeface="Arial"/>
              <a:sym typeface="Arial"/>
            </a:endParaRPr>
          </a:p>
          <a:p>
            <a:pPr indent="0" lvl="0" marL="0" rtl="0" algn="l">
              <a:lnSpc>
                <a:spcPct val="115000"/>
              </a:lnSpc>
              <a:spcBef>
                <a:spcPts val="900"/>
              </a:spcBef>
              <a:spcAft>
                <a:spcPts val="0"/>
              </a:spcAft>
              <a:buNone/>
            </a:pPr>
            <a:r>
              <a:t/>
            </a:r>
            <a:endParaRPr sz="1400">
              <a:latin typeface="Arial"/>
              <a:ea typeface="Arial"/>
              <a:cs typeface="Arial"/>
              <a:sym typeface="Arial"/>
            </a:endParaRPr>
          </a:p>
          <a:p>
            <a:pPr indent="0" lvl="0" marL="0" rtl="0" algn="l">
              <a:lnSpc>
                <a:spcPct val="115000"/>
              </a:lnSpc>
              <a:spcBef>
                <a:spcPts val="1200"/>
              </a:spcBef>
              <a:spcAft>
                <a:spcPts val="0"/>
              </a:spcAft>
              <a:buNone/>
            </a:pPr>
            <a:r>
              <a:rPr b="1" lang="en" sz="1600">
                <a:latin typeface="Arial"/>
                <a:ea typeface="Arial"/>
                <a:cs typeface="Arial"/>
                <a:sym typeface="Arial"/>
              </a:rPr>
              <a:t>🔹 Contribution framing</a:t>
            </a:r>
            <a:endParaRPr b="1" sz="1600">
              <a:latin typeface="Arial"/>
              <a:ea typeface="Arial"/>
              <a:cs typeface="Arial"/>
              <a:sym typeface="Arial"/>
            </a:endParaRPr>
          </a:p>
          <a:p>
            <a:pPr indent="-254000" lvl="0" marL="342900" rtl="0" algn="l">
              <a:lnSpc>
                <a:spcPct val="115000"/>
              </a:lnSpc>
              <a:spcBef>
                <a:spcPts val="900"/>
              </a:spcBef>
              <a:spcAft>
                <a:spcPts val="0"/>
              </a:spcAft>
              <a:buSzPts val="1400"/>
              <a:buChar char="●"/>
            </a:pPr>
            <a:r>
              <a:rPr lang="en" sz="1400">
                <a:latin typeface="Arial"/>
                <a:ea typeface="Arial"/>
                <a:cs typeface="Arial"/>
                <a:sym typeface="Arial"/>
              </a:rPr>
              <a:t>“What are the key contributions of my proposed work?”</a:t>
            </a:r>
            <a:endParaRPr sz="1400">
              <a:latin typeface="Arial"/>
              <a:ea typeface="Arial"/>
              <a:cs typeface="Arial"/>
              <a:sym typeface="Arial"/>
            </a:endParaRPr>
          </a:p>
          <a:p>
            <a:pPr indent="-254000" lvl="0" marL="342900" rtl="0" algn="l">
              <a:lnSpc>
                <a:spcPct val="115000"/>
              </a:lnSpc>
              <a:spcBef>
                <a:spcPts val="0"/>
              </a:spcBef>
              <a:spcAft>
                <a:spcPts val="0"/>
              </a:spcAft>
              <a:buSzPts val="1400"/>
              <a:buChar char="●"/>
            </a:pPr>
            <a:r>
              <a:rPr lang="en" sz="1400">
                <a:latin typeface="Arial"/>
                <a:ea typeface="Arial"/>
                <a:cs typeface="Arial"/>
                <a:sym typeface="Arial"/>
              </a:rPr>
              <a:t>“How does my work advance the field?”</a:t>
            </a:r>
            <a:endParaRPr sz="1400">
              <a:latin typeface="Arial"/>
              <a:ea typeface="Arial"/>
              <a:cs typeface="Arial"/>
              <a:sym typeface="Arial"/>
            </a:endParaRPr>
          </a:p>
          <a:p>
            <a:pPr indent="0" lvl="0" marL="0" rtl="0" algn="l">
              <a:spcBef>
                <a:spcPts val="900"/>
              </a:spcBef>
              <a:spcAft>
                <a:spcPts val="1200"/>
              </a:spcAft>
              <a:buNone/>
            </a:pPr>
            <a:r>
              <a:t/>
            </a:r>
            <a:endParaRPr sz="2700"/>
          </a:p>
        </p:txBody>
      </p:sp>
      <p:sp>
        <p:nvSpPr>
          <p:cNvPr id="557" name="Google Shape;557;p68"/>
          <p:cNvSpPr txBox="1"/>
          <p:nvPr>
            <p:ph idx="12" type="sldNum"/>
          </p:nvPr>
        </p:nvSpPr>
        <p:spPr>
          <a:xfrm>
            <a:off x="8420693" y="450666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 name="Shape 129"/>
        <p:cNvGrpSpPr/>
        <p:nvPr/>
      </p:nvGrpSpPr>
      <p:grpSpPr>
        <a:xfrm>
          <a:off x="0" y="0"/>
          <a:ext cx="0" cy="0"/>
          <a:chOff x="0" y="0"/>
          <a:chExt cx="0" cy="0"/>
        </a:xfrm>
      </p:grpSpPr>
      <p:grpSp>
        <p:nvGrpSpPr>
          <p:cNvPr id="130" name="Google Shape;130;p24"/>
          <p:cNvGrpSpPr/>
          <p:nvPr/>
        </p:nvGrpSpPr>
        <p:grpSpPr>
          <a:xfrm>
            <a:off x="381000" y="381000"/>
            <a:ext cx="8382000" cy="4381500"/>
            <a:chOff x="381000" y="381000"/>
            <a:chExt cx="8382000" cy="4381500"/>
          </a:xfrm>
        </p:grpSpPr>
        <p:sp>
          <p:nvSpPr>
            <p:cNvPr id="131" name="Google Shape;131;p24"/>
            <p:cNvSpPr/>
            <p:nvPr/>
          </p:nvSpPr>
          <p:spPr>
            <a:xfrm>
              <a:off x="381000" y="381000"/>
              <a:ext cx="8382000" cy="4381500"/>
            </a:xfrm>
            <a:prstGeom prst="roundRect">
              <a:avLst>
                <a:gd fmla="val 4347" name="adj"/>
              </a:avLst>
            </a:prstGeom>
            <a:solidFill>
              <a:srgbClr val="F8F9FA"/>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132" name="Google Shape;132;p24"/>
            <p:cNvSpPr txBox="1"/>
            <p:nvPr/>
          </p:nvSpPr>
          <p:spPr>
            <a:xfrm>
              <a:off x="762000" y="762000"/>
              <a:ext cx="7620000" cy="3619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3200">
                  <a:solidFill>
                    <a:srgbClr val="1A73E8"/>
                  </a:solidFill>
                  <a:latin typeface="Arial"/>
                  <a:ea typeface="Arial"/>
                  <a:cs typeface="Arial"/>
                  <a:sym typeface="Arial"/>
                </a:rPr>
                <a:t>If AI gives you an answer that looks correct…</a:t>
              </a:r>
              <a:endParaRPr b="1" sz="3200">
                <a:solidFill>
                  <a:srgbClr val="1A73E8"/>
                </a:solidFill>
                <a:latin typeface="Arial"/>
                <a:ea typeface="Arial"/>
                <a:cs typeface="Arial"/>
                <a:sym typeface="Arial"/>
              </a:endParaRPr>
            </a:p>
            <a:p>
              <a:pPr indent="0" lvl="0" marL="0" rtl="0" algn="ctr">
                <a:spcBef>
                  <a:spcPts val="1800"/>
                </a:spcBef>
                <a:spcAft>
                  <a:spcPts val="0"/>
                </a:spcAft>
                <a:buNone/>
              </a:pPr>
              <a:r>
                <a:rPr b="0" lang="en" sz="3200">
                  <a:solidFill>
                    <a:srgbClr val="5F6368"/>
                  </a:solidFill>
                  <a:latin typeface="Arial"/>
                  <a:ea typeface="Arial"/>
                  <a:cs typeface="Arial"/>
                  <a:sym typeface="Arial"/>
                </a:rPr>
                <a:t>and you follow it…</a:t>
              </a:r>
              <a:endParaRPr b="0" sz="3200">
                <a:solidFill>
                  <a:srgbClr val="5F6368"/>
                </a:solidFill>
                <a:latin typeface="Arial"/>
                <a:ea typeface="Arial"/>
                <a:cs typeface="Arial"/>
                <a:sym typeface="Arial"/>
              </a:endParaRPr>
            </a:p>
            <a:p>
              <a:pPr indent="0" lvl="0" marL="0" rtl="0" algn="ctr">
                <a:spcBef>
                  <a:spcPts val="3600"/>
                </a:spcBef>
                <a:spcAft>
                  <a:spcPts val="0"/>
                </a:spcAft>
                <a:buNone/>
              </a:pPr>
              <a:r>
                <a:rPr b="1" lang="en" sz="3600">
                  <a:solidFill>
                    <a:srgbClr val="FFFFFF"/>
                  </a:solidFill>
                  <a:highlight>
                    <a:srgbClr val="D93025"/>
                  </a:highlight>
                  <a:latin typeface="Arial"/>
                  <a:ea typeface="Arial"/>
                  <a:cs typeface="Arial"/>
                  <a:sym typeface="Arial"/>
                </a:rPr>
                <a:t>who is responsible if it is wrong?</a:t>
              </a:r>
              <a:endParaRPr b="1" sz="3600">
                <a:solidFill>
                  <a:srgbClr val="FFFFFF"/>
                </a:solidFill>
                <a:highlight>
                  <a:srgbClr val="D93025"/>
                </a:highlight>
                <a:latin typeface="Arial"/>
                <a:ea typeface="Arial"/>
                <a:cs typeface="Arial"/>
                <a:sym typeface="Arial"/>
              </a:endParaRPr>
            </a:p>
          </p:txBody>
        </p:sp>
      </p:grpSp>
      <p:sp>
        <p:nvSpPr>
          <p:cNvPr id="133" name="Google Shape;133;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push/>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69"/>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64" name="Google Shape;564;p69"/>
          <p:cNvSpPr txBox="1"/>
          <p:nvPr>
            <p:ph idx="1" type="body"/>
          </p:nvPr>
        </p:nvSpPr>
        <p:spPr>
          <a:xfrm>
            <a:off x="233775" y="864356"/>
            <a:ext cx="6390600" cy="2562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565" name="Google Shape;565;p69"/>
          <p:cNvSpPr txBox="1"/>
          <p:nvPr>
            <p:ph idx="12" type="sldNum"/>
          </p:nvPr>
        </p:nvSpPr>
        <p:spPr>
          <a:xfrm>
            <a:off x="6354343" y="349741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566" name="Google Shape;566;p69"/>
          <p:cNvPicPr preferRelativeResize="0"/>
          <p:nvPr/>
        </p:nvPicPr>
        <p:blipFill>
          <a:blip r:embed="rId3">
            <a:alphaModFix/>
          </a:blip>
          <a:stretch>
            <a:fillRect/>
          </a:stretch>
        </p:blipFill>
        <p:spPr>
          <a:xfrm>
            <a:off x="0" y="57150"/>
            <a:ext cx="9144002" cy="50292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70"/>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73" name="Google Shape;573;p70"/>
          <p:cNvSpPr txBox="1"/>
          <p:nvPr>
            <p:ph idx="1" type="body"/>
          </p:nvPr>
        </p:nvSpPr>
        <p:spPr>
          <a:xfrm>
            <a:off x="233775" y="864356"/>
            <a:ext cx="6390600" cy="2562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574" name="Google Shape;574;p70"/>
          <p:cNvSpPr txBox="1"/>
          <p:nvPr>
            <p:ph idx="12" type="sldNum"/>
          </p:nvPr>
        </p:nvSpPr>
        <p:spPr>
          <a:xfrm>
            <a:off x="6354343" y="349741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575" name="Google Shape;575;p70"/>
          <p:cNvPicPr preferRelativeResize="0"/>
          <p:nvPr/>
        </p:nvPicPr>
        <p:blipFill>
          <a:blip r:embed="rId3">
            <a:alphaModFix/>
          </a:blip>
          <a:stretch>
            <a:fillRect/>
          </a:stretch>
        </p:blipFill>
        <p:spPr>
          <a:xfrm>
            <a:off x="0" y="238075"/>
            <a:ext cx="9144003" cy="4667351"/>
          </a:xfrm>
          <a:prstGeom prst="rect">
            <a:avLst/>
          </a:prstGeom>
          <a:noFill/>
          <a:ln>
            <a:noFill/>
          </a:ln>
        </p:spPr>
      </p:pic>
    </p:spTree>
  </p:cSld>
  <p:clrMapOvr>
    <a:masterClrMapping/>
  </p:clrMapOvr>
  <p:transition spd="med">
    <p:push/>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71"/>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82" name="Google Shape;582;p71"/>
          <p:cNvSpPr txBox="1"/>
          <p:nvPr>
            <p:ph idx="1" type="body"/>
          </p:nvPr>
        </p:nvSpPr>
        <p:spPr>
          <a:xfrm>
            <a:off x="233775" y="864356"/>
            <a:ext cx="6390600" cy="2562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583" name="Google Shape;583;p71"/>
          <p:cNvSpPr txBox="1"/>
          <p:nvPr>
            <p:ph idx="12" type="sldNum"/>
          </p:nvPr>
        </p:nvSpPr>
        <p:spPr>
          <a:xfrm>
            <a:off x="6354343" y="349741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584" name="Google Shape;584;p71"/>
          <p:cNvPicPr preferRelativeResize="0"/>
          <p:nvPr/>
        </p:nvPicPr>
        <p:blipFill>
          <a:blip r:embed="rId3">
            <a:alphaModFix/>
          </a:blip>
          <a:stretch>
            <a:fillRect/>
          </a:stretch>
        </p:blipFill>
        <p:spPr>
          <a:xfrm>
            <a:off x="0" y="212008"/>
            <a:ext cx="9144001" cy="471948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2"/>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591" name="Google Shape;591;p72"/>
          <p:cNvSpPr txBox="1"/>
          <p:nvPr>
            <p:ph idx="1" type="body"/>
          </p:nvPr>
        </p:nvSpPr>
        <p:spPr>
          <a:xfrm>
            <a:off x="233775" y="864356"/>
            <a:ext cx="6390600" cy="2562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592" name="Google Shape;592;p72"/>
          <p:cNvSpPr txBox="1"/>
          <p:nvPr>
            <p:ph idx="12" type="sldNum"/>
          </p:nvPr>
        </p:nvSpPr>
        <p:spPr>
          <a:xfrm>
            <a:off x="6354343" y="349741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593" name="Google Shape;593;p72"/>
          <p:cNvPicPr preferRelativeResize="0"/>
          <p:nvPr/>
        </p:nvPicPr>
        <p:blipFill>
          <a:blip r:embed="rId3">
            <a:alphaModFix/>
          </a:blip>
          <a:stretch>
            <a:fillRect/>
          </a:stretch>
        </p:blipFill>
        <p:spPr>
          <a:xfrm>
            <a:off x="0" y="182278"/>
            <a:ext cx="9144002" cy="477894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73"/>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00" name="Google Shape;600;p73"/>
          <p:cNvSpPr txBox="1"/>
          <p:nvPr>
            <p:ph idx="1" type="body"/>
          </p:nvPr>
        </p:nvSpPr>
        <p:spPr>
          <a:xfrm>
            <a:off x="233775" y="864356"/>
            <a:ext cx="6390600" cy="2562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01" name="Google Shape;601;p73"/>
          <p:cNvSpPr txBox="1"/>
          <p:nvPr>
            <p:ph idx="12" type="sldNum"/>
          </p:nvPr>
        </p:nvSpPr>
        <p:spPr>
          <a:xfrm>
            <a:off x="6354343" y="349741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602" name="Google Shape;602;p73"/>
          <p:cNvPicPr preferRelativeResize="0"/>
          <p:nvPr/>
        </p:nvPicPr>
        <p:blipFill>
          <a:blip r:embed="rId3">
            <a:alphaModFix/>
          </a:blip>
          <a:stretch>
            <a:fillRect/>
          </a:stretch>
        </p:blipFill>
        <p:spPr>
          <a:xfrm>
            <a:off x="0" y="145297"/>
            <a:ext cx="9143999" cy="4852906"/>
          </a:xfrm>
          <a:prstGeom prst="rect">
            <a:avLst/>
          </a:prstGeom>
          <a:noFill/>
          <a:ln>
            <a:noFill/>
          </a:ln>
        </p:spPr>
      </p:pic>
    </p:spTree>
  </p:cSld>
  <p:clrMapOvr>
    <a:masterClrMapping/>
  </p:clrMapOvr>
  <p:transition spd="med">
    <p:push/>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74"/>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AI-Augmented Research Cognition using NotebookLM</a:t>
            </a:r>
            <a:endParaRPr/>
          </a:p>
        </p:txBody>
      </p:sp>
      <p:sp>
        <p:nvSpPr>
          <p:cNvPr id="609" name="Google Shape;609;p74"/>
          <p:cNvSpPr txBox="1"/>
          <p:nvPr>
            <p:ph idx="1" type="body"/>
          </p:nvPr>
        </p:nvSpPr>
        <p:spPr>
          <a:xfrm>
            <a:off x="375350" y="1375056"/>
            <a:ext cx="6390600" cy="2562300"/>
          </a:xfrm>
          <a:prstGeom prst="rect">
            <a:avLst/>
          </a:prstGeom>
        </p:spPr>
        <p:txBody>
          <a:bodyPr anchorCtr="0" anchor="t" bIns="91425" lIns="91425" spcFirstLastPara="1" rIns="91425" wrap="square" tIns="91425">
            <a:noAutofit/>
          </a:bodyPr>
          <a:lstStyle/>
          <a:p>
            <a:pPr indent="0" lvl="0" marL="0" rtl="0" algn="l">
              <a:lnSpc>
                <a:spcPct val="95000"/>
              </a:lnSpc>
              <a:spcBef>
                <a:spcPts val="1400"/>
              </a:spcBef>
              <a:spcAft>
                <a:spcPts val="0"/>
              </a:spcAft>
              <a:buSzPts val="605"/>
              <a:buNone/>
            </a:pPr>
            <a:r>
              <a:rPr b="1" lang="en" sz="1590">
                <a:solidFill>
                  <a:srgbClr val="0000FF"/>
                </a:solidFill>
              </a:rPr>
              <a:t>Step 3: Extract Problem Space &amp; Concept Map</a:t>
            </a:r>
            <a:endParaRPr b="1" sz="1315">
              <a:latin typeface="Arial"/>
              <a:ea typeface="Arial"/>
              <a:cs typeface="Arial"/>
              <a:sym typeface="Arial"/>
            </a:endParaRPr>
          </a:p>
          <a:p>
            <a:pPr indent="0" lvl="0" marL="0" rtl="0" algn="l">
              <a:lnSpc>
                <a:spcPct val="95000"/>
              </a:lnSpc>
              <a:spcBef>
                <a:spcPts val="900"/>
              </a:spcBef>
              <a:spcAft>
                <a:spcPts val="0"/>
              </a:spcAft>
              <a:buSzPts val="605"/>
              <a:buNone/>
            </a:pPr>
            <a:r>
              <a:rPr lang="en" sz="1590"/>
              <a:t>Ask NotebookLM:</a:t>
            </a:r>
            <a:endParaRPr sz="1590"/>
          </a:p>
          <a:p>
            <a:pPr indent="-231140" lvl="0" marL="342900" rtl="0" algn="l">
              <a:lnSpc>
                <a:spcPct val="95000"/>
              </a:lnSpc>
              <a:spcBef>
                <a:spcPts val="900"/>
              </a:spcBef>
              <a:spcAft>
                <a:spcPts val="0"/>
              </a:spcAft>
              <a:buSzPts val="1040"/>
              <a:buChar char="●"/>
            </a:pPr>
            <a:r>
              <a:rPr lang="en" sz="1590"/>
              <a:t>“List key concepts and their relationships”</a:t>
            </a:r>
            <a:endParaRPr sz="1590"/>
          </a:p>
          <a:p>
            <a:pPr indent="-231140" lvl="0" marL="342900" rtl="0" algn="l">
              <a:lnSpc>
                <a:spcPct val="95000"/>
              </a:lnSpc>
              <a:spcBef>
                <a:spcPts val="0"/>
              </a:spcBef>
              <a:spcAft>
                <a:spcPts val="0"/>
              </a:spcAft>
              <a:buSzPts val="1040"/>
              <a:buChar char="●"/>
            </a:pPr>
            <a:r>
              <a:rPr lang="en" sz="1590"/>
              <a:t>“Group methods into categories”</a:t>
            </a:r>
            <a:endParaRPr sz="1590"/>
          </a:p>
          <a:p>
            <a:pPr indent="-231140" lvl="0" marL="342900" rtl="0" algn="l">
              <a:lnSpc>
                <a:spcPct val="95000"/>
              </a:lnSpc>
              <a:spcBef>
                <a:spcPts val="0"/>
              </a:spcBef>
              <a:spcAft>
                <a:spcPts val="0"/>
              </a:spcAft>
              <a:buSzPts val="1040"/>
              <a:buChar char="●"/>
            </a:pPr>
            <a:r>
              <a:rPr lang="en" sz="1590"/>
              <a:t>“What are the dominant research paradigms?”</a:t>
            </a:r>
            <a:endParaRPr sz="1590"/>
          </a:p>
          <a:p>
            <a:pPr indent="0" lvl="0" marL="0" rtl="0" algn="l">
              <a:lnSpc>
                <a:spcPct val="95000"/>
              </a:lnSpc>
              <a:spcBef>
                <a:spcPts val="900"/>
              </a:spcBef>
              <a:spcAft>
                <a:spcPts val="0"/>
              </a:spcAft>
              <a:buSzPts val="605"/>
              <a:buNone/>
            </a:pPr>
            <a:r>
              <a:rPr lang="en" sz="1590"/>
              <a:t>Then:</a:t>
            </a:r>
            <a:endParaRPr sz="1590"/>
          </a:p>
          <a:p>
            <a:pPr indent="-231140" lvl="0" marL="342900" rtl="0" algn="l">
              <a:lnSpc>
                <a:spcPct val="95000"/>
              </a:lnSpc>
              <a:spcBef>
                <a:spcPts val="900"/>
              </a:spcBef>
              <a:spcAft>
                <a:spcPts val="0"/>
              </a:spcAft>
              <a:buSzPts val="1040"/>
              <a:buChar char="●"/>
            </a:pPr>
            <a:r>
              <a:rPr lang="en" sz="1590"/>
              <a:t>Convert outputs into concept map</a:t>
            </a:r>
            <a:endParaRPr sz="1590"/>
          </a:p>
          <a:p>
            <a:pPr indent="-231140" lvl="0" marL="342900" rtl="0" algn="l">
              <a:lnSpc>
                <a:spcPct val="95000"/>
              </a:lnSpc>
              <a:spcBef>
                <a:spcPts val="0"/>
              </a:spcBef>
              <a:spcAft>
                <a:spcPts val="0"/>
              </a:spcAft>
              <a:buSzPts val="1040"/>
              <a:buChar char="●"/>
            </a:pPr>
            <a:r>
              <a:rPr lang="en" sz="1590"/>
              <a:t>Identify:</a:t>
            </a:r>
            <a:endParaRPr sz="1590"/>
          </a:p>
          <a:p>
            <a:pPr indent="-231140" lvl="1" marL="685800" rtl="0" algn="l">
              <a:lnSpc>
                <a:spcPct val="95000"/>
              </a:lnSpc>
              <a:spcBef>
                <a:spcPts val="0"/>
              </a:spcBef>
              <a:spcAft>
                <a:spcPts val="0"/>
              </a:spcAft>
              <a:buSzPts val="1040"/>
              <a:buChar char="○"/>
            </a:pPr>
            <a:r>
              <a:rPr lang="en" sz="1755"/>
              <a:t>Problem domain</a:t>
            </a:r>
            <a:endParaRPr sz="1755"/>
          </a:p>
          <a:p>
            <a:pPr indent="-231140" lvl="1" marL="685800" rtl="0" algn="l">
              <a:lnSpc>
                <a:spcPct val="95000"/>
              </a:lnSpc>
              <a:spcBef>
                <a:spcPts val="0"/>
              </a:spcBef>
              <a:spcAft>
                <a:spcPts val="0"/>
              </a:spcAft>
              <a:buSzPts val="1040"/>
              <a:buChar char="○"/>
            </a:pPr>
            <a:r>
              <a:rPr lang="en" sz="1755"/>
              <a:t>Methods</a:t>
            </a:r>
            <a:endParaRPr sz="1755"/>
          </a:p>
          <a:p>
            <a:pPr indent="-231140" lvl="1" marL="685800" rtl="0" algn="l">
              <a:lnSpc>
                <a:spcPct val="95000"/>
              </a:lnSpc>
              <a:spcBef>
                <a:spcPts val="0"/>
              </a:spcBef>
              <a:spcAft>
                <a:spcPts val="0"/>
              </a:spcAft>
              <a:buSzPts val="1040"/>
              <a:buChar char="○"/>
            </a:pPr>
            <a:r>
              <a:rPr lang="en" sz="1755"/>
              <a:t>Variables</a:t>
            </a:r>
            <a:endParaRPr sz="1755"/>
          </a:p>
          <a:p>
            <a:pPr indent="-231140" lvl="1" marL="685800" rtl="0" algn="l">
              <a:lnSpc>
                <a:spcPct val="95000"/>
              </a:lnSpc>
              <a:spcBef>
                <a:spcPts val="0"/>
              </a:spcBef>
              <a:spcAft>
                <a:spcPts val="0"/>
              </a:spcAft>
              <a:buSzPts val="1040"/>
              <a:buChar char="○"/>
            </a:pPr>
            <a:r>
              <a:rPr lang="en" sz="1755"/>
              <a:t>Outcomes</a:t>
            </a:r>
            <a:endParaRPr sz="1370"/>
          </a:p>
        </p:txBody>
      </p:sp>
      <p:sp>
        <p:nvSpPr>
          <p:cNvPr id="610" name="Google Shape;610;p74"/>
          <p:cNvSpPr txBox="1"/>
          <p:nvPr>
            <p:ph idx="12" type="sldNum"/>
          </p:nvPr>
        </p:nvSpPr>
        <p:spPr>
          <a:xfrm>
            <a:off x="8468293" y="4651388"/>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75"/>
          <p:cNvSpPr txBox="1"/>
          <p:nvPr>
            <p:ph type="title"/>
          </p:nvPr>
        </p:nvSpPr>
        <p:spPr>
          <a:xfrm>
            <a:off x="233775" y="333769"/>
            <a:ext cx="6390600" cy="4296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17" name="Google Shape;617;p75"/>
          <p:cNvSpPr txBox="1"/>
          <p:nvPr>
            <p:ph idx="1" type="body"/>
          </p:nvPr>
        </p:nvSpPr>
        <p:spPr>
          <a:xfrm>
            <a:off x="233775" y="864356"/>
            <a:ext cx="6390600" cy="2562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18" name="Google Shape;618;p75"/>
          <p:cNvSpPr txBox="1"/>
          <p:nvPr>
            <p:ph idx="12" type="sldNum"/>
          </p:nvPr>
        </p:nvSpPr>
        <p:spPr>
          <a:xfrm>
            <a:off x="6354343" y="3497413"/>
            <a:ext cx="411600" cy="295200"/>
          </a:xfrm>
          <a:prstGeom prst="rect">
            <a:avLst/>
          </a:prstGeom>
        </p:spPr>
        <p:txBody>
          <a:bodyPr anchorCtr="0" anchor="ctr" bIns="91425" lIns="91425" spcFirstLastPara="1" rIns="91425" wrap="square" tIns="91425">
            <a:normAutofit fontScale="85000" lnSpcReduction="20000"/>
          </a:bodyPr>
          <a:lstStyle/>
          <a:p>
            <a:pPr indent="0" lvl="0" marL="0" rtl="0" algn="r">
              <a:spcBef>
                <a:spcPts val="0"/>
              </a:spcBef>
              <a:spcAft>
                <a:spcPts val="0"/>
              </a:spcAft>
              <a:buNone/>
            </a:pPr>
            <a:fld id="{00000000-1234-1234-1234-123412341234}" type="slidenum">
              <a:rPr lang="en"/>
              <a:t>‹#›</a:t>
            </a:fld>
            <a:endParaRPr/>
          </a:p>
        </p:txBody>
      </p:sp>
      <p:pic>
        <p:nvPicPr>
          <p:cNvPr id="619" name="Google Shape;619;p75"/>
          <p:cNvPicPr preferRelativeResize="0"/>
          <p:nvPr/>
        </p:nvPicPr>
        <p:blipFill>
          <a:blip r:embed="rId3">
            <a:alphaModFix/>
          </a:blip>
          <a:stretch>
            <a:fillRect/>
          </a:stretch>
        </p:blipFill>
        <p:spPr>
          <a:xfrm>
            <a:off x="0" y="168859"/>
            <a:ext cx="9144000" cy="4805782"/>
          </a:xfrm>
          <a:prstGeom prst="rect">
            <a:avLst/>
          </a:prstGeom>
          <a:noFill/>
          <a:ln>
            <a:noFill/>
          </a:ln>
        </p:spPr>
      </p:pic>
    </p:spTree>
  </p:cSld>
  <p:clrMapOvr>
    <a:masterClrMapping/>
  </p:clrMapOvr>
  <p:transition spd="med">
    <p:push/>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25" name="Google Shape;625;p76"/>
          <p:cNvSpPr txBox="1"/>
          <p:nvPr>
            <p:ph type="title"/>
          </p:nvPr>
        </p:nvSpPr>
        <p:spPr>
          <a:xfrm>
            <a:off x="311700" y="2150850"/>
            <a:ext cx="50922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Part 4</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Trust sovereignty in research</a:t>
            </a:r>
            <a:endParaRPr/>
          </a:p>
        </p:txBody>
      </p:sp>
      <p:sp>
        <p:nvSpPr>
          <p:cNvPr id="626" name="Google Shape;626;p76"/>
          <p:cNvSpPr/>
          <p:nvPr/>
        </p:nvSpPr>
        <p:spPr>
          <a:xfrm>
            <a:off x="441405" y="913750"/>
            <a:ext cx="4837200" cy="162900"/>
          </a:xfrm>
          <a:prstGeom prst="rect">
            <a:avLst/>
          </a:prstGeom>
          <a:solidFill>
            <a:srgbClr val="0C9E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7" name="Google Shape;627;p76"/>
          <p:cNvSpPr/>
          <p:nvPr/>
        </p:nvSpPr>
        <p:spPr>
          <a:xfrm>
            <a:off x="498644" y="3969200"/>
            <a:ext cx="4837200" cy="162900"/>
          </a:xfrm>
          <a:prstGeom prst="rect">
            <a:avLst/>
          </a:prstGeom>
          <a:solidFill>
            <a:srgbClr val="0C9E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enhance this slide" id="628" name="Google Shape;628;p76"/>
          <p:cNvPicPr preferRelativeResize="0"/>
          <p:nvPr/>
        </p:nvPicPr>
        <p:blipFill rotWithShape="1">
          <a:blip r:embed="rId3">
            <a:alphaModFix/>
          </a:blip>
          <a:srcRect b="0" l="60306" r="0" t="0"/>
          <a:stretch/>
        </p:blipFill>
        <p:spPr>
          <a:xfrm>
            <a:off x="5518975" y="0"/>
            <a:ext cx="3656000" cy="5143500"/>
          </a:xfrm>
          <a:prstGeom prst="rect">
            <a:avLst/>
          </a:prstGeom>
          <a:noFill/>
          <a:ln>
            <a:noFill/>
          </a:ln>
        </p:spPr>
      </p:pic>
      <p:sp>
        <p:nvSpPr>
          <p:cNvPr id="629" name="Google Shape;629;p76"/>
          <p:cNvSpPr txBox="1"/>
          <p:nvPr/>
        </p:nvSpPr>
        <p:spPr>
          <a:xfrm>
            <a:off x="5518975" y="0"/>
            <a:ext cx="3656100" cy="646500"/>
          </a:xfrm>
          <a:prstGeom prst="rect">
            <a:avLst/>
          </a:prstGeom>
          <a:solidFill>
            <a:srgbClr val="434343"/>
          </a:solidFill>
          <a:ln>
            <a:noFill/>
          </a:ln>
        </p:spPr>
        <p:txBody>
          <a:bodyPr anchorCtr="0" anchor="t" bIns="91425" lIns="91425" spcFirstLastPara="1" rIns="91425" wrap="square" tIns="91425">
            <a:spAutoFit/>
          </a:bodyPr>
          <a:lstStyle/>
          <a:p>
            <a:pPr indent="0" lvl="0" marL="0" rtl="0" algn="ctr">
              <a:spcBef>
                <a:spcPts val="1000"/>
              </a:spcBef>
              <a:spcAft>
                <a:spcPts val="0"/>
              </a:spcAft>
              <a:buNone/>
            </a:pPr>
            <a:r>
              <a:rPr b="1" lang="en" sz="1500">
                <a:solidFill>
                  <a:srgbClr val="FFFFFF"/>
                </a:solidFill>
              </a:rPr>
              <a:t>AI as Decision Partners: How Human Responsibility Shapes AI Use</a:t>
            </a:r>
            <a:endParaRPr b="1" sz="1500">
              <a:solidFill>
                <a:srgbClr val="FFFFFF"/>
              </a:solidFill>
            </a:endParaRPr>
          </a:p>
        </p:txBody>
      </p:sp>
      <p:sp>
        <p:nvSpPr>
          <p:cNvPr id="630" name="Google Shape;630;p76"/>
          <p:cNvSpPr txBox="1"/>
          <p:nvPr/>
        </p:nvSpPr>
        <p:spPr>
          <a:xfrm>
            <a:off x="5518975" y="4497000"/>
            <a:ext cx="2203500" cy="615600"/>
          </a:xfrm>
          <a:prstGeom prst="rect">
            <a:avLst/>
          </a:prstGeom>
          <a:solidFill>
            <a:srgbClr val="434343"/>
          </a:solidFill>
          <a:ln>
            <a:noFill/>
          </a:ln>
        </p:spPr>
        <p:txBody>
          <a:bodyPr anchorCtr="0" anchor="t" bIns="91425" lIns="91425" spcFirstLastPara="1" rIns="91425" wrap="square" tIns="91425">
            <a:spAutoFit/>
          </a:bodyPr>
          <a:lstStyle/>
          <a:p>
            <a:pPr indent="0" lvl="0" marL="0" rtl="0" algn="ctr">
              <a:spcBef>
                <a:spcPts val="1000"/>
              </a:spcBef>
              <a:spcAft>
                <a:spcPts val="0"/>
              </a:spcAft>
              <a:buNone/>
            </a:pPr>
            <a:r>
              <a:rPr lang="en">
                <a:solidFill>
                  <a:srgbClr val="FFFFFF"/>
                </a:solidFill>
              </a:rPr>
              <a:t>Prof Ts. Dr. Nurfadhlina Mohd Sharef</a:t>
            </a:r>
            <a:endParaRPr>
              <a:solidFill>
                <a:srgbClr val="FFFF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7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Reproducible AI</a:t>
            </a:r>
            <a:endParaRPr b="1"/>
          </a:p>
        </p:txBody>
      </p:sp>
      <p:sp>
        <p:nvSpPr>
          <p:cNvPr id="636" name="Google Shape;636;p77"/>
          <p:cNvSpPr txBox="1"/>
          <p:nvPr>
            <p:ph idx="1" type="body"/>
          </p:nvPr>
        </p:nvSpPr>
        <p:spPr>
          <a:xfrm>
            <a:off x="311700" y="1152475"/>
            <a:ext cx="2675400" cy="34164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SzPts val="2100"/>
              <a:buAutoNum type="arabicPeriod"/>
            </a:pPr>
            <a:r>
              <a:rPr lang="en" sz="2100"/>
              <a:t>Outcome reproducible</a:t>
            </a:r>
            <a:endParaRPr sz="2100"/>
          </a:p>
          <a:p>
            <a:pPr indent="-361950" lvl="0" marL="457200" rtl="0" algn="l">
              <a:spcBef>
                <a:spcPts val="0"/>
              </a:spcBef>
              <a:spcAft>
                <a:spcPts val="0"/>
              </a:spcAft>
              <a:buSzPts val="2100"/>
              <a:buAutoNum type="arabicPeriod"/>
            </a:pPr>
            <a:r>
              <a:rPr lang="en" sz="2100"/>
              <a:t>Analysis reproducible</a:t>
            </a:r>
            <a:endParaRPr sz="2100"/>
          </a:p>
          <a:p>
            <a:pPr indent="-361950" lvl="0" marL="457200" rtl="0" algn="l">
              <a:spcBef>
                <a:spcPts val="0"/>
              </a:spcBef>
              <a:spcAft>
                <a:spcPts val="0"/>
              </a:spcAft>
              <a:buSzPts val="2100"/>
              <a:buAutoNum type="arabicPeriod"/>
            </a:pPr>
            <a:r>
              <a:rPr lang="en" sz="2100"/>
              <a:t>Inferentially reproducible </a:t>
            </a:r>
            <a:endParaRPr sz="2100"/>
          </a:p>
        </p:txBody>
      </p:sp>
      <p:sp>
        <p:nvSpPr>
          <p:cNvPr id="637" name="Google Shape;637;p77"/>
          <p:cNvSpPr txBox="1"/>
          <p:nvPr/>
        </p:nvSpPr>
        <p:spPr>
          <a:xfrm>
            <a:off x="3453550" y="1001700"/>
            <a:ext cx="5378700" cy="2955300"/>
          </a:xfrm>
          <a:prstGeom prst="rect">
            <a:avLst/>
          </a:prstGeom>
          <a:solidFill>
            <a:srgbClr val="D0E0E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Reproducibility is the ability of independent researchers to draw the same conclusions from an experiment by relying on the documentation shared by the original researchers when following the scientific method. The documentation relied on by the independent researchers specifies the type of reproducibility study, and the way the independent researchers reached their conclusion specifies to which degree the reproducibility study validated the conclusion (Gundersen, 2021).</a:t>
            </a:r>
            <a:endParaRPr sz="1800"/>
          </a:p>
        </p:txBody>
      </p:sp>
      <p:sp>
        <p:nvSpPr>
          <p:cNvPr id="638" name="Google Shape;638;p77"/>
          <p:cNvSpPr txBox="1"/>
          <p:nvPr/>
        </p:nvSpPr>
        <p:spPr>
          <a:xfrm>
            <a:off x="4509250" y="4330850"/>
            <a:ext cx="43341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rPr>
              <a:t>Src: </a:t>
            </a:r>
            <a:r>
              <a:rPr lang="en" sz="900" u="sng">
                <a:solidFill>
                  <a:schemeClr val="hlink"/>
                </a:solidFill>
                <a:hlinkClick r:id="rId3"/>
              </a:rPr>
              <a:t>https://www.oecd-ilibrary.org/docserver/3f57323a-en.pdf?expires=1697724601&amp;id=id&amp;accname=guest&amp;checksum=A2FBDF391117ED043EFA6957FB6D219C</a:t>
            </a:r>
            <a:r>
              <a:rPr lang="en" sz="900">
                <a:solidFill>
                  <a:schemeClr val="dk1"/>
                </a:solidFill>
              </a:rPr>
              <a:t> </a:t>
            </a:r>
            <a:endParaRPr sz="900"/>
          </a:p>
        </p:txBody>
      </p:sp>
      <p:sp>
        <p:nvSpPr>
          <p:cNvPr id="639" name="Google Shape;639;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pic>
        <p:nvPicPr>
          <p:cNvPr descr="beautify" id="644" name="Google Shape;644;p78"/>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645" name="Google Shape;645;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5"/>
          <p:cNvPicPr preferRelativeResize="0"/>
          <p:nvPr/>
        </p:nvPicPr>
        <p:blipFill rotWithShape="1">
          <a:blip r:embed="rId3">
            <a:alphaModFix/>
          </a:blip>
          <a:srcRect b="0" l="30" r="20" t="0"/>
          <a:stretch/>
        </p:blipFill>
        <p:spPr>
          <a:xfrm>
            <a:off x="-35700" y="0"/>
            <a:ext cx="9210675" cy="5147686"/>
          </a:xfrm>
          <a:prstGeom prst="rect">
            <a:avLst/>
          </a:prstGeom>
          <a:noFill/>
          <a:ln>
            <a:noFill/>
          </a:ln>
        </p:spPr>
      </p:pic>
      <p:sp>
        <p:nvSpPr>
          <p:cNvPr id="139" name="Google Shape;139;p2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t/>
            </a:r>
            <a:endParaRPr/>
          </a:p>
        </p:txBody>
      </p:sp>
      <p:sp>
        <p:nvSpPr>
          <p:cNvPr id="140" name="Google Shape;140;p2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t/>
            </a:r>
            <a:endParaRPr/>
          </a:p>
        </p:txBody>
      </p:sp>
      <p:pic>
        <p:nvPicPr>
          <p:cNvPr id="141" name="Google Shape;141;p25"/>
          <p:cNvPicPr preferRelativeResize="0"/>
          <p:nvPr/>
        </p:nvPicPr>
        <p:blipFill rotWithShape="1">
          <a:blip r:embed="rId4">
            <a:alphaModFix/>
          </a:blip>
          <a:srcRect b="0" l="0" r="0" t="0"/>
          <a:stretch/>
        </p:blipFill>
        <p:spPr>
          <a:xfrm>
            <a:off x="1859027" y="0"/>
            <a:ext cx="5425947" cy="5143500"/>
          </a:xfrm>
          <a:prstGeom prst="rect">
            <a:avLst/>
          </a:prstGeom>
          <a:noFill/>
          <a:ln>
            <a:noFill/>
          </a:ln>
        </p:spPr>
      </p:pic>
    </p:spTree>
  </p:cSld>
  <p:clrMapOvr>
    <a:masterClrMapping/>
  </p:clrMapOvr>
  <mc:AlternateContent>
    <mc:Choice Requires="p14">
      <p:transition spd="med">
        <p14:prism dir="l"/>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accent1"/>
                </a:solidFill>
              </a:rPr>
              <a:t>Risk 1: Loss of serendipity?</a:t>
            </a:r>
            <a:endParaRPr b="1">
              <a:solidFill>
                <a:schemeClr val="accent1"/>
              </a:solidFill>
            </a:endParaRPr>
          </a:p>
        </p:txBody>
      </p:sp>
      <p:sp>
        <p:nvSpPr>
          <p:cNvPr id="651" name="Google Shape;651;p7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 student uses an AI to find and summarize 20 papers for a literature review. The AI does a perfect job, and the student verifies every citation. However, the student never actually read the full-text versions of 15 of those papers because the AI summaries were 'good enough' to write the chapter.</a:t>
            </a:r>
            <a:endParaRPr/>
          </a:p>
        </p:txBody>
      </p:sp>
      <p:sp>
        <p:nvSpPr>
          <p:cNvPr id="652" name="Google Shape;652;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53" name="Google Shape;653;p79"/>
          <p:cNvSpPr txBox="1"/>
          <p:nvPr/>
        </p:nvSpPr>
        <p:spPr>
          <a:xfrm>
            <a:off x="5472450" y="321575"/>
            <a:ext cx="3000000" cy="819600"/>
          </a:xfrm>
          <a:prstGeom prst="rect">
            <a:avLst/>
          </a:prstGeom>
          <a:solidFill>
            <a:srgbClr val="FFFF00"/>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missing the small details in a full paper that might spark a new original thought.</a:t>
            </a:r>
            <a:endParaRPr b="1"/>
          </a:p>
        </p:txBody>
      </p:sp>
      <p:sp>
        <p:nvSpPr>
          <p:cNvPr id="654" name="Google Shape;654;p79"/>
          <p:cNvSpPr txBox="1"/>
          <p:nvPr/>
        </p:nvSpPr>
        <p:spPr>
          <a:xfrm>
            <a:off x="0" y="3433233"/>
            <a:ext cx="9144000" cy="59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rgbClr val="FF0000"/>
                </a:solidFill>
              </a:rPr>
              <a:t>Ghost of literature review?</a:t>
            </a:r>
            <a:endParaRPr b="1" sz="2700">
              <a:solidFill>
                <a:srgbClr val="FF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accent1"/>
                </a:solidFill>
              </a:rPr>
              <a:t>Risk 2: Dignity and Representation</a:t>
            </a:r>
            <a:endParaRPr b="1">
              <a:solidFill>
                <a:schemeClr val="accent1"/>
              </a:solidFill>
            </a:endParaRPr>
          </a:p>
          <a:p>
            <a:pPr indent="0" lvl="0" marL="0" rtl="0" algn="l">
              <a:spcBef>
                <a:spcPts val="0"/>
              </a:spcBef>
              <a:spcAft>
                <a:spcPts val="0"/>
              </a:spcAft>
              <a:buNone/>
            </a:pPr>
            <a:r>
              <a:t/>
            </a:r>
            <a:endParaRPr b="1">
              <a:solidFill>
                <a:schemeClr val="accent1"/>
              </a:solidFill>
            </a:endParaRPr>
          </a:p>
        </p:txBody>
      </p:sp>
      <p:sp>
        <p:nvSpPr>
          <p:cNvPr id="660" name="Google Shape;660;p8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 researcher uses AI to anonymize and 'clean up' the grammar of interview transcripts from a community with a specific dialect to make the report 'more professional' for their committee. The AI inadvertently changes the cultural tone of the responses.</a:t>
            </a:r>
            <a:endParaRPr/>
          </a:p>
        </p:txBody>
      </p:sp>
      <p:sp>
        <p:nvSpPr>
          <p:cNvPr id="661" name="Google Shape;661;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62" name="Google Shape;662;p80"/>
          <p:cNvSpPr txBox="1"/>
          <p:nvPr/>
        </p:nvSpPr>
        <p:spPr>
          <a:xfrm>
            <a:off x="0" y="3433233"/>
            <a:ext cx="91440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700">
                <a:solidFill>
                  <a:srgbClr val="FF0000"/>
                </a:solidFill>
              </a:rPr>
              <a:t>Would the cultural uniqueness be faded?</a:t>
            </a:r>
            <a:endParaRPr b="1" sz="2700">
              <a:solidFill>
                <a:srgbClr val="FF0000"/>
              </a:solidFill>
            </a:endParaRPr>
          </a:p>
          <a:p>
            <a:pPr indent="0" lvl="0" marL="0" rtl="0" algn="ctr">
              <a:spcBef>
                <a:spcPts val="0"/>
              </a:spcBef>
              <a:spcAft>
                <a:spcPts val="0"/>
              </a:spcAft>
              <a:buNone/>
            </a:pPr>
            <a:r>
              <a:t/>
            </a:r>
            <a:endParaRPr b="1" sz="2700">
              <a:solidFill>
                <a:srgbClr val="FF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accent1"/>
                </a:solidFill>
              </a:rPr>
              <a:t>Risk 3: Reasoning gap</a:t>
            </a:r>
            <a:endParaRPr b="1">
              <a:solidFill>
                <a:schemeClr val="accent1"/>
              </a:solidFill>
            </a:endParaRPr>
          </a:p>
        </p:txBody>
      </p:sp>
      <p:sp>
        <p:nvSpPr>
          <p:cNvPr id="668" name="Google Shape;668;p8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You upload your raw lab data to a specialized AI tool. The AI finds a significant correlation that you didn't see. You include this finding in your paper. During your viva, the examiner asks you to explain the statistical logic behind that specific correlation, but you can't because the AI 'just found it'</a:t>
            </a:r>
            <a:endParaRPr/>
          </a:p>
        </p:txBody>
      </p:sp>
      <p:sp>
        <p:nvSpPr>
          <p:cNvPr id="669" name="Google Shape;669;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70" name="Google Shape;670;p81"/>
          <p:cNvSpPr txBox="1"/>
          <p:nvPr/>
        </p:nvSpPr>
        <p:spPr>
          <a:xfrm>
            <a:off x="0" y="3433233"/>
            <a:ext cx="91440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rgbClr val="FF0000"/>
                </a:solidFill>
              </a:rPr>
              <a:t>Research validity and reliability could be argued</a:t>
            </a:r>
            <a:endParaRPr b="1" sz="2700">
              <a:solidFill>
                <a:srgbClr val="FF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8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accent1"/>
                </a:solidFill>
              </a:rPr>
              <a:t>Risk 4: Privacy and Data Sovereignty</a:t>
            </a:r>
            <a:endParaRPr b="1">
              <a:solidFill>
                <a:schemeClr val="accent1"/>
              </a:solidFill>
            </a:endParaRPr>
          </a:p>
          <a:p>
            <a:pPr indent="0" lvl="0" marL="0" rtl="0" algn="l">
              <a:spcBef>
                <a:spcPts val="0"/>
              </a:spcBef>
              <a:spcAft>
                <a:spcPts val="0"/>
              </a:spcAft>
              <a:buNone/>
            </a:pPr>
            <a:r>
              <a:t/>
            </a:r>
            <a:endParaRPr b="1">
              <a:solidFill>
                <a:schemeClr val="accent1"/>
              </a:solidFill>
            </a:endParaRPr>
          </a:p>
        </p:txBody>
      </p:sp>
      <p:sp>
        <p:nvSpPr>
          <p:cNvPr id="676" name="Google Shape;676;p8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To save time, a medical postgrad enters de-identified patient symptoms into a public AI to get a list of rare potential diagnoses. The data contains no names, but the combination of rare symptoms could theoretically identify the individual.</a:t>
            </a:r>
            <a:endParaRPr/>
          </a:p>
        </p:txBody>
      </p:sp>
      <p:sp>
        <p:nvSpPr>
          <p:cNvPr id="677" name="Google Shape;677;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78" name="Google Shape;678;p82"/>
          <p:cNvSpPr txBox="1"/>
          <p:nvPr/>
        </p:nvSpPr>
        <p:spPr>
          <a:xfrm>
            <a:off x="0" y="3433233"/>
            <a:ext cx="9144000" cy="60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700">
                <a:solidFill>
                  <a:srgbClr val="FF0000"/>
                </a:solidFill>
              </a:rPr>
              <a:t>Medical data protection?</a:t>
            </a:r>
            <a:endParaRPr b="1" sz="2700">
              <a:solidFill>
                <a:srgbClr val="FF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84" name="Google Shape;684;p83"/>
          <p:cNvSpPr txBox="1"/>
          <p:nvPr>
            <p:ph type="title"/>
          </p:nvPr>
        </p:nvSpPr>
        <p:spPr>
          <a:xfrm>
            <a:off x="311700" y="2150850"/>
            <a:ext cx="50922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Part 5</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Conclusion and our role</a:t>
            </a:r>
            <a:endParaRPr/>
          </a:p>
        </p:txBody>
      </p:sp>
      <p:sp>
        <p:nvSpPr>
          <p:cNvPr id="685" name="Google Shape;685;p83"/>
          <p:cNvSpPr/>
          <p:nvPr/>
        </p:nvSpPr>
        <p:spPr>
          <a:xfrm>
            <a:off x="441405" y="913750"/>
            <a:ext cx="4837200" cy="162900"/>
          </a:xfrm>
          <a:prstGeom prst="rect">
            <a:avLst/>
          </a:prstGeom>
          <a:solidFill>
            <a:srgbClr val="0C9E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86" name="Google Shape;686;p83"/>
          <p:cNvSpPr/>
          <p:nvPr/>
        </p:nvSpPr>
        <p:spPr>
          <a:xfrm>
            <a:off x="498644" y="3969200"/>
            <a:ext cx="4837200" cy="162900"/>
          </a:xfrm>
          <a:prstGeom prst="rect">
            <a:avLst/>
          </a:prstGeom>
          <a:solidFill>
            <a:srgbClr val="0C9ED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descr="enhance this slide" id="687" name="Google Shape;687;p83"/>
          <p:cNvPicPr preferRelativeResize="0"/>
          <p:nvPr/>
        </p:nvPicPr>
        <p:blipFill rotWithShape="1">
          <a:blip r:embed="rId3">
            <a:alphaModFix/>
          </a:blip>
          <a:srcRect b="0" l="60306" r="0" t="0"/>
          <a:stretch/>
        </p:blipFill>
        <p:spPr>
          <a:xfrm>
            <a:off x="5518975" y="0"/>
            <a:ext cx="3656000" cy="5143500"/>
          </a:xfrm>
          <a:prstGeom prst="rect">
            <a:avLst/>
          </a:prstGeom>
          <a:noFill/>
          <a:ln>
            <a:noFill/>
          </a:ln>
        </p:spPr>
      </p:pic>
      <p:sp>
        <p:nvSpPr>
          <p:cNvPr id="688" name="Google Shape;688;p83"/>
          <p:cNvSpPr txBox="1"/>
          <p:nvPr/>
        </p:nvSpPr>
        <p:spPr>
          <a:xfrm>
            <a:off x="5518975" y="0"/>
            <a:ext cx="3656100" cy="646500"/>
          </a:xfrm>
          <a:prstGeom prst="rect">
            <a:avLst/>
          </a:prstGeom>
          <a:solidFill>
            <a:srgbClr val="434343"/>
          </a:solidFill>
          <a:ln>
            <a:noFill/>
          </a:ln>
        </p:spPr>
        <p:txBody>
          <a:bodyPr anchorCtr="0" anchor="t" bIns="91425" lIns="91425" spcFirstLastPara="1" rIns="91425" wrap="square" tIns="91425">
            <a:spAutoFit/>
          </a:bodyPr>
          <a:lstStyle/>
          <a:p>
            <a:pPr indent="0" lvl="0" marL="0" rtl="0" algn="ctr">
              <a:spcBef>
                <a:spcPts val="1000"/>
              </a:spcBef>
              <a:spcAft>
                <a:spcPts val="0"/>
              </a:spcAft>
              <a:buNone/>
            </a:pPr>
            <a:r>
              <a:rPr b="1" lang="en" sz="1500">
                <a:solidFill>
                  <a:srgbClr val="FFFFFF"/>
                </a:solidFill>
              </a:rPr>
              <a:t>AI as Decision Partners: How Human Responsibility Shapes AI Use</a:t>
            </a:r>
            <a:endParaRPr b="1" sz="1500">
              <a:solidFill>
                <a:srgbClr val="FFFFFF"/>
              </a:solidFill>
            </a:endParaRPr>
          </a:p>
        </p:txBody>
      </p:sp>
      <p:sp>
        <p:nvSpPr>
          <p:cNvPr id="689" name="Google Shape;689;p83"/>
          <p:cNvSpPr txBox="1"/>
          <p:nvPr/>
        </p:nvSpPr>
        <p:spPr>
          <a:xfrm>
            <a:off x="5518975" y="4497000"/>
            <a:ext cx="2203500" cy="615600"/>
          </a:xfrm>
          <a:prstGeom prst="rect">
            <a:avLst/>
          </a:prstGeom>
          <a:solidFill>
            <a:srgbClr val="434343"/>
          </a:solidFill>
          <a:ln>
            <a:noFill/>
          </a:ln>
        </p:spPr>
        <p:txBody>
          <a:bodyPr anchorCtr="0" anchor="t" bIns="91425" lIns="91425" spcFirstLastPara="1" rIns="91425" wrap="square" tIns="91425">
            <a:spAutoFit/>
          </a:bodyPr>
          <a:lstStyle/>
          <a:p>
            <a:pPr indent="0" lvl="0" marL="0" rtl="0" algn="ctr">
              <a:spcBef>
                <a:spcPts val="1000"/>
              </a:spcBef>
              <a:spcAft>
                <a:spcPts val="0"/>
              </a:spcAft>
              <a:buNone/>
            </a:pPr>
            <a:r>
              <a:rPr lang="en">
                <a:solidFill>
                  <a:srgbClr val="FFFFFF"/>
                </a:solidFill>
              </a:rPr>
              <a:t>Prof Ts. Dr. Nurfadhlina Mohd Sharef</a:t>
            </a:r>
            <a:endParaRPr>
              <a:solidFill>
                <a:srgbClr val="FFFFFF"/>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descr="enhance the slide" id="694" name="Google Shape;694;p84"/>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695" name="Google Shape;695;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 piece of my personal experience</a:t>
            </a:r>
            <a:endParaRPr/>
          </a:p>
        </p:txBody>
      </p:sp>
      <p:sp>
        <p:nvSpPr>
          <p:cNvPr id="701" name="Google Shape;701;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02" name="Google Shape;702;p8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solidFill>
                  <a:srgbClr val="242424"/>
                </a:solidFill>
                <a:highlight>
                  <a:srgbClr val="FFFFFF"/>
                </a:highlight>
                <a:latin typeface="Georgia"/>
                <a:ea typeface="Georgia"/>
                <a:cs typeface="Georgia"/>
                <a:sym typeface="Georgia"/>
              </a:rPr>
              <a:t>AI will not replace the core responsibility of my research tasks such as </a:t>
            </a:r>
            <a:r>
              <a:rPr b="1" lang="en">
                <a:solidFill>
                  <a:srgbClr val="0000FF"/>
                </a:solidFill>
                <a:highlight>
                  <a:srgbClr val="FFFFFF"/>
                </a:highlight>
                <a:latin typeface="Georgia"/>
                <a:ea typeface="Georgia"/>
                <a:cs typeface="Georgia"/>
                <a:sym typeface="Georgia"/>
              </a:rPr>
              <a:t>stakeholder communication, defining the right questions, building trust with teams and driving adoption of insights</a:t>
            </a:r>
            <a:endParaRPr b="1">
              <a:solidFill>
                <a:srgbClr val="0000FF"/>
              </a:solidFill>
              <a:highlight>
                <a:srgbClr val="FFFFFF"/>
              </a:highlight>
              <a:latin typeface="Georgia"/>
              <a:ea typeface="Georgia"/>
              <a:cs typeface="Georgia"/>
              <a:sym typeface="Georgia"/>
            </a:endParaRPr>
          </a:p>
          <a:p>
            <a:pPr indent="0" lvl="0" marL="0" rtl="0" algn="l">
              <a:lnSpc>
                <a:spcPct val="100000"/>
              </a:lnSpc>
              <a:spcBef>
                <a:spcPts val="0"/>
              </a:spcBef>
              <a:spcAft>
                <a:spcPts val="0"/>
              </a:spcAft>
              <a:buNone/>
            </a:pPr>
            <a:r>
              <a:t/>
            </a:r>
            <a:endParaRPr>
              <a:solidFill>
                <a:srgbClr val="242424"/>
              </a:solidFill>
              <a:highlight>
                <a:srgbClr val="E8F3E8"/>
              </a:highlight>
              <a:latin typeface="Georgia"/>
              <a:ea typeface="Georgia"/>
              <a:cs typeface="Georgia"/>
              <a:sym typeface="Georgia"/>
            </a:endParaRPr>
          </a:p>
          <a:p>
            <a:pPr indent="0" lvl="0" marL="0" rtl="0" algn="l">
              <a:lnSpc>
                <a:spcPct val="100000"/>
              </a:lnSpc>
              <a:spcBef>
                <a:spcPts val="0"/>
              </a:spcBef>
              <a:spcAft>
                <a:spcPts val="0"/>
              </a:spcAft>
              <a:buNone/>
            </a:pPr>
            <a:r>
              <a:rPr lang="en">
                <a:solidFill>
                  <a:srgbClr val="242424"/>
                </a:solidFill>
                <a:highlight>
                  <a:srgbClr val="E8F3E8"/>
                </a:highlight>
                <a:latin typeface="Georgia"/>
                <a:ea typeface="Georgia"/>
                <a:cs typeface="Georgia"/>
                <a:sym typeface="Georgia"/>
              </a:rPr>
              <a:t>AI can help me brainstorm, it can help me move faster, but it still depends heavily on the context I provide.</a:t>
            </a:r>
            <a:endParaRPr>
              <a:solidFill>
                <a:srgbClr val="242424"/>
              </a:solidFill>
              <a:highlight>
                <a:srgbClr val="E8F3E8"/>
              </a:highlight>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t/>
            </a:r>
            <a:endParaRPr>
              <a:solidFill>
                <a:srgbClr val="242424"/>
              </a:solidFill>
              <a:highlight>
                <a:srgbClr val="E8F3E8"/>
              </a:highlight>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rPr lang="en">
                <a:solidFill>
                  <a:srgbClr val="242424"/>
                </a:solidFill>
                <a:highlight>
                  <a:srgbClr val="FFFFFF"/>
                </a:highlight>
                <a:latin typeface="Georgia"/>
                <a:ea typeface="Georgia"/>
                <a:cs typeface="Georgia"/>
                <a:sym typeface="Georgia"/>
              </a:rPr>
              <a:t>Most of the time, I’m the one guiding the process and setting the constraints. In other words, AI speeds up the work, but </a:t>
            </a:r>
            <a:r>
              <a:rPr lang="en" u="sng">
                <a:solidFill>
                  <a:srgbClr val="FF0000"/>
                </a:solidFill>
                <a:highlight>
                  <a:srgbClr val="FFFFFF"/>
                </a:highlight>
                <a:latin typeface="Georgia"/>
                <a:ea typeface="Georgia"/>
                <a:cs typeface="Georgia"/>
                <a:sym typeface="Georgia"/>
              </a:rPr>
              <a:t>the judgment still sits with me.</a:t>
            </a:r>
            <a:endParaRPr u="sng">
              <a:solidFill>
                <a:srgbClr val="FF0000"/>
              </a:solidFill>
              <a:highlight>
                <a:srgbClr val="FFFFFF"/>
              </a:highlight>
              <a:latin typeface="Georgia"/>
              <a:ea typeface="Georgia"/>
              <a:cs typeface="Georgia"/>
              <a:sym typeface="Georgia"/>
            </a:endParaRPr>
          </a:p>
          <a:p>
            <a:pPr indent="0" lvl="0" marL="0" rtl="0" algn="l">
              <a:lnSpc>
                <a:spcPct val="100000"/>
              </a:lnSpc>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pic>
        <p:nvPicPr>
          <p:cNvPr descr="improvise this slide" id="707" name="Google Shape;707;p86"/>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708" name="Google Shape;708;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Why AI often fails in the real world</a:t>
            </a:r>
            <a:endParaRPr b="1"/>
          </a:p>
        </p:txBody>
      </p:sp>
      <p:sp>
        <p:nvSpPr>
          <p:cNvPr id="714" name="Google Shape;714;p87"/>
          <p:cNvSpPr txBox="1"/>
          <p:nvPr>
            <p:ph idx="1" type="body"/>
          </p:nvPr>
        </p:nvSpPr>
        <p:spPr>
          <a:xfrm>
            <a:off x="311700" y="1152475"/>
            <a:ext cx="4187700" cy="3416400"/>
          </a:xfrm>
          <a:prstGeom prst="rect">
            <a:avLst/>
          </a:prstGeom>
        </p:spPr>
        <p:txBody>
          <a:bodyPr anchorCtr="0" anchor="t" bIns="91425" lIns="91425" spcFirstLastPara="1" rIns="91425" wrap="square" tIns="91425">
            <a:normAutofit lnSpcReduction="20000"/>
          </a:bodyPr>
          <a:lstStyle/>
          <a:p>
            <a:pPr indent="-273050" lvl="0" marL="285750" rtl="0" algn="l">
              <a:spcBef>
                <a:spcPts val="0"/>
              </a:spcBef>
              <a:spcAft>
                <a:spcPts val="0"/>
              </a:spcAft>
              <a:buClr>
                <a:srgbClr val="CC0000"/>
              </a:buClr>
              <a:buSzPts val="2500"/>
              <a:buChar char="✘"/>
            </a:pPr>
            <a:r>
              <a:rPr lang="en">
                <a:solidFill>
                  <a:schemeClr val="dk1"/>
                </a:solidFill>
              </a:rPr>
              <a:t>High-performing models ≠ trusted systems</a:t>
            </a:r>
            <a:endParaRPr>
              <a:solidFill>
                <a:schemeClr val="dk1"/>
              </a:solidFill>
            </a:endParaRPr>
          </a:p>
          <a:p>
            <a:pPr indent="-273050" lvl="0" marL="285750" rtl="0" algn="l">
              <a:spcBef>
                <a:spcPts val="0"/>
              </a:spcBef>
              <a:spcAft>
                <a:spcPts val="0"/>
              </a:spcAft>
              <a:buClr>
                <a:srgbClr val="CC0000"/>
              </a:buClr>
              <a:buSzPts val="2500"/>
              <a:buChar char="✘"/>
            </a:pPr>
            <a:r>
              <a:rPr lang="en">
                <a:solidFill>
                  <a:schemeClr val="dk1"/>
                </a:solidFill>
              </a:rPr>
              <a:t>AI optimised for accuracy, not </a:t>
            </a:r>
            <a:r>
              <a:rPr b="1" lang="en">
                <a:solidFill>
                  <a:schemeClr val="dk1"/>
                </a:solidFill>
              </a:rPr>
              <a:t>decision reality</a:t>
            </a:r>
            <a:endParaRPr b="1">
              <a:solidFill>
                <a:schemeClr val="dk1"/>
              </a:solidFill>
            </a:endParaRPr>
          </a:p>
          <a:p>
            <a:pPr indent="-273050" lvl="0" marL="285750" rtl="0" algn="l">
              <a:spcBef>
                <a:spcPts val="0"/>
              </a:spcBef>
              <a:spcAft>
                <a:spcPts val="0"/>
              </a:spcAft>
              <a:buClr>
                <a:srgbClr val="CC0000"/>
              </a:buClr>
              <a:buSzPts val="2500"/>
              <a:buChar char="✘"/>
            </a:pPr>
            <a:r>
              <a:rPr lang="en">
                <a:solidFill>
                  <a:schemeClr val="dk1"/>
                </a:solidFill>
              </a:rPr>
              <a:t>Governance, context, and human agency are often afterthoughts</a:t>
            </a:r>
            <a:endParaRPr>
              <a:solidFill>
                <a:schemeClr val="dk1"/>
              </a:solidFill>
            </a:endParaRPr>
          </a:p>
          <a:p>
            <a:pPr indent="-273050" lvl="0" marL="285750" rtl="0" algn="l">
              <a:spcBef>
                <a:spcPts val="0"/>
              </a:spcBef>
              <a:spcAft>
                <a:spcPts val="0"/>
              </a:spcAft>
              <a:buClr>
                <a:srgbClr val="CC0000"/>
              </a:buClr>
              <a:buSzPts val="2500"/>
              <a:buChar char="✘"/>
            </a:pPr>
            <a:r>
              <a:rPr lang="en">
                <a:solidFill>
                  <a:schemeClr val="dk1"/>
                </a:solidFill>
              </a:rPr>
              <a:t>Communities are expected to </a:t>
            </a:r>
            <a:r>
              <a:rPr i="1" lang="en">
                <a:solidFill>
                  <a:schemeClr val="dk1"/>
                </a:solidFill>
              </a:rPr>
              <a:t>adapt to AI</a:t>
            </a:r>
            <a:r>
              <a:rPr lang="en">
                <a:solidFill>
                  <a:schemeClr val="dk1"/>
                </a:solidFill>
              </a:rPr>
              <a:t>, not the other way around</a:t>
            </a:r>
            <a:endParaRPr>
              <a:solidFill>
                <a:schemeClr val="dk1"/>
              </a:solidFill>
            </a:endParaRPr>
          </a:p>
          <a:p>
            <a:pPr indent="0" lvl="0" marL="457200" rtl="0" algn="l">
              <a:spcBef>
                <a:spcPts val="1200"/>
              </a:spcBef>
              <a:spcAft>
                <a:spcPts val="1200"/>
              </a:spcAft>
              <a:buNone/>
            </a:pPr>
            <a:r>
              <a:t/>
            </a:r>
            <a:endParaRPr sz="2500"/>
          </a:p>
        </p:txBody>
      </p:sp>
      <p:sp>
        <p:nvSpPr>
          <p:cNvPr id="715" name="Google Shape;715;p87"/>
          <p:cNvSpPr txBox="1"/>
          <p:nvPr/>
        </p:nvSpPr>
        <p:spPr>
          <a:xfrm>
            <a:off x="6826250" y="4668675"/>
            <a:ext cx="2049600" cy="35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2"/>
                </a:solidFill>
              </a:rPr>
              <a:t>Sharef, N.M. (2026)</a:t>
            </a:r>
            <a:endParaRPr b="1" sz="1200">
              <a:solidFill>
                <a:schemeClr val="dk2"/>
              </a:solidFill>
            </a:endParaRPr>
          </a:p>
        </p:txBody>
      </p:sp>
      <p:pic>
        <p:nvPicPr>
          <p:cNvPr id="716" name="Google Shape;716;p87"/>
          <p:cNvPicPr preferRelativeResize="0"/>
          <p:nvPr/>
        </p:nvPicPr>
        <p:blipFill>
          <a:blip r:embed="rId3">
            <a:alphaModFix/>
          </a:blip>
          <a:stretch>
            <a:fillRect/>
          </a:stretch>
        </p:blipFill>
        <p:spPr>
          <a:xfrm>
            <a:off x="8315500" y="4644829"/>
            <a:ext cx="764275" cy="458571"/>
          </a:xfrm>
          <a:prstGeom prst="rect">
            <a:avLst/>
          </a:prstGeom>
          <a:noFill/>
          <a:ln>
            <a:noFill/>
          </a:ln>
        </p:spPr>
      </p:pic>
      <p:sp>
        <p:nvSpPr>
          <p:cNvPr id="717" name="Google Shape;717;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18" name="Google Shape;718;p87"/>
          <p:cNvSpPr/>
          <p:nvPr/>
        </p:nvSpPr>
        <p:spPr>
          <a:xfrm>
            <a:off x="4132025" y="1017725"/>
            <a:ext cx="800100" cy="3203700"/>
          </a:xfrm>
          <a:prstGeom prst="rightBrace">
            <a:avLst>
              <a:gd fmla="val 46497" name="adj1"/>
              <a:gd fmla="val 50000" name="adj2"/>
            </a:avLst>
          </a:prstGeom>
          <a:noFill/>
          <a:ln cap="flat" cmpd="sng" w="3810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19" name="Google Shape;719;p87"/>
          <p:cNvSpPr txBox="1"/>
          <p:nvPr/>
        </p:nvSpPr>
        <p:spPr>
          <a:xfrm>
            <a:off x="5510900" y="1926775"/>
            <a:ext cx="3000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1"/>
                </a:solidFill>
              </a:rPr>
              <a:t>Most AI failures are </a:t>
            </a:r>
            <a:endParaRPr sz="1800">
              <a:solidFill>
                <a:schemeClr val="dk1"/>
              </a:solidFill>
            </a:endParaRPr>
          </a:p>
          <a:p>
            <a:pPr indent="0" lvl="0" marL="0" rtl="0" algn="l">
              <a:spcBef>
                <a:spcPts val="0"/>
              </a:spcBef>
              <a:spcAft>
                <a:spcPts val="0"/>
              </a:spcAft>
              <a:buNone/>
            </a:pPr>
            <a:r>
              <a:rPr lang="en" sz="1800">
                <a:solidFill>
                  <a:schemeClr val="dk1"/>
                </a:solidFill>
                <a:highlight>
                  <a:srgbClr val="FFFF00"/>
                </a:highlight>
              </a:rPr>
              <a:t>not technical failures </a:t>
            </a:r>
            <a:endParaRPr sz="1800">
              <a:solidFill>
                <a:schemeClr val="dk1"/>
              </a:solidFill>
              <a:highlight>
                <a:srgbClr val="FFFF00"/>
              </a:highlight>
            </a:endParaRPr>
          </a:p>
          <a:p>
            <a:pPr indent="0" lvl="0" marL="0" rtl="0" algn="l">
              <a:spcBef>
                <a:spcPts val="0"/>
              </a:spcBef>
              <a:spcAft>
                <a:spcPts val="0"/>
              </a:spcAft>
              <a:buNone/>
            </a:pPr>
            <a:r>
              <a:rPr lang="en" sz="1800">
                <a:solidFill>
                  <a:schemeClr val="dk1"/>
                </a:solidFill>
              </a:rPr>
              <a:t>they are </a:t>
            </a:r>
            <a:r>
              <a:rPr b="1" lang="en" sz="1800">
                <a:solidFill>
                  <a:srgbClr val="CC0000"/>
                </a:solidFill>
                <a:highlight>
                  <a:srgbClr val="FFFF00"/>
                </a:highlight>
              </a:rPr>
              <a:t>decision failures</a:t>
            </a:r>
            <a:endParaRPr>
              <a:solidFill>
                <a:srgbClr val="CC0000"/>
              </a:solidFill>
              <a:highlight>
                <a:srgbClr val="FFFF00"/>
              </a:highlight>
            </a:endParaRPr>
          </a:p>
        </p:txBody>
      </p:sp>
    </p:spTree>
  </p:cSld>
  <p:clrMapOvr>
    <a:masterClrMapping/>
  </p:clrMapOvr>
  <p:transition spd="med">
    <p:push/>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descr="enhance" id="724" name="Google Shape;724;p88"/>
          <p:cNvPicPr preferRelativeResize="0"/>
          <p:nvPr/>
        </p:nvPicPr>
        <p:blipFill>
          <a:blip r:embed="rId3">
            <a:alphaModFix/>
          </a:blip>
          <a:stretch>
            <a:fillRect/>
          </a:stretch>
        </p:blipFill>
        <p:spPr>
          <a:xfrm>
            <a:off x="-35700" y="0"/>
            <a:ext cx="9210675" cy="5143500"/>
          </a:xfrm>
          <a:prstGeom prst="rect">
            <a:avLst/>
          </a:prstGeom>
          <a:noFill/>
          <a:ln>
            <a:noFill/>
          </a:ln>
        </p:spPr>
      </p:pic>
      <p:sp>
        <p:nvSpPr>
          <p:cNvPr id="725" name="Google Shape;725;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 name="Shape 145"/>
        <p:cNvGrpSpPr/>
        <p:nvPr/>
      </p:nvGrpSpPr>
      <p:grpSpPr>
        <a:xfrm>
          <a:off x="0" y="0"/>
          <a:ext cx="0" cy="0"/>
          <a:chOff x="0" y="0"/>
          <a:chExt cx="0" cy="0"/>
        </a:xfrm>
      </p:grpSpPr>
      <p:sp>
        <p:nvSpPr>
          <p:cNvPr id="146" name="Google Shape;146;p2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t/>
            </a:r>
            <a:endParaRPr/>
          </a:p>
        </p:txBody>
      </p:sp>
      <p:sp>
        <p:nvSpPr>
          <p:cNvPr id="147" name="Google Shape;147;p2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t/>
            </a:r>
            <a:endParaRPr/>
          </a:p>
        </p:txBody>
      </p:sp>
      <p:pic>
        <p:nvPicPr>
          <p:cNvPr id="148" name="Google Shape;148;p26"/>
          <p:cNvPicPr preferRelativeResize="0"/>
          <p:nvPr/>
        </p:nvPicPr>
        <p:blipFill rotWithShape="1">
          <a:blip r:embed="rId4">
            <a:alphaModFix/>
          </a:blip>
          <a:srcRect b="0" l="0" r="0" t="0"/>
          <a:stretch/>
        </p:blipFill>
        <p:spPr>
          <a:xfrm>
            <a:off x="2464597" y="123275"/>
            <a:ext cx="6679406" cy="5143500"/>
          </a:xfrm>
          <a:prstGeom prst="rect">
            <a:avLst/>
          </a:prstGeom>
          <a:noFill/>
          <a:ln>
            <a:noFill/>
          </a:ln>
        </p:spPr>
      </p:pic>
      <p:pic>
        <p:nvPicPr>
          <p:cNvPr id="149" name="Google Shape;149;p26"/>
          <p:cNvPicPr preferRelativeResize="0"/>
          <p:nvPr/>
        </p:nvPicPr>
        <p:blipFill rotWithShape="1">
          <a:blip r:embed="rId5">
            <a:alphaModFix/>
          </a:blip>
          <a:srcRect b="27228" l="0" r="0" t="24861"/>
          <a:stretch/>
        </p:blipFill>
        <p:spPr>
          <a:xfrm>
            <a:off x="133725" y="1351400"/>
            <a:ext cx="4558450" cy="1089226"/>
          </a:xfrm>
          <a:prstGeom prst="rect">
            <a:avLst/>
          </a:prstGeom>
          <a:noFill/>
          <a:ln>
            <a:noFill/>
          </a:ln>
        </p:spPr>
      </p:pic>
    </p:spTree>
  </p:cSld>
  <p:clrMapOvr>
    <a:masterClrMapping/>
  </p:clrMapOvr>
  <p:transition spd="med">
    <p:push dir="r"/>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89"/>
          <p:cNvSpPr/>
          <p:nvPr/>
        </p:nvSpPr>
        <p:spPr>
          <a:xfrm>
            <a:off x="0" y="1"/>
            <a:ext cx="9144000" cy="5145000"/>
          </a:xfrm>
          <a:prstGeom prst="rect">
            <a:avLst/>
          </a:prstGeom>
          <a:gradFill>
            <a:gsLst>
              <a:gs pos="0">
                <a:srgbClr val="002060"/>
              </a:gs>
              <a:gs pos="37000">
                <a:srgbClr val="212333"/>
              </a:gs>
              <a:gs pos="82000">
                <a:srgbClr val="002060"/>
              </a:gs>
              <a:gs pos="100000">
                <a:srgbClr val="002060"/>
              </a:gs>
            </a:gsLst>
            <a:path path="circle">
              <a:fillToRect b="0%" l="100%" r="0%" t="100%"/>
            </a:path>
            <a:tileRect b="-100%" l="0%" r="-100%" t="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31" name="Google Shape;731;p89"/>
          <p:cNvSpPr/>
          <p:nvPr/>
        </p:nvSpPr>
        <p:spPr>
          <a:xfrm>
            <a:off x="4522532" y="274556"/>
            <a:ext cx="4434300" cy="4434300"/>
          </a:xfrm>
          <a:prstGeom prst="ellipse">
            <a:avLst/>
          </a:prstGeom>
          <a:noFill/>
          <a:ln cap="flat" cmpd="sng" w="12700">
            <a:solidFill>
              <a:schemeClr val="lt2"/>
            </a:solidFill>
            <a:prstDash val="lgDashDot"/>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732" name="Google Shape;732;p89"/>
          <p:cNvSpPr/>
          <p:nvPr/>
        </p:nvSpPr>
        <p:spPr>
          <a:xfrm>
            <a:off x="4239679" y="427472"/>
            <a:ext cx="4599282" cy="4470778"/>
          </a:xfrm>
          <a:custGeom>
            <a:rect b="b" l="l" r="r" t="t"/>
            <a:pathLst>
              <a:path extrusionOk="0" h="6296870" w="6477862">
                <a:moveTo>
                  <a:pt x="3558852" y="465676"/>
                </a:moveTo>
                <a:cubicBezTo>
                  <a:pt x="2624149" y="465676"/>
                  <a:pt x="1811118" y="986613"/>
                  <a:pt x="1394253" y="1753991"/>
                </a:cubicBezTo>
                <a:lnTo>
                  <a:pt x="1304103" y="1941131"/>
                </a:lnTo>
                <a:lnTo>
                  <a:pt x="1414637" y="2032330"/>
                </a:lnTo>
                <a:cubicBezTo>
                  <a:pt x="1564597" y="2182291"/>
                  <a:pt x="1657350" y="2389459"/>
                  <a:pt x="1657350" y="2618292"/>
                </a:cubicBezTo>
                <a:cubicBezTo>
                  <a:pt x="1657350" y="2961541"/>
                  <a:pt x="1448657" y="3256046"/>
                  <a:pt x="1151233" y="3381845"/>
                </a:cubicBezTo>
                <a:lnTo>
                  <a:pt x="1141344" y="3385465"/>
                </a:lnTo>
                <a:lnTo>
                  <a:pt x="1147151" y="3423512"/>
                </a:lnTo>
                <a:cubicBezTo>
                  <a:pt x="1376696" y="4545274"/>
                  <a:pt x="2369230" y="5389105"/>
                  <a:pt x="3558852" y="5389105"/>
                </a:cubicBezTo>
                <a:lnTo>
                  <a:pt x="3756550" y="5379122"/>
                </a:lnTo>
                <a:lnTo>
                  <a:pt x="3768444" y="5301188"/>
                </a:lnTo>
                <a:cubicBezTo>
                  <a:pt x="3845714" y="4923575"/>
                  <a:pt x="4179826" y="4639520"/>
                  <a:pt x="4580283" y="4639520"/>
                </a:cubicBezTo>
                <a:cubicBezTo>
                  <a:pt x="4751907" y="4639520"/>
                  <a:pt x="4911346" y="4691694"/>
                  <a:pt x="5043603" y="4781045"/>
                </a:cubicBezTo>
                <a:lnTo>
                  <a:pt x="5111372" y="4836959"/>
                </a:lnTo>
                <a:lnTo>
                  <a:pt x="5124731" y="4826970"/>
                </a:lnTo>
                <a:cubicBezTo>
                  <a:pt x="5671840" y="4375455"/>
                  <a:pt x="6020566" y="3692148"/>
                  <a:pt x="6020566" y="2927391"/>
                </a:cubicBezTo>
                <a:cubicBezTo>
                  <a:pt x="6020566" y="1567823"/>
                  <a:pt x="4918420" y="465676"/>
                  <a:pt x="3558852" y="465676"/>
                </a:cubicBezTo>
                <a:close/>
                <a:moveTo>
                  <a:pt x="3550471" y="0"/>
                </a:moveTo>
                <a:cubicBezTo>
                  <a:pt x="5167224" y="0"/>
                  <a:pt x="6477862" y="1310637"/>
                  <a:pt x="6477862" y="2927391"/>
                </a:cubicBezTo>
                <a:cubicBezTo>
                  <a:pt x="6477862" y="3836815"/>
                  <a:pt x="6063168" y="4649382"/>
                  <a:pt x="5412563" y="5186308"/>
                </a:cubicBezTo>
                <a:lnTo>
                  <a:pt x="5370292" y="5217918"/>
                </a:lnTo>
                <a:lnTo>
                  <a:pt x="5371702" y="5221772"/>
                </a:lnTo>
                <a:cubicBezTo>
                  <a:pt x="5395915" y="5299617"/>
                  <a:pt x="5408958" y="5382383"/>
                  <a:pt x="5408958" y="5468195"/>
                </a:cubicBezTo>
                <a:cubicBezTo>
                  <a:pt x="5408958" y="5925860"/>
                  <a:pt x="5037948" y="6296870"/>
                  <a:pt x="4580283" y="6296870"/>
                </a:cubicBezTo>
                <a:cubicBezTo>
                  <a:pt x="4294242" y="6296870"/>
                  <a:pt x="4042051" y="6151944"/>
                  <a:pt x="3893133" y="5931515"/>
                </a:cubicBezTo>
                <a:lnTo>
                  <a:pt x="3843537" y="5840143"/>
                </a:lnTo>
                <a:lnTo>
                  <a:pt x="3701114" y="5850973"/>
                </a:lnTo>
                <a:cubicBezTo>
                  <a:pt x="3651219" y="5853502"/>
                  <a:pt x="3600995" y="5854782"/>
                  <a:pt x="3550471" y="5854782"/>
                </a:cubicBezTo>
                <a:cubicBezTo>
                  <a:pt x="2135812" y="5854782"/>
                  <a:pt x="955522" y="4851325"/>
                  <a:pt x="682554" y="3517362"/>
                </a:cubicBezTo>
                <a:lnTo>
                  <a:pt x="669422" y="3431314"/>
                </a:lnTo>
                <a:lnTo>
                  <a:pt x="661668" y="3430131"/>
                </a:lnTo>
                <a:cubicBezTo>
                  <a:pt x="284054" y="3352860"/>
                  <a:pt x="0" y="3018749"/>
                  <a:pt x="0" y="2618292"/>
                </a:cubicBezTo>
                <a:cubicBezTo>
                  <a:pt x="0" y="2160627"/>
                  <a:pt x="371010" y="1789617"/>
                  <a:pt x="828675" y="1789617"/>
                </a:cubicBezTo>
                <a:lnTo>
                  <a:pt x="852075" y="1790798"/>
                </a:lnTo>
                <a:lnTo>
                  <a:pt x="853129" y="1787918"/>
                </a:lnTo>
                <a:cubicBezTo>
                  <a:pt x="1297531" y="737234"/>
                  <a:pt x="2337906" y="0"/>
                  <a:pt x="3550471" y="0"/>
                </a:cubicBezTo>
                <a:close/>
              </a:path>
            </a:pathLst>
          </a:custGeom>
          <a:solidFill>
            <a:srgbClr val="0070C0">
              <a:alpha val="6745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grpSp>
        <p:nvGrpSpPr>
          <p:cNvPr id="733" name="Google Shape;733;p89"/>
          <p:cNvGrpSpPr/>
          <p:nvPr/>
        </p:nvGrpSpPr>
        <p:grpSpPr>
          <a:xfrm>
            <a:off x="4" y="2252524"/>
            <a:ext cx="2943101" cy="2890511"/>
            <a:chOff x="90488" y="0"/>
            <a:chExt cx="9069649" cy="8891145"/>
          </a:xfrm>
        </p:grpSpPr>
        <p:sp>
          <p:nvSpPr>
            <p:cNvPr id="734" name="Google Shape;734;p89"/>
            <p:cNvSpPr/>
            <p:nvPr/>
          </p:nvSpPr>
          <p:spPr>
            <a:xfrm>
              <a:off x="4575148" y="1233663"/>
              <a:ext cx="1723695" cy="2781937"/>
            </a:xfrm>
            <a:custGeom>
              <a:rect b="b" l="l" r="r" t="t"/>
              <a:pathLst>
                <a:path extrusionOk="0" h="1080" w="669">
                  <a:moveTo>
                    <a:pt x="48" y="1065"/>
                  </a:moveTo>
                  <a:cubicBezTo>
                    <a:pt x="39" y="1065"/>
                    <a:pt x="31" y="1062"/>
                    <a:pt x="25" y="1055"/>
                  </a:cubicBezTo>
                  <a:cubicBezTo>
                    <a:pt x="19" y="1049"/>
                    <a:pt x="15" y="1041"/>
                    <a:pt x="15" y="1032"/>
                  </a:cubicBezTo>
                  <a:cubicBezTo>
                    <a:pt x="15" y="1024"/>
                    <a:pt x="19" y="1015"/>
                    <a:pt x="25" y="1009"/>
                  </a:cubicBezTo>
                  <a:cubicBezTo>
                    <a:pt x="31" y="1003"/>
                    <a:pt x="39" y="1000"/>
                    <a:pt x="48" y="1000"/>
                  </a:cubicBezTo>
                  <a:cubicBezTo>
                    <a:pt x="57" y="1000"/>
                    <a:pt x="65" y="1003"/>
                    <a:pt x="71" y="1009"/>
                  </a:cubicBezTo>
                  <a:cubicBezTo>
                    <a:pt x="84" y="1022"/>
                    <a:pt x="84" y="1043"/>
                    <a:pt x="71" y="1055"/>
                  </a:cubicBezTo>
                  <a:cubicBezTo>
                    <a:pt x="65" y="1062"/>
                    <a:pt x="57" y="1065"/>
                    <a:pt x="48" y="1065"/>
                  </a:cubicBezTo>
                  <a:moveTo>
                    <a:pt x="658" y="0"/>
                  </a:moveTo>
                  <a:cubicBezTo>
                    <a:pt x="387" y="271"/>
                    <a:pt x="387" y="271"/>
                    <a:pt x="387" y="271"/>
                  </a:cubicBezTo>
                  <a:cubicBezTo>
                    <a:pt x="381" y="468"/>
                    <a:pt x="381" y="468"/>
                    <a:pt x="381" y="468"/>
                  </a:cubicBezTo>
                  <a:cubicBezTo>
                    <a:pt x="43" y="807"/>
                    <a:pt x="43" y="807"/>
                    <a:pt x="43" y="807"/>
                  </a:cubicBezTo>
                  <a:cubicBezTo>
                    <a:pt x="43" y="985"/>
                    <a:pt x="43" y="985"/>
                    <a:pt x="43" y="985"/>
                  </a:cubicBezTo>
                  <a:cubicBezTo>
                    <a:pt x="32" y="986"/>
                    <a:pt x="22" y="991"/>
                    <a:pt x="14" y="998"/>
                  </a:cubicBezTo>
                  <a:cubicBezTo>
                    <a:pt x="5" y="1008"/>
                    <a:pt x="0" y="1020"/>
                    <a:pt x="0" y="1032"/>
                  </a:cubicBezTo>
                  <a:cubicBezTo>
                    <a:pt x="0" y="1045"/>
                    <a:pt x="5" y="1057"/>
                    <a:pt x="14" y="1066"/>
                  </a:cubicBezTo>
                  <a:cubicBezTo>
                    <a:pt x="23" y="1075"/>
                    <a:pt x="35" y="1080"/>
                    <a:pt x="48" y="1080"/>
                  </a:cubicBezTo>
                  <a:cubicBezTo>
                    <a:pt x="61" y="1080"/>
                    <a:pt x="73" y="1075"/>
                    <a:pt x="82" y="1066"/>
                  </a:cubicBezTo>
                  <a:cubicBezTo>
                    <a:pt x="101" y="1048"/>
                    <a:pt x="101" y="1017"/>
                    <a:pt x="82" y="998"/>
                  </a:cubicBezTo>
                  <a:cubicBezTo>
                    <a:pt x="75" y="992"/>
                    <a:pt x="67" y="987"/>
                    <a:pt x="58" y="986"/>
                  </a:cubicBezTo>
                  <a:cubicBezTo>
                    <a:pt x="58" y="813"/>
                    <a:pt x="58" y="813"/>
                    <a:pt x="58" y="813"/>
                  </a:cubicBezTo>
                  <a:cubicBezTo>
                    <a:pt x="396" y="475"/>
                    <a:pt x="396" y="475"/>
                    <a:pt x="396" y="475"/>
                  </a:cubicBezTo>
                  <a:cubicBezTo>
                    <a:pt x="402" y="278"/>
                    <a:pt x="402" y="278"/>
                    <a:pt x="402" y="278"/>
                  </a:cubicBezTo>
                  <a:cubicBezTo>
                    <a:pt x="669" y="11"/>
                    <a:pt x="669" y="11"/>
                    <a:pt x="669" y="11"/>
                  </a:cubicBezTo>
                  <a:cubicBezTo>
                    <a:pt x="658" y="0"/>
                    <a:pt x="658" y="0"/>
                    <a:pt x="658"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35" name="Google Shape;735;p89"/>
            <p:cNvSpPr/>
            <p:nvPr/>
          </p:nvSpPr>
          <p:spPr>
            <a:xfrm>
              <a:off x="4153758" y="1449125"/>
              <a:ext cx="2503554" cy="3475992"/>
            </a:xfrm>
            <a:custGeom>
              <a:rect b="b" l="l" r="r" t="t"/>
              <a:pathLst>
                <a:path extrusionOk="0" h="1349" w="972">
                  <a:moveTo>
                    <a:pt x="53" y="1333"/>
                  </a:moveTo>
                  <a:cubicBezTo>
                    <a:pt x="44" y="1333"/>
                    <a:pt x="36" y="1330"/>
                    <a:pt x="30" y="1324"/>
                  </a:cubicBezTo>
                  <a:cubicBezTo>
                    <a:pt x="17" y="1311"/>
                    <a:pt x="17" y="1290"/>
                    <a:pt x="30" y="1278"/>
                  </a:cubicBezTo>
                  <a:cubicBezTo>
                    <a:pt x="36" y="1272"/>
                    <a:pt x="44" y="1268"/>
                    <a:pt x="53" y="1268"/>
                  </a:cubicBezTo>
                  <a:cubicBezTo>
                    <a:pt x="62" y="1268"/>
                    <a:pt x="70" y="1272"/>
                    <a:pt x="76" y="1278"/>
                  </a:cubicBezTo>
                  <a:cubicBezTo>
                    <a:pt x="82" y="1284"/>
                    <a:pt x="86" y="1292"/>
                    <a:pt x="86" y="1301"/>
                  </a:cubicBezTo>
                  <a:cubicBezTo>
                    <a:pt x="86" y="1309"/>
                    <a:pt x="82" y="1318"/>
                    <a:pt x="76" y="1324"/>
                  </a:cubicBezTo>
                  <a:cubicBezTo>
                    <a:pt x="70" y="1330"/>
                    <a:pt x="62" y="1333"/>
                    <a:pt x="53" y="1333"/>
                  </a:cubicBezTo>
                  <a:moveTo>
                    <a:pt x="961" y="0"/>
                  </a:moveTo>
                  <a:cubicBezTo>
                    <a:pt x="690" y="272"/>
                    <a:pt x="690" y="272"/>
                    <a:pt x="690" y="272"/>
                  </a:cubicBezTo>
                  <a:cubicBezTo>
                    <a:pt x="684" y="469"/>
                    <a:pt x="684" y="469"/>
                    <a:pt x="684" y="469"/>
                  </a:cubicBezTo>
                  <a:cubicBezTo>
                    <a:pt x="346" y="807"/>
                    <a:pt x="346" y="807"/>
                    <a:pt x="346" y="807"/>
                  </a:cubicBezTo>
                  <a:cubicBezTo>
                    <a:pt x="346" y="989"/>
                    <a:pt x="346" y="989"/>
                    <a:pt x="346" y="989"/>
                  </a:cubicBezTo>
                  <a:cubicBezTo>
                    <a:pt x="76" y="1259"/>
                    <a:pt x="76" y="1259"/>
                    <a:pt x="76" y="1259"/>
                  </a:cubicBezTo>
                  <a:cubicBezTo>
                    <a:pt x="69" y="1255"/>
                    <a:pt x="61" y="1253"/>
                    <a:pt x="53" y="1253"/>
                  </a:cubicBezTo>
                  <a:cubicBezTo>
                    <a:pt x="40" y="1253"/>
                    <a:pt x="28" y="1258"/>
                    <a:pt x="19" y="1267"/>
                  </a:cubicBezTo>
                  <a:cubicBezTo>
                    <a:pt x="0" y="1286"/>
                    <a:pt x="0" y="1316"/>
                    <a:pt x="19" y="1335"/>
                  </a:cubicBezTo>
                  <a:cubicBezTo>
                    <a:pt x="28" y="1344"/>
                    <a:pt x="40" y="1349"/>
                    <a:pt x="53" y="1349"/>
                  </a:cubicBezTo>
                  <a:cubicBezTo>
                    <a:pt x="66" y="1349"/>
                    <a:pt x="78" y="1344"/>
                    <a:pt x="87" y="1335"/>
                  </a:cubicBezTo>
                  <a:cubicBezTo>
                    <a:pt x="96" y="1326"/>
                    <a:pt x="101" y="1314"/>
                    <a:pt x="101" y="1301"/>
                  </a:cubicBezTo>
                  <a:cubicBezTo>
                    <a:pt x="101" y="1289"/>
                    <a:pt x="97" y="1277"/>
                    <a:pt x="88" y="1268"/>
                  </a:cubicBezTo>
                  <a:cubicBezTo>
                    <a:pt x="361" y="995"/>
                    <a:pt x="361" y="995"/>
                    <a:pt x="361" y="995"/>
                  </a:cubicBezTo>
                  <a:cubicBezTo>
                    <a:pt x="361" y="813"/>
                    <a:pt x="361" y="813"/>
                    <a:pt x="361" y="813"/>
                  </a:cubicBezTo>
                  <a:cubicBezTo>
                    <a:pt x="699" y="475"/>
                    <a:pt x="699" y="475"/>
                    <a:pt x="699" y="475"/>
                  </a:cubicBezTo>
                  <a:cubicBezTo>
                    <a:pt x="705" y="278"/>
                    <a:pt x="705" y="278"/>
                    <a:pt x="705" y="278"/>
                  </a:cubicBezTo>
                  <a:cubicBezTo>
                    <a:pt x="972" y="11"/>
                    <a:pt x="972" y="11"/>
                    <a:pt x="972" y="11"/>
                  </a:cubicBezTo>
                  <a:cubicBezTo>
                    <a:pt x="961" y="0"/>
                    <a:pt x="961" y="0"/>
                    <a:pt x="961"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36" name="Google Shape;736;p89"/>
            <p:cNvSpPr/>
            <p:nvPr/>
          </p:nvSpPr>
          <p:spPr>
            <a:xfrm>
              <a:off x="3801010" y="2431098"/>
              <a:ext cx="1513954" cy="1212690"/>
            </a:xfrm>
            <a:custGeom>
              <a:rect b="b" l="l" r="r" t="t"/>
              <a:pathLst>
                <a:path extrusionOk="0" h="471" w="588">
                  <a:moveTo>
                    <a:pt x="557" y="0"/>
                  </a:moveTo>
                  <a:cubicBezTo>
                    <a:pt x="550" y="0"/>
                    <a:pt x="543" y="2"/>
                    <a:pt x="537" y="8"/>
                  </a:cubicBezTo>
                  <a:cubicBezTo>
                    <a:pt x="528" y="17"/>
                    <a:pt x="527" y="30"/>
                    <a:pt x="533" y="41"/>
                  </a:cubicBezTo>
                  <a:cubicBezTo>
                    <a:pt x="203" y="371"/>
                    <a:pt x="203" y="371"/>
                    <a:pt x="203" y="371"/>
                  </a:cubicBezTo>
                  <a:cubicBezTo>
                    <a:pt x="54" y="428"/>
                    <a:pt x="54" y="428"/>
                    <a:pt x="54" y="428"/>
                  </a:cubicBezTo>
                  <a:cubicBezTo>
                    <a:pt x="53" y="426"/>
                    <a:pt x="52" y="425"/>
                    <a:pt x="51" y="424"/>
                  </a:cubicBezTo>
                  <a:cubicBezTo>
                    <a:pt x="45" y="418"/>
                    <a:pt x="38" y="415"/>
                    <a:pt x="31" y="415"/>
                  </a:cubicBezTo>
                  <a:cubicBezTo>
                    <a:pt x="24" y="415"/>
                    <a:pt x="17" y="418"/>
                    <a:pt x="11" y="424"/>
                  </a:cubicBezTo>
                  <a:cubicBezTo>
                    <a:pt x="0" y="434"/>
                    <a:pt x="0" y="452"/>
                    <a:pt x="11" y="463"/>
                  </a:cubicBezTo>
                  <a:cubicBezTo>
                    <a:pt x="17" y="469"/>
                    <a:pt x="24" y="471"/>
                    <a:pt x="31" y="471"/>
                  </a:cubicBezTo>
                  <a:cubicBezTo>
                    <a:pt x="38" y="471"/>
                    <a:pt x="45" y="468"/>
                    <a:pt x="51" y="463"/>
                  </a:cubicBezTo>
                  <a:cubicBezTo>
                    <a:pt x="56" y="457"/>
                    <a:pt x="59" y="450"/>
                    <a:pt x="59" y="443"/>
                  </a:cubicBezTo>
                  <a:cubicBezTo>
                    <a:pt x="212" y="384"/>
                    <a:pt x="212" y="384"/>
                    <a:pt x="212" y="384"/>
                  </a:cubicBezTo>
                  <a:cubicBezTo>
                    <a:pt x="544" y="52"/>
                    <a:pt x="544" y="52"/>
                    <a:pt x="544" y="52"/>
                  </a:cubicBezTo>
                  <a:cubicBezTo>
                    <a:pt x="548" y="54"/>
                    <a:pt x="553" y="55"/>
                    <a:pt x="557" y="55"/>
                  </a:cubicBezTo>
                  <a:cubicBezTo>
                    <a:pt x="565" y="55"/>
                    <a:pt x="572" y="53"/>
                    <a:pt x="577" y="47"/>
                  </a:cubicBezTo>
                  <a:cubicBezTo>
                    <a:pt x="588" y="36"/>
                    <a:pt x="588" y="19"/>
                    <a:pt x="577" y="8"/>
                  </a:cubicBezTo>
                  <a:cubicBezTo>
                    <a:pt x="572" y="2"/>
                    <a:pt x="564" y="0"/>
                    <a:pt x="557"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37" name="Google Shape;737;p89"/>
            <p:cNvSpPr/>
            <p:nvPr/>
          </p:nvSpPr>
          <p:spPr>
            <a:xfrm>
              <a:off x="1791303" y="0"/>
              <a:ext cx="4644825" cy="3466458"/>
            </a:xfrm>
            <a:custGeom>
              <a:rect b="b" l="l" r="r" t="t"/>
              <a:pathLst>
                <a:path extrusionOk="0" h="1346" w="1803">
                  <a:moveTo>
                    <a:pt x="52" y="1321"/>
                  </a:moveTo>
                  <a:cubicBezTo>
                    <a:pt x="44" y="1321"/>
                    <a:pt x="36" y="1317"/>
                    <a:pt x="29" y="1311"/>
                  </a:cubicBezTo>
                  <a:cubicBezTo>
                    <a:pt x="23" y="1305"/>
                    <a:pt x="20" y="1297"/>
                    <a:pt x="20" y="1288"/>
                  </a:cubicBezTo>
                  <a:cubicBezTo>
                    <a:pt x="20" y="1279"/>
                    <a:pt x="23" y="1271"/>
                    <a:pt x="29" y="1265"/>
                  </a:cubicBezTo>
                  <a:cubicBezTo>
                    <a:pt x="35" y="1259"/>
                    <a:pt x="44" y="1255"/>
                    <a:pt x="52" y="1255"/>
                  </a:cubicBezTo>
                  <a:cubicBezTo>
                    <a:pt x="61" y="1255"/>
                    <a:pt x="69" y="1259"/>
                    <a:pt x="75" y="1265"/>
                  </a:cubicBezTo>
                  <a:cubicBezTo>
                    <a:pt x="82" y="1271"/>
                    <a:pt x="85" y="1279"/>
                    <a:pt x="85" y="1288"/>
                  </a:cubicBezTo>
                  <a:cubicBezTo>
                    <a:pt x="85" y="1297"/>
                    <a:pt x="82" y="1305"/>
                    <a:pt x="75" y="1311"/>
                  </a:cubicBezTo>
                  <a:cubicBezTo>
                    <a:pt x="69" y="1317"/>
                    <a:pt x="61" y="1321"/>
                    <a:pt x="52" y="1321"/>
                  </a:cubicBezTo>
                  <a:moveTo>
                    <a:pt x="52" y="1240"/>
                  </a:moveTo>
                  <a:cubicBezTo>
                    <a:pt x="40" y="1240"/>
                    <a:pt x="27" y="1245"/>
                    <a:pt x="18" y="1254"/>
                  </a:cubicBezTo>
                  <a:cubicBezTo>
                    <a:pt x="0" y="1273"/>
                    <a:pt x="0" y="1303"/>
                    <a:pt x="18" y="1322"/>
                  </a:cubicBezTo>
                  <a:cubicBezTo>
                    <a:pt x="28" y="1331"/>
                    <a:pt x="40" y="1336"/>
                    <a:pt x="52" y="1336"/>
                  </a:cubicBezTo>
                  <a:cubicBezTo>
                    <a:pt x="65" y="1336"/>
                    <a:pt x="77" y="1331"/>
                    <a:pt x="86" y="1322"/>
                  </a:cubicBezTo>
                  <a:cubicBezTo>
                    <a:pt x="91" y="1317"/>
                    <a:pt x="94" y="1312"/>
                    <a:pt x="97" y="1306"/>
                  </a:cubicBezTo>
                  <a:cubicBezTo>
                    <a:pt x="184" y="1326"/>
                    <a:pt x="184" y="1326"/>
                    <a:pt x="184" y="1326"/>
                  </a:cubicBezTo>
                  <a:cubicBezTo>
                    <a:pt x="186" y="1312"/>
                    <a:pt x="186" y="1312"/>
                    <a:pt x="186" y="1312"/>
                  </a:cubicBezTo>
                  <a:cubicBezTo>
                    <a:pt x="187" y="1311"/>
                    <a:pt x="187" y="1311"/>
                    <a:pt x="187" y="1311"/>
                  </a:cubicBezTo>
                  <a:cubicBezTo>
                    <a:pt x="100" y="1291"/>
                    <a:pt x="100" y="1291"/>
                    <a:pt x="100" y="1291"/>
                  </a:cubicBezTo>
                  <a:cubicBezTo>
                    <a:pt x="100" y="1290"/>
                    <a:pt x="100" y="1289"/>
                    <a:pt x="100" y="1288"/>
                  </a:cubicBezTo>
                  <a:cubicBezTo>
                    <a:pt x="100" y="1275"/>
                    <a:pt x="95" y="1263"/>
                    <a:pt x="86" y="1254"/>
                  </a:cubicBezTo>
                  <a:cubicBezTo>
                    <a:pt x="77" y="1245"/>
                    <a:pt x="65" y="1240"/>
                    <a:pt x="52" y="1240"/>
                  </a:cubicBezTo>
                  <a:moveTo>
                    <a:pt x="380" y="1234"/>
                  </a:moveTo>
                  <a:cubicBezTo>
                    <a:pt x="354" y="1238"/>
                    <a:pt x="354" y="1238"/>
                    <a:pt x="354" y="1238"/>
                  </a:cubicBezTo>
                  <a:cubicBezTo>
                    <a:pt x="264" y="1329"/>
                    <a:pt x="264" y="1329"/>
                    <a:pt x="264" y="1329"/>
                  </a:cubicBezTo>
                  <a:cubicBezTo>
                    <a:pt x="204" y="1315"/>
                    <a:pt x="204" y="1315"/>
                    <a:pt x="204" y="1315"/>
                  </a:cubicBezTo>
                  <a:cubicBezTo>
                    <a:pt x="200" y="1319"/>
                    <a:pt x="200" y="1319"/>
                    <a:pt x="200" y="1319"/>
                  </a:cubicBezTo>
                  <a:cubicBezTo>
                    <a:pt x="199" y="1330"/>
                    <a:pt x="199" y="1330"/>
                    <a:pt x="199" y="1330"/>
                  </a:cubicBezTo>
                  <a:cubicBezTo>
                    <a:pt x="269" y="1346"/>
                    <a:pt x="269" y="1346"/>
                    <a:pt x="269" y="1346"/>
                  </a:cubicBezTo>
                  <a:cubicBezTo>
                    <a:pt x="380" y="1234"/>
                    <a:pt x="380" y="1234"/>
                    <a:pt x="380" y="1234"/>
                  </a:cubicBezTo>
                  <a:moveTo>
                    <a:pt x="471" y="1121"/>
                  </a:moveTo>
                  <a:cubicBezTo>
                    <a:pt x="373" y="1220"/>
                    <a:pt x="373" y="1220"/>
                    <a:pt x="373" y="1220"/>
                  </a:cubicBezTo>
                  <a:cubicBezTo>
                    <a:pt x="392" y="1217"/>
                    <a:pt x="392" y="1217"/>
                    <a:pt x="392" y="1217"/>
                  </a:cubicBezTo>
                  <a:cubicBezTo>
                    <a:pt x="477" y="1131"/>
                    <a:pt x="477" y="1131"/>
                    <a:pt x="477" y="1131"/>
                  </a:cubicBezTo>
                  <a:cubicBezTo>
                    <a:pt x="475" y="1128"/>
                    <a:pt x="473" y="1124"/>
                    <a:pt x="471" y="1121"/>
                  </a:cubicBezTo>
                  <a:moveTo>
                    <a:pt x="522" y="1070"/>
                  </a:moveTo>
                  <a:cubicBezTo>
                    <a:pt x="484" y="1109"/>
                    <a:pt x="484" y="1109"/>
                    <a:pt x="484" y="1109"/>
                  </a:cubicBezTo>
                  <a:cubicBezTo>
                    <a:pt x="485" y="1113"/>
                    <a:pt x="486" y="1117"/>
                    <a:pt x="489" y="1121"/>
                  </a:cubicBezTo>
                  <a:cubicBezTo>
                    <a:pt x="491" y="1123"/>
                    <a:pt x="491" y="1123"/>
                    <a:pt x="491" y="1123"/>
                  </a:cubicBezTo>
                  <a:cubicBezTo>
                    <a:pt x="537" y="1077"/>
                    <a:pt x="537" y="1077"/>
                    <a:pt x="537" y="1077"/>
                  </a:cubicBezTo>
                  <a:cubicBezTo>
                    <a:pt x="532" y="1074"/>
                    <a:pt x="527" y="1071"/>
                    <a:pt x="522" y="1070"/>
                  </a:cubicBezTo>
                  <a:moveTo>
                    <a:pt x="1792" y="0"/>
                  </a:moveTo>
                  <a:cubicBezTo>
                    <a:pt x="808" y="980"/>
                    <a:pt x="808" y="980"/>
                    <a:pt x="808" y="980"/>
                  </a:cubicBezTo>
                  <a:cubicBezTo>
                    <a:pt x="651" y="941"/>
                    <a:pt x="651" y="941"/>
                    <a:pt x="651" y="941"/>
                  </a:cubicBezTo>
                  <a:cubicBezTo>
                    <a:pt x="534" y="1058"/>
                    <a:pt x="534" y="1058"/>
                    <a:pt x="534" y="1058"/>
                  </a:cubicBezTo>
                  <a:cubicBezTo>
                    <a:pt x="539" y="1060"/>
                    <a:pt x="544" y="1063"/>
                    <a:pt x="548" y="1066"/>
                  </a:cubicBezTo>
                  <a:cubicBezTo>
                    <a:pt x="655" y="958"/>
                    <a:pt x="655" y="958"/>
                    <a:pt x="655" y="958"/>
                  </a:cubicBezTo>
                  <a:cubicBezTo>
                    <a:pt x="813" y="998"/>
                    <a:pt x="813" y="998"/>
                    <a:pt x="813" y="998"/>
                  </a:cubicBezTo>
                  <a:cubicBezTo>
                    <a:pt x="1803" y="11"/>
                    <a:pt x="1803" y="11"/>
                    <a:pt x="1803" y="11"/>
                  </a:cubicBezTo>
                  <a:cubicBezTo>
                    <a:pt x="1792" y="0"/>
                    <a:pt x="1792" y="0"/>
                    <a:pt x="1792"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38" name="Google Shape;738;p89"/>
            <p:cNvSpPr/>
            <p:nvPr/>
          </p:nvSpPr>
          <p:spPr>
            <a:xfrm>
              <a:off x="2820944" y="1557809"/>
              <a:ext cx="1725603" cy="1182181"/>
            </a:xfrm>
            <a:custGeom>
              <a:rect b="b" l="l" r="r" t="t"/>
              <a:pathLst>
                <a:path extrusionOk="0" h="459" w="670">
                  <a:moveTo>
                    <a:pt x="639" y="0"/>
                  </a:moveTo>
                  <a:cubicBezTo>
                    <a:pt x="632" y="0"/>
                    <a:pt x="625" y="2"/>
                    <a:pt x="619" y="8"/>
                  </a:cubicBezTo>
                  <a:cubicBezTo>
                    <a:pt x="610" y="17"/>
                    <a:pt x="609" y="30"/>
                    <a:pt x="614" y="41"/>
                  </a:cubicBezTo>
                  <a:cubicBezTo>
                    <a:pt x="410" y="246"/>
                    <a:pt x="410" y="246"/>
                    <a:pt x="410" y="246"/>
                  </a:cubicBezTo>
                  <a:cubicBezTo>
                    <a:pt x="239" y="211"/>
                    <a:pt x="239" y="211"/>
                    <a:pt x="239" y="211"/>
                  </a:cubicBezTo>
                  <a:cubicBezTo>
                    <a:pt x="44" y="406"/>
                    <a:pt x="44" y="406"/>
                    <a:pt x="44" y="406"/>
                  </a:cubicBezTo>
                  <a:cubicBezTo>
                    <a:pt x="40" y="404"/>
                    <a:pt x="35" y="403"/>
                    <a:pt x="30" y="403"/>
                  </a:cubicBezTo>
                  <a:cubicBezTo>
                    <a:pt x="23" y="403"/>
                    <a:pt x="16" y="405"/>
                    <a:pt x="11" y="411"/>
                  </a:cubicBezTo>
                  <a:cubicBezTo>
                    <a:pt x="0" y="422"/>
                    <a:pt x="0" y="439"/>
                    <a:pt x="11" y="450"/>
                  </a:cubicBezTo>
                  <a:cubicBezTo>
                    <a:pt x="16" y="456"/>
                    <a:pt x="23" y="459"/>
                    <a:pt x="30" y="459"/>
                  </a:cubicBezTo>
                  <a:cubicBezTo>
                    <a:pt x="38" y="459"/>
                    <a:pt x="45" y="456"/>
                    <a:pt x="50" y="450"/>
                  </a:cubicBezTo>
                  <a:cubicBezTo>
                    <a:pt x="59" y="441"/>
                    <a:pt x="61" y="428"/>
                    <a:pt x="55" y="417"/>
                  </a:cubicBezTo>
                  <a:cubicBezTo>
                    <a:pt x="244" y="228"/>
                    <a:pt x="244" y="228"/>
                    <a:pt x="244" y="228"/>
                  </a:cubicBezTo>
                  <a:cubicBezTo>
                    <a:pt x="415" y="262"/>
                    <a:pt x="415" y="262"/>
                    <a:pt x="415" y="262"/>
                  </a:cubicBezTo>
                  <a:cubicBezTo>
                    <a:pt x="625" y="52"/>
                    <a:pt x="625" y="52"/>
                    <a:pt x="625" y="52"/>
                  </a:cubicBezTo>
                  <a:cubicBezTo>
                    <a:pt x="630" y="54"/>
                    <a:pt x="634" y="55"/>
                    <a:pt x="639" y="55"/>
                  </a:cubicBezTo>
                  <a:cubicBezTo>
                    <a:pt x="646" y="55"/>
                    <a:pt x="653" y="53"/>
                    <a:pt x="659" y="47"/>
                  </a:cubicBezTo>
                  <a:cubicBezTo>
                    <a:pt x="670" y="36"/>
                    <a:pt x="670" y="19"/>
                    <a:pt x="659" y="8"/>
                  </a:cubicBezTo>
                  <a:cubicBezTo>
                    <a:pt x="653" y="2"/>
                    <a:pt x="646" y="0"/>
                    <a:pt x="639"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39" name="Google Shape;739;p89"/>
            <p:cNvSpPr/>
            <p:nvPr/>
          </p:nvSpPr>
          <p:spPr>
            <a:xfrm>
              <a:off x="4713000" y="3262438"/>
              <a:ext cx="1981105" cy="2211822"/>
            </a:xfrm>
            <a:custGeom>
              <a:rect b="b" l="l" r="r" t="t"/>
              <a:pathLst>
                <a:path extrusionOk="0" h="859" w="769">
                  <a:moveTo>
                    <a:pt x="721" y="81"/>
                  </a:moveTo>
                  <a:cubicBezTo>
                    <a:pt x="712" y="81"/>
                    <a:pt x="704" y="77"/>
                    <a:pt x="698" y="71"/>
                  </a:cubicBezTo>
                  <a:cubicBezTo>
                    <a:pt x="685" y="58"/>
                    <a:pt x="685" y="38"/>
                    <a:pt x="698" y="25"/>
                  </a:cubicBezTo>
                  <a:cubicBezTo>
                    <a:pt x="704" y="19"/>
                    <a:pt x="712" y="15"/>
                    <a:pt x="721" y="15"/>
                  </a:cubicBezTo>
                  <a:cubicBezTo>
                    <a:pt x="730" y="15"/>
                    <a:pt x="738" y="19"/>
                    <a:pt x="744" y="25"/>
                  </a:cubicBezTo>
                  <a:cubicBezTo>
                    <a:pt x="750" y="31"/>
                    <a:pt x="754" y="39"/>
                    <a:pt x="754" y="48"/>
                  </a:cubicBezTo>
                  <a:cubicBezTo>
                    <a:pt x="754" y="57"/>
                    <a:pt x="750" y="65"/>
                    <a:pt x="744" y="71"/>
                  </a:cubicBezTo>
                  <a:cubicBezTo>
                    <a:pt x="738" y="77"/>
                    <a:pt x="730" y="81"/>
                    <a:pt x="721" y="81"/>
                  </a:cubicBezTo>
                  <a:moveTo>
                    <a:pt x="721" y="0"/>
                  </a:moveTo>
                  <a:cubicBezTo>
                    <a:pt x="708" y="0"/>
                    <a:pt x="696" y="5"/>
                    <a:pt x="687" y="14"/>
                  </a:cubicBezTo>
                  <a:cubicBezTo>
                    <a:pt x="671" y="31"/>
                    <a:pt x="669" y="57"/>
                    <a:pt x="682" y="76"/>
                  </a:cubicBezTo>
                  <a:cubicBezTo>
                    <a:pt x="571" y="187"/>
                    <a:pt x="571" y="187"/>
                    <a:pt x="571" y="187"/>
                  </a:cubicBezTo>
                  <a:cubicBezTo>
                    <a:pt x="582" y="267"/>
                    <a:pt x="582" y="267"/>
                    <a:pt x="582" y="267"/>
                  </a:cubicBezTo>
                  <a:cubicBezTo>
                    <a:pt x="0" y="849"/>
                    <a:pt x="0" y="849"/>
                    <a:pt x="0" y="849"/>
                  </a:cubicBezTo>
                  <a:cubicBezTo>
                    <a:pt x="11" y="859"/>
                    <a:pt x="11" y="859"/>
                    <a:pt x="11" y="859"/>
                  </a:cubicBezTo>
                  <a:cubicBezTo>
                    <a:pt x="598" y="272"/>
                    <a:pt x="598" y="272"/>
                    <a:pt x="598" y="272"/>
                  </a:cubicBezTo>
                  <a:cubicBezTo>
                    <a:pt x="587" y="192"/>
                    <a:pt x="587" y="192"/>
                    <a:pt x="587" y="192"/>
                  </a:cubicBezTo>
                  <a:cubicBezTo>
                    <a:pt x="693" y="87"/>
                    <a:pt x="693" y="87"/>
                    <a:pt x="693" y="87"/>
                  </a:cubicBezTo>
                  <a:cubicBezTo>
                    <a:pt x="701" y="93"/>
                    <a:pt x="711" y="96"/>
                    <a:pt x="721" y="96"/>
                  </a:cubicBezTo>
                  <a:cubicBezTo>
                    <a:pt x="734" y="96"/>
                    <a:pt x="746" y="91"/>
                    <a:pt x="755" y="82"/>
                  </a:cubicBezTo>
                  <a:cubicBezTo>
                    <a:pt x="764" y="73"/>
                    <a:pt x="769" y="61"/>
                    <a:pt x="769" y="48"/>
                  </a:cubicBezTo>
                  <a:cubicBezTo>
                    <a:pt x="769" y="35"/>
                    <a:pt x="764" y="23"/>
                    <a:pt x="755" y="14"/>
                  </a:cubicBezTo>
                  <a:cubicBezTo>
                    <a:pt x="746" y="5"/>
                    <a:pt x="734" y="0"/>
                    <a:pt x="721"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40" name="Google Shape;740;p89"/>
            <p:cNvSpPr/>
            <p:nvPr/>
          </p:nvSpPr>
          <p:spPr>
            <a:xfrm>
              <a:off x="92395" y="4309240"/>
              <a:ext cx="3012653" cy="3203328"/>
            </a:xfrm>
            <a:custGeom>
              <a:rect b="b" l="l" r="r" t="t"/>
              <a:pathLst>
                <a:path extrusionOk="0" h="1244" w="1169">
                  <a:moveTo>
                    <a:pt x="1121" y="81"/>
                  </a:moveTo>
                  <a:cubicBezTo>
                    <a:pt x="1112" y="81"/>
                    <a:pt x="1104" y="78"/>
                    <a:pt x="1098" y="71"/>
                  </a:cubicBezTo>
                  <a:cubicBezTo>
                    <a:pt x="1092" y="65"/>
                    <a:pt x="1088" y="57"/>
                    <a:pt x="1088" y="48"/>
                  </a:cubicBezTo>
                  <a:cubicBezTo>
                    <a:pt x="1088" y="40"/>
                    <a:pt x="1092" y="32"/>
                    <a:pt x="1098" y="25"/>
                  </a:cubicBezTo>
                  <a:cubicBezTo>
                    <a:pt x="1104" y="19"/>
                    <a:pt x="1112" y="16"/>
                    <a:pt x="1121" y="16"/>
                  </a:cubicBezTo>
                  <a:cubicBezTo>
                    <a:pt x="1130" y="16"/>
                    <a:pt x="1138" y="19"/>
                    <a:pt x="1144" y="25"/>
                  </a:cubicBezTo>
                  <a:cubicBezTo>
                    <a:pt x="1150" y="31"/>
                    <a:pt x="1153" y="40"/>
                    <a:pt x="1153" y="48"/>
                  </a:cubicBezTo>
                  <a:cubicBezTo>
                    <a:pt x="1153" y="57"/>
                    <a:pt x="1150" y="65"/>
                    <a:pt x="1144" y="71"/>
                  </a:cubicBezTo>
                  <a:cubicBezTo>
                    <a:pt x="1138" y="78"/>
                    <a:pt x="1130" y="81"/>
                    <a:pt x="1121" y="81"/>
                  </a:cubicBezTo>
                  <a:moveTo>
                    <a:pt x="1121" y="0"/>
                  </a:moveTo>
                  <a:cubicBezTo>
                    <a:pt x="1108" y="0"/>
                    <a:pt x="1096" y="5"/>
                    <a:pt x="1087" y="14"/>
                  </a:cubicBezTo>
                  <a:cubicBezTo>
                    <a:pt x="1078" y="24"/>
                    <a:pt x="1073" y="36"/>
                    <a:pt x="1073" y="48"/>
                  </a:cubicBezTo>
                  <a:cubicBezTo>
                    <a:pt x="1073" y="59"/>
                    <a:pt x="1077" y="70"/>
                    <a:pt x="1083" y="78"/>
                  </a:cubicBezTo>
                  <a:cubicBezTo>
                    <a:pt x="646" y="515"/>
                    <a:pt x="646" y="515"/>
                    <a:pt x="646" y="515"/>
                  </a:cubicBezTo>
                  <a:cubicBezTo>
                    <a:pt x="579" y="506"/>
                    <a:pt x="579" y="506"/>
                    <a:pt x="579" y="506"/>
                  </a:cubicBezTo>
                  <a:cubicBezTo>
                    <a:pt x="459" y="625"/>
                    <a:pt x="459" y="625"/>
                    <a:pt x="459" y="625"/>
                  </a:cubicBezTo>
                  <a:cubicBezTo>
                    <a:pt x="459" y="696"/>
                    <a:pt x="459" y="696"/>
                    <a:pt x="459" y="696"/>
                  </a:cubicBezTo>
                  <a:cubicBezTo>
                    <a:pt x="182" y="973"/>
                    <a:pt x="182" y="973"/>
                    <a:pt x="182" y="973"/>
                  </a:cubicBezTo>
                  <a:cubicBezTo>
                    <a:pt x="182" y="1051"/>
                    <a:pt x="182" y="1051"/>
                    <a:pt x="182" y="1051"/>
                  </a:cubicBezTo>
                  <a:cubicBezTo>
                    <a:pt x="0" y="1233"/>
                    <a:pt x="0" y="1233"/>
                    <a:pt x="0" y="1233"/>
                  </a:cubicBezTo>
                  <a:cubicBezTo>
                    <a:pt x="11" y="1244"/>
                    <a:pt x="11" y="1244"/>
                    <a:pt x="11" y="1244"/>
                  </a:cubicBezTo>
                  <a:cubicBezTo>
                    <a:pt x="198" y="1057"/>
                    <a:pt x="198" y="1057"/>
                    <a:pt x="198" y="1057"/>
                  </a:cubicBezTo>
                  <a:cubicBezTo>
                    <a:pt x="198" y="980"/>
                    <a:pt x="198" y="980"/>
                    <a:pt x="198" y="980"/>
                  </a:cubicBezTo>
                  <a:cubicBezTo>
                    <a:pt x="475" y="703"/>
                    <a:pt x="475" y="703"/>
                    <a:pt x="475" y="703"/>
                  </a:cubicBezTo>
                  <a:cubicBezTo>
                    <a:pt x="475" y="632"/>
                    <a:pt x="475" y="632"/>
                    <a:pt x="475" y="632"/>
                  </a:cubicBezTo>
                  <a:cubicBezTo>
                    <a:pt x="584" y="522"/>
                    <a:pt x="584" y="522"/>
                    <a:pt x="584" y="522"/>
                  </a:cubicBezTo>
                  <a:cubicBezTo>
                    <a:pt x="652" y="531"/>
                    <a:pt x="652" y="531"/>
                    <a:pt x="652" y="531"/>
                  </a:cubicBezTo>
                  <a:cubicBezTo>
                    <a:pt x="1094" y="88"/>
                    <a:pt x="1094" y="88"/>
                    <a:pt x="1094" y="88"/>
                  </a:cubicBezTo>
                  <a:cubicBezTo>
                    <a:pt x="1102" y="94"/>
                    <a:pt x="1111" y="96"/>
                    <a:pt x="1121" y="96"/>
                  </a:cubicBezTo>
                  <a:cubicBezTo>
                    <a:pt x="1134" y="96"/>
                    <a:pt x="1146" y="91"/>
                    <a:pt x="1155" y="82"/>
                  </a:cubicBezTo>
                  <a:cubicBezTo>
                    <a:pt x="1164" y="73"/>
                    <a:pt x="1169" y="61"/>
                    <a:pt x="1169" y="48"/>
                  </a:cubicBezTo>
                  <a:cubicBezTo>
                    <a:pt x="1169" y="36"/>
                    <a:pt x="1164" y="23"/>
                    <a:pt x="1155" y="14"/>
                  </a:cubicBezTo>
                  <a:cubicBezTo>
                    <a:pt x="1146" y="5"/>
                    <a:pt x="1134" y="0"/>
                    <a:pt x="1121"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41" name="Google Shape;741;p89"/>
            <p:cNvSpPr/>
            <p:nvPr/>
          </p:nvSpPr>
          <p:spPr>
            <a:xfrm>
              <a:off x="90488" y="2715202"/>
              <a:ext cx="3149940" cy="3157566"/>
            </a:xfrm>
            <a:custGeom>
              <a:rect b="b" l="l" r="r" t="t"/>
              <a:pathLst>
                <a:path extrusionOk="0" h="1226" w="1223">
                  <a:moveTo>
                    <a:pt x="1144" y="55"/>
                  </a:moveTo>
                  <a:cubicBezTo>
                    <a:pt x="1143" y="52"/>
                    <a:pt x="1143" y="50"/>
                    <a:pt x="1143" y="48"/>
                  </a:cubicBezTo>
                  <a:cubicBezTo>
                    <a:pt x="1143" y="39"/>
                    <a:pt x="1146" y="31"/>
                    <a:pt x="1152" y="25"/>
                  </a:cubicBezTo>
                  <a:cubicBezTo>
                    <a:pt x="1159" y="19"/>
                    <a:pt x="1167" y="15"/>
                    <a:pt x="1175" y="15"/>
                  </a:cubicBezTo>
                  <a:cubicBezTo>
                    <a:pt x="1178" y="15"/>
                    <a:pt x="1180" y="16"/>
                    <a:pt x="1182" y="16"/>
                  </a:cubicBezTo>
                  <a:cubicBezTo>
                    <a:pt x="1187" y="17"/>
                    <a:pt x="1192" y="20"/>
                    <a:pt x="1197" y="23"/>
                  </a:cubicBezTo>
                  <a:cubicBezTo>
                    <a:pt x="1197" y="24"/>
                    <a:pt x="1198" y="24"/>
                    <a:pt x="1199" y="25"/>
                  </a:cubicBezTo>
                  <a:cubicBezTo>
                    <a:pt x="1205" y="31"/>
                    <a:pt x="1208" y="39"/>
                    <a:pt x="1208" y="48"/>
                  </a:cubicBezTo>
                  <a:cubicBezTo>
                    <a:pt x="1208" y="57"/>
                    <a:pt x="1205" y="65"/>
                    <a:pt x="1199" y="71"/>
                  </a:cubicBezTo>
                  <a:cubicBezTo>
                    <a:pt x="1192" y="77"/>
                    <a:pt x="1184" y="81"/>
                    <a:pt x="1175" y="81"/>
                  </a:cubicBezTo>
                  <a:cubicBezTo>
                    <a:pt x="1168" y="81"/>
                    <a:pt x="1162" y="78"/>
                    <a:pt x="1156" y="74"/>
                  </a:cubicBezTo>
                  <a:cubicBezTo>
                    <a:pt x="1151" y="69"/>
                    <a:pt x="1151" y="69"/>
                    <a:pt x="1151" y="69"/>
                  </a:cubicBezTo>
                  <a:cubicBezTo>
                    <a:pt x="1149" y="67"/>
                    <a:pt x="1149" y="67"/>
                    <a:pt x="1149" y="67"/>
                  </a:cubicBezTo>
                  <a:cubicBezTo>
                    <a:pt x="1146" y="63"/>
                    <a:pt x="1145" y="59"/>
                    <a:pt x="1144" y="55"/>
                  </a:cubicBezTo>
                  <a:moveTo>
                    <a:pt x="1175" y="0"/>
                  </a:moveTo>
                  <a:cubicBezTo>
                    <a:pt x="1163" y="0"/>
                    <a:pt x="1151" y="5"/>
                    <a:pt x="1142" y="14"/>
                  </a:cubicBezTo>
                  <a:cubicBezTo>
                    <a:pt x="1132" y="23"/>
                    <a:pt x="1127" y="35"/>
                    <a:pt x="1127" y="48"/>
                  </a:cubicBezTo>
                  <a:cubicBezTo>
                    <a:pt x="1127" y="55"/>
                    <a:pt x="1129" y="61"/>
                    <a:pt x="1131" y="67"/>
                  </a:cubicBezTo>
                  <a:cubicBezTo>
                    <a:pt x="1133" y="70"/>
                    <a:pt x="1135" y="74"/>
                    <a:pt x="1137" y="77"/>
                  </a:cubicBezTo>
                  <a:cubicBezTo>
                    <a:pt x="1052" y="163"/>
                    <a:pt x="1052" y="163"/>
                    <a:pt x="1052" y="163"/>
                  </a:cubicBezTo>
                  <a:cubicBezTo>
                    <a:pt x="1033" y="166"/>
                    <a:pt x="1033" y="166"/>
                    <a:pt x="1033" y="166"/>
                  </a:cubicBezTo>
                  <a:cubicBezTo>
                    <a:pt x="920" y="183"/>
                    <a:pt x="920" y="183"/>
                    <a:pt x="920" y="183"/>
                  </a:cubicBezTo>
                  <a:cubicBezTo>
                    <a:pt x="847" y="257"/>
                    <a:pt x="847" y="257"/>
                    <a:pt x="847" y="257"/>
                  </a:cubicBezTo>
                  <a:cubicBezTo>
                    <a:pt x="846" y="258"/>
                    <a:pt x="846" y="258"/>
                    <a:pt x="846" y="258"/>
                  </a:cubicBezTo>
                  <a:cubicBezTo>
                    <a:pt x="844" y="272"/>
                    <a:pt x="844" y="272"/>
                    <a:pt x="844" y="272"/>
                  </a:cubicBezTo>
                  <a:cubicBezTo>
                    <a:pt x="834" y="381"/>
                    <a:pt x="834" y="381"/>
                    <a:pt x="834" y="381"/>
                  </a:cubicBezTo>
                  <a:cubicBezTo>
                    <a:pt x="0" y="1215"/>
                    <a:pt x="0" y="1215"/>
                    <a:pt x="0" y="1215"/>
                  </a:cubicBezTo>
                  <a:cubicBezTo>
                    <a:pt x="11" y="1226"/>
                    <a:pt x="11" y="1226"/>
                    <a:pt x="11" y="1226"/>
                  </a:cubicBezTo>
                  <a:cubicBezTo>
                    <a:pt x="849" y="388"/>
                    <a:pt x="849" y="388"/>
                    <a:pt x="849" y="388"/>
                  </a:cubicBezTo>
                  <a:cubicBezTo>
                    <a:pt x="859" y="276"/>
                    <a:pt x="859" y="276"/>
                    <a:pt x="859" y="276"/>
                  </a:cubicBezTo>
                  <a:cubicBezTo>
                    <a:pt x="860" y="265"/>
                    <a:pt x="860" y="265"/>
                    <a:pt x="860" y="265"/>
                  </a:cubicBezTo>
                  <a:cubicBezTo>
                    <a:pt x="864" y="261"/>
                    <a:pt x="864" y="261"/>
                    <a:pt x="864" y="261"/>
                  </a:cubicBezTo>
                  <a:cubicBezTo>
                    <a:pt x="928" y="198"/>
                    <a:pt x="928" y="198"/>
                    <a:pt x="928" y="198"/>
                  </a:cubicBezTo>
                  <a:cubicBezTo>
                    <a:pt x="1014" y="184"/>
                    <a:pt x="1014" y="184"/>
                    <a:pt x="1014" y="184"/>
                  </a:cubicBezTo>
                  <a:cubicBezTo>
                    <a:pt x="1040" y="180"/>
                    <a:pt x="1040" y="180"/>
                    <a:pt x="1040" y="180"/>
                  </a:cubicBezTo>
                  <a:cubicBezTo>
                    <a:pt x="1059" y="177"/>
                    <a:pt x="1059" y="177"/>
                    <a:pt x="1059" y="177"/>
                  </a:cubicBezTo>
                  <a:cubicBezTo>
                    <a:pt x="1149" y="88"/>
                    <a:pt x="1149" y="88"/>
                    <a:pt x="1149" y="88"/>
                  </a:cubicBezTo>
                  <a:cubicBezTo>
                    <a:pt x="1156" y="93"/>
                    <a:pt x="1166" y="96"/>
                    <a:pt x="1175" y="96"/>
                  </a:cubicBezTo>
                  <a:cubicBezTo>
                    <a:pt x="1188" y="96"/>
                    <a:pt x="1200" y="91"/>
                    <a:pt x="1209" y="82"/>
                  </a:cubicBezTo>
                  <a:cubicBezTo>
                    <a:pt x="1219" y="73"/>
                    <a:pt x="1223" y="61"/>
                    <a:pt x="1223" y="48"/>
                  </a:cubicBezTo>
                  <a:cubicBezTo>
                    <a:pt x="1223" y="35"/>
                    <a:pt x="1218" y="23"/>
                    <a:pt x="1209" y="14"/>
                  </a:cubicBezTo>
                  <a:cubicBezTo>
                    <a:pt x="1209" y="13"/>
                    <a:pt x="1208" y="13"/>
                    <a:pt x="1208" y="12"/>
                  </a:cubicBezTo>
                  <a:cubicBezTo>
                    <a:pt x="1204" y="9"/>
                    <a:pt x="1199" y="6"/>
                    <a:pt x="1194" y="4"/>
                  </a:cubicBezTo>
                  <a:cubicBezTo>
                    <a:pt x="1188" y="1"/>
                    <a:pt x="1182" y="0"/>
                    <a:pt x="1175"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42" name="Google Shape;742;p89"/>
            <p:cNvSpPr/>
            <p:nvPr/>
          </p:nvSpPr>
          <p:spPr>
            <a:xfrm>
              <a:off x="1962910" y="5476167"/>
              <a:ext cx="1035362" cy="1264172"/>
            </a:xfrm>
            <a:custGeom>
              <a:rect b="b" l="l" r="r" t="t"/>
              <a:pathLst>
                <a:path extrusionOk="0" h="491" w="402">
                  <a:moveTo>
                    <a:pt x="372" y="0"/>
                  </a:moveTo>
                  <a:cubicBezTo>
                    <a:pt x="365" y="0"/>
                    <a:pt x="357" y="3"/>
                    <a:pt x="352" y="8"/>
                  </a:cubicBezTo>
                  <a:cubicBezTo>
                    <a:pt x="343" y="17"/>
                    <a:pt x="341" y="31"/>
                    <a:pt x="347" y="42"/>
                  </a:cubicBezTo>
                  <a:cubicBezTo>
                    <a:pt x="239" y="150"/>
                    <a:pt x="239" y="150"/>
                    <a:pt x="239" y="150"/>
                  </a:cubicBezTo>
                  <a:cubicBezTo>
                    <a:pt x="250" y="230"/>
                    <a:pt x="250" y="230"/>
                    <a:pt x="250" y="230"/>
                  </a:cubicBezTo>
                  <a:cubicBezTo>
                    <a:pt x="0" y="480"/>
                    <a:pt x="0" y="480"/>
                    <a:pt x="0" y="480"/>
                  </a:cubicBezTo>
                  <a:cubicBezTo>
                    <a:pt x="11" y="491"/>
                    <a:pt x="11" y="491"/>
                    <a:pt x="11" y="491"/>
                  </a:cubicBezTo>
                  <a:cubicBezTo>
                    <a:pt x="266" y="236"/>
                    <a:pt x="266" y="236"/>
                    <a:pt x="266" y="236"/>
                  </a:cubicBezTo>
                  <a:cubicBezTo>
                    <a:pt x="255" y="156"/>
                    <a:pt x="255" y="156"/>
                    <a:pt x="255" y="156"/>
                  </a:cubicBezTo>
                  <a:cubicBezTo>
                    <a:pt x="358" y="53"/>
                    <a:pt x="358" y="53"/>
                    <a:pt x="358" y="53"/>
                  </a:cubicBezTo>
                  <a:cubicBezTo>
                    <a:pt x="363" y="55"/>
                    <a:pt x="367" y="56"/>
                    <a:pt x="372" y="56"/>
                  </a:cubicBezTo>
                  <a:cubicBezTo>
                    <a:pt x="379" y="56"/>
                    <a:pt x="386" y="53"/>
                    <a:pt x="391" y="48"/>
                  </a:cubicBezTo>
                  <a:cubicBezTo>
                    <a:pt x="402" y="37"/>
                    <a:pt x="402" y="19"/>
                    <a:pt x="391" y="8"/>
                  </a:cubicBezTo>
                  <a:cubicBezTo>
                    <a:pt x="386" y="3"/>
                    <a:pt x="379" y="0"/>
                    <a:pt x="372"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43" name="Google Shape;743;p89"/>
            <p:cNvSpPr/>
            <p:nvPr/>
          </p:nvSpPr>
          <p:spPr>
            <a:xfrm>
              <a:off x="792170" y="5975733"/>
              <a:ext cx="3111805" cy="2915412"/>
            </a:xfrm>
            <a:custGeom>
              <a:rect b="b" l="l" r="r" t="t"/>
              <a:pathLst>
                <a:path extrusionOk="0" h="1132" w="1208">
                  <a:moveTo>
                    <a:pt x="1177" y="0"/>
                  </a:moveTo>
                  <a:cubicBezTo>
                    <a:pt x="1170" y="0"/>
                    <a:pt x="1163" y="3"/>
                    <a:pt x="1158" y="8"/>
                  </a:cubicBezTo>
                  <a:cubicBezTo>
                    <a:pt x="1149" y="17"/>
                    <a:pt x="1147" y="30"/>
                    <a:pt x="1153" y="41"/>
                  </a:cubicBezTo>
                  <a:cubicBezTo>
                    <a:pt x="978" y="215"/>
                    <a:pt x="978" y="215"/>
                    <a:pt x="978" y="215"/>
                  </a:cubicBezTo>
                  <a:cubicBezTo>
                    <a:pt x="901" y="215"/>
                    <a:pt x="901" y="215"/>
                    <a:pt x="901" y="215"/>
                  </a:cubicBezTo>
                  <a:cubicBezTo>
                    <a:pt x="624" y="492"/>
                    <a:pt x="624" y="492"/>
                    <a:pt x="624" y="492"/>
                  </a:cubicBezTo>
                  <a:cubicBezTo>
                    <a:pt x="553" y="492"/>
                    <a:pt x="553" y="492"/>
                    <a:pt x="553" y="492"/>
                  </a:cubicBezTo>
                  <a:cubicBezTo>
                    <a:pt x="434" y="612"/>
                    <a:pt x="434" y="612"/>
                    <a:pt x="434" y="612"/>
                  </a:cubicBezTo>
                  <a:cubicBezTo>
                    <a:pt x="443" y="679"/>
                    <a:pt x="443" y="679"/>
                    <a:pt x="443" y="679"/>
                  </a:cubicBezTo>
                  <a:cubicBezTo>
                    <a:pt x="0" y="1122"/>
                    <a:pt x="0" y="1122"/>
                    <a:pt x="0" y="1122"/>
                  </a:cubicBezTo>
                  <a:cubicBezTo>
                    <a:pt x="11" y="1132"/>
                    <a:pt x="11" y="1132"/>
                    <a:pt x="11" y="1132"/>
                  </a:cubicBezTo>
                  <a:cubicBezTo>
                    <a:pt x="456" y="687"/>
                    <a:pt x="456" y="687"/>
                    <a:pt x="456" y="687"/>
                  </a:cubicBezTo>
                  <a:cubicBezTo>
                    <a:pt x="459" y="685"/>
                    <a:pt x="459" y="685"/>
                    <a:pt x="459" y="685"/>
                  </a:cubicBezTo>
                  <a:cubicBezTo>
                    <a:pt x="450" y="617"/>
                    <a:pt x="450" y="617"/>
                    <a:pt x="450" y="617"/>
                  </a:cubicBezTo>
                  <a:cubicBezTo>
                    <a:pt x="560" y="508"/>
                    <a:pt x="560" y="508"/>
                    <a:pt x="560" y="508"/>
                  </a:cubicBezTo>
                  <a:cubicBezTo>
                    <a:pt x="630" y="508"/>
                    <a:pt x="630" y="508"/>
                    <a:pt x="630" y="508"/>
                  </a:cubicBezTo>
                  <a:cubicBezTo>
                    <a:pt x="908" y="231"/>
                    <a:pt x="908" y="231"/>
                    <a:pt x="908" y="231"/>
                  </a:cubicBezTo>
                  <a:cubicBezTo>
                    <a:pt x="985" y="231"/>
                    <a:pt x="985" y="231"/>
                    <a:pt x="985" y="231"/>
                  </a:cubicBezTo>
                  <a:cubicBezTo>
                    <a:pt x="1163" y="52"/>
                    <a:pt x="1163" y="52"/>
                    <a:pt x="1163" y="52"/>
                  </a:cubicBezTo>
                  <a:cubicBezTo>
                    <a:pt x="1168" y="55"/>
                    <a:pt x="1173" y="56"/>
                    <a:pt x="1178" y="56"/>
                  </a:cubicBezTo>
                  <a:cubicBezTo>
                    <a:pt x="1185" y="56"/>
                    <a:pt x="1192" y="53"/>
                    <a:pt x="1197" y="48"/>
                  </a:cubicBezTo>
                  <a:cubicBezTo>
                    <a:pt x="1208" y="37"/>
                    <a:pt x="1208" y="19"/>
                    <a:pt x="1197" y="8"/>
                  </a:cubicBezTo>
                  <a:cubicBezTo>
                    <a:pt x="1192" y="3"/>
                    <a:pt x="1185" y="0"/>
                    <a:pt x="1177"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44" name="Google Shape;744;p89"/>
            <p:cNvSpPr/>
            <p:nvPr/>
          </p:nvSpPr>
          <p:spPr>
            <a:xfrm>
              <a:off x="6048332" y="98197"/>
              <a:ext cx="3111805" cy="2919223"/>
            </a:xfrm>
            <a:custGeom>
              <a:rect b="b" l="l" r="r" t="t"/>
              <a:pathLst>
                <a:path extrusionOk="0" h="1133" w="1208">
                  <a:moveTo>
                    <a:pt x="1197" y="0"/>
                  </a:moveTo>
                  <a:cubicBezTo>
                    <a:pt x="749" y="448"/>
                    <a:pt x="749" y="448"/>
                    <a:pt x="749" y="448"/>
                  </a:cubicBezTo>
                  <a:cubicBezTo>
                    <a:pt x="758" y="516"/>
                    <a:pt x="758" y="516"/>
                    <a:pt x="758" y="516"/>
                  </a:cubicBezTo>
                  <a:cubicBezTo>
                    <a:pt x="649" y="625"/>
                    <a:pt x="649" y="625"/>
                    <a:pt x="649" y="625"/>
                  </a:cubicBezTo>
                  <a:cubicBezTo>
                    <a:pt x="578" y="625"/>
                    <a:pt x="578" y="625"/>
                    <a:pt x="578" y="625"/>
                  </a:cubicBezTo>
                  <a:cubicBezTo>
                    <a:pt x="301" y="902"/>
                    <a:pt x="301" y="902"/>
                    <a:pt x="301" y="902"/>
                  </a:cubicBezTo>
                  <a:cubicBezTo>
                    <a:pt x="224" y="902"/>
                    <a:pt x="224" y="902"/>
                    <a:pt x="224" y="902"/>
                  </a:cubicBezTo>
                  <a:cubicBezTo>
                    <a:pt x="45" y="1081"/>
                    <a:pt x="45" y="1081"/>
                    <a:pt x="45" y="1081"/>
                  </a:cubicBezTo>
                  <a:cubicBezTo>
                    <a:pt x="41" y="1078"/>
                    <a:pt x="36" y="1077"/>
                    <a:pt x="31" y="1077"/>
                  </a:cubicBezTo>
                  <a:cubicBezTo>
                    <a:pt x="24" y="1077"/>
                    <a:pt x="17" y="1079"/>
                    <a:pt x="11" y="1085"/>
                  </a:cubicBezTo>
                  <a:cubicBezTo>
                    <a:pt x="0" y="1096"/>
                    <a:pt x="0" y="1114"/>
                    <a:pt x="11" y="1124"/>
                  </a:cubicBezTo>
                  <a:cubicBezTo>
                    <a:pt x="17" y="1130"/>
                    <a:pt x="24" y="1133"/>
                    <a:pt x="31" y="1133"/>
                  </a:cubicBezTo>
                  <a:cubicBezTo>
                    <a:pt x="38" y="1133"/>
                    <a:pt x="45" y="1130"/>
                    <a:pt x="51" y="1124"/>
                  </a:cubicBezTo>
                  <a:cubicBezTo>
                    <a:pt x="60" y="1116"/>
                    <a:pt x="61" y="1102"/>
                    <a:pt x="56" y="1092"/>
                  </a:cubicBezTo>
                  <a:cubicBezTo>
                    <a:pt x="230" y="918"/>
                    <a:pt x="230" y="918"/>
                    <a:pt x="230" y="918"/>
                  </a:cubicBezTo>
                  <a:cubicBezTo>
                    <a:pt x="307" y="918"/>
                    <a:pt x="307" y="918"/>
                    <a:pt x="307" y="918"/>
                  </a:cubicBezTo>
                  <a:cubicBezTo>
                    <a:pt x="584" y="640"/>
                    <a:pt x="584" y="640"/>
                    <a:pt x="584" y="640"/>
                  </a:cubicBezTo>
                  <a:cubicBezTo>
                    <a:pt x="655" y="640"/>
                    <a:pt x="655" y="640"/>
                    <a:pt x="655" y="640"/>
                  </a:cubicBezTo>
                  <a:cubicBezTo>
                    <a:pt x="775" y="521"/>
                    <a:pt x="775" y="521"/>
                    <a:pt x="775" y="521"/>
                  </a:cubicBezTo>
                  <a:cubicBezTo>
                    <a:pt x="766" y="454"/>
                    <a:pt x="766" y="454"/>
                    <a:pt x="766" y="454"/>
                  </a:cubicBezTo>
                  <a:cubicBezTo>
                    <a:pt x="1208" y="11"/>
                    <a:pt x="1208" y="11"/>
                    <a:pt x="1208" y="11"/>
                  </a:cubicBezTo>
                  <a:cubicBezTo>
                    <a:pt x="1197" y="0"/>
                    <a:pt x="1197" y="0"/>
                    <a:pt x="1197"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45" name="Google Shape;745;p89"/>
            <p:cNvSpPr/>
            <p:nvPr/>
          </p:nvSpPr>
          <p:spPr>
            <a:xfrm>
              <a:off x="878420" y="739817"/>
              <a:ext cx="1981105" cy="2211822"/>
            </a:xfrm>
            <a:custGeom>
              <a:rect b="b" l="l" r="r" t="t"/>
              <a:pathLst>
                <a:path extrusionOk="0" h="859" w="769">
                  <a:moveTo>
                    <a:pt x="721" y="81"/>
                  </a:moveTo>
                  <a:cubicBezTo>
                    <a:pt x="712" y="81"/>
                    <a:pt x="704" y="77"/>
                    <a:pt x="698" y="71"/>
                  </a:cubicBezTo>
                  <a:cubicBezTo>
                    <a:pt x="685" y="58"/>
                    <a:pt x="685" y="38"/>
                    <a:pt x="698" y="25"/>
                  </a:cubicBezTo>
                  <a:cubicBezTo>
                    <a:pt x="704" y="19"/>
                    <a:pt x="712" y="15"/>
                    <a:pt x="721" y="15"/>
                  </a:cubicBezTo>
                  <a:cubicBezTo>
                    <a:pt x="730" y="15"/>
                    <a:pt x="738" y="19"/>
                    <a:pt x="744" y="25"/>
                  </a:cubicBezTo>
                  <a:cubicBezTo>
                    <a:pt x="750" y="31"/>
                    <a:pt x="754" y="39"/>
                    <a:pt x="754" y="48"/>
                  </a:cubicBezTo>
                  <a:cubicBezTo>
                    <a:pt x="754" y="57"/>
                    <a:pt x="750" y="65"/>
                    <a:pt x="744" y="71"/>
                  </a:cubicBezTo>
                  <a:cubicBezTo>
                    <a:pt x="738" y="77"/>
                    <a:pt x="730" y="81"/>
                    <a:pt x="721" y="81"/>
                  </a:cubicBezTo>
                  <a:moveTo>
                    <a:pt x="721" y="0"/>
                  </a:moveTo>
                  <a:cubicBezTo>
                    <a:pt x="708" y="0"/>
                    <a:pt x="696" y="5"/>
                    <a:pt x="687" y="14"/>
                  </a:cubicBezTo>
                  <a:cubicBezTo>
                    <a:pt x="671" y="31"/>
                    <a:pt x="669" y="57"/>
                    <a:pt x="682" y="76"/>
                  </a:cubicBezTo>
                  <a:cubicBezTo>
                    <a:pt x="571" y="187"/>
                    <a:pt x="571" y="187"/>
                    <a:pt x="571" y="187"/>
                  </a:cubicBezTo>
                  <a:cubicBezTo>
                    <a:pt x="582" y="267"/>
                    <a:pt x="582" y="267"/>
                    <a:pt x="582" y="267"/>
                  </a:cubicBezTo>
                  <a:cubicBezTo>
                    <a:pt x="0" y="849"/>
                    <a:pt x="0" y="849"/>
                    <a:pt x="0" y="849"/>
                  </a:cubicBezTo>
                  <a:cubicBezTo>
                    <a:pt x="11" y="859"/>
                    <a:pt x="11" y="859"/>
                    <a:pt x="11" y="859"/>
                  </a:cubicBezTo>
                  <a:cubicBezTo>
                    <a:pt x="598" y="272"/>
                    <a:pt x="598" y="272"/>
                    <a:pt x="598" y="272"/>
                  </a:cubicBezTo>
                  <a:cubicBezTo>
                    <a:pt x="587" y="192"/>
                    <a:pt x="587" y="192"/>
                    <a:pt x="587" y="192"/>
                  </a:cubicBezTo>
                  <a:cubicBezTo>
                    <a:pt x="693" y="87"/>
                    <a:pt x="693" y="87"/>
                    <a:pt x="693" y="87"/>
                  </a:cubicBezTo>
                  <a:cubicBezTo>
                    <a:pt x="701" y="93"/>
                    <a:pt x="711" y="96"/>
                    <a:pt x="721" y="96"/>
                  </a:cubicBezTo>
                  <a:cubicBezTo>
                    <a:pt x="734" y="96"/>
                    <a:pt x="746" y="91"/>
                    <a:pt x="755" y="82"/>
                  </a:cubicBezTo>
                  <a:cubicBezTo>
                    <a:pt x="764" y="73"/>
                    <a:pt x="769" y="61"/>
                    <a:pt x="769" y="48"/>
                  </a:cubicBezTo>
                  <a:cubicBezTo>
                    <a:pt x="769" y="35"/>
                    <a:pt x="764" y="23"/>
                    <a:pt x="755" y="14"/>
                  </a:cubicBezTo>
                  <a:cubicBezTo>
                    <a:pt x="746" y="5"/>
                    <a:pt x="734" y="0"/>
                    <a:pt x="721" y="0"/>
                  </a:cubicBezTo>
                </a:path>
              </a:pathLst>
            </a:custGeom>
            <a:solidFill>
              <a:schemeClr val="accent2">
                <a:alpha val="58819"/>
              </a:scheme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grpSp>
        <p:nvGrpSpPr>
          <p:cNvPr id="746" name="Google Shape;746;p89"/>
          <p:cNvGrpSpPr/>
          <p:nvPr/>
        </p:nvGrpSpPr>
        <p:grpSpPr>
          <a:xfrm>
            <a:off x="1884526" y="1739984"/>
            <a:ext cx="2546269" cy="2890480"/>
            <a:chOff x="57" y="0"/>
            <a:chExt cx="4116" cy="4662"/>
          </a:xfrm>
        </p:grpSpPr>
        <p:sp>
          <p:nvSpPr>
            <p:cNvPr id="747" name="Google Shape;747;p89"/>
            <p:cNvSpPr/>
            <p:nvPr/>
          </p:nvSpPr>
          <p:spPr>
            <a:xfrm>
              <a:off x="2409" y="647"/>
              <a:ext cx="905" cy="1458"/>
            </a:xfrm>
            <a:custGeom>
              <a:rect b="b" l="l" r="r" t="t"/>
              <a:pathLst>
                <a:path extrusionOk="0" h="1080" w="669">
                  <a:moveTo>
                    <a:pt x="48" y="1065"/>
                  </a:moveTo>
                  <a:cubicBezTo>
                    <a:pt x="39" y="1065"/>
                    <a:pt x="31" y="1062"/>
                    <a:pt x="25" y="1055"/>
                  </a:cubicBezTo>
                  <a:cubicBezTo>
                    <a:pt x="19" y="1049"/>
                    <a:pt x="15" y="1041"/>
                    <a:pt x="15" y="1032"/>
                  </a:cubicBezTo>
                  <a:cubicBezTo>
                    <a:pt x="15" y="1024"/>
                    <a:pt x="19" y="1015"/>
                    <a:pt x="25" y="1009"/>
                  </a:cubicBezTo>
                  <a:cubicBezTo>
                    <a:pt x="31" y="1003"/>
                    <a:pt x="39" y="1000"/>
                    <a:pt x="48" y="1000"/>
                  </a:cubicBezTo>
                  <a:cubicBezTo>
                    <a:pt x="57" y="1000"/>
                    <a:pt x="65" y="1003"/>
                    <a:pt x="71" y="1009"/>
                  </a:cubicBezTo>
                  <a:cubicBezTo>
                    <a:pt x="84" y="1022"/>
                    <a:pt x="84" y="1043"/>
                    <a:pt x="71" y="1055"/>
                  </a:cubicBezTo>
                  <a:cubicBezTo>
                    <a:pt x="65" y="1062"/>
                    <a:pt x="57" y="1065"/>
                    <a:pt x="48" y="1065"/>
                  </a:cubicBezTo>
                  <a:moveTo>
                    <a:pt x="658" y="0"/>
                  </a:moveTo>
                  <a:cubicBezTo>
                    <a:pt x="387" y="271"/>
                    <a:pt x="387" y="271"/>
                    <a:pt x="387" y="271"/>
                  </a:cubicBezTo>
                  <a:cubicBezTo>
                    <a:pt x="381" y="468"/>
                    <a:pt x="381" y="468"/>
                    <a:pt x="381" y="468"/>
                  </a:cubicBezTo>
                  <a:cubicBezTo>
                    <a:pt x="43" y="807"/>
                    <a:pt x="43" y="807"/>
                    <a:pt x="43" y="807"/>
                  </a:cubicBezTo>
                  <a:cubicBezTo>
                    <a:pt x="43" y="985"/>
                    <a:pt x="43" y="985"/>
                    <a:pt x="43" y="985"/>
                  </a:cubicBezTo>
                  <a:cubicBezTo>
                    <a:pt x="32" y="986"/>
                    <a:pt x="22" y="991"/>
                    <a:pt x="14" y="998"/>
                  </a:cubicBezTo>
                  <a:cubicBezTo>
                    <a:pt x="5" y="1008"/>
                    <a:pt x="0" y="1020"/>
                    <a:pt x="0" y="1032"/>
                  </a:cubicBezTo>
                  <a:cubicBezTo>
                    <a:pt x="0" y="1045"/>
                    <a:pt x="5" y="1057"/>
                    <a:pt x="14" y="1066"/>
                  </a:cubicBezTo>
                  <a:cubicBezTo>
                    <a:pt x="23" y="1075"/>
                    <a:pt x="35" y="1080"/>
                    <a:pt x="48" y="1080"/>
                  </a:cubicBezTo>
                  <a:cubicBezTo>
                    <a:pt x="61" y="1080"/>
                    <a:pt x="73" y="1075"/>
                    <a:pt x="82" y="1066"/>
                  </a:cubicBezTo>
                  <a:cubicBezTo>
                    <a:pt x="101" y="1048"/>
                    <a:pt x="101" y="1017"/>
                    <a:pt x="82" y="998"/>
                  </a:cubicBezTo>
                  <a:cubicBezTo>
                    <a:pt x="75" y="992"/>
                    <a:pt x="67" y="987"/>
                    <a:pt x="58" y="986"/>
                  </a:cubicBezTo>
                  <a:cubicBezTo>
                    <a:pt x="58" y="813"/>
                    <a:pt x="58" y="813"/>
                    <a:pt x="58" y="813"/>
                  </a:cubicBezTo>
                  <a:cubicBezTo>
                    <a:pt x="396" y="475"/>
                    <a:pt x="396" y="475"/>
                    <a:pt x="396" y="475"/>
                  </a:cubicBezTo>
                  <a:cubicBezTo>
                    <a:pt x="402" y="278"/>
                    <a:pt x="402" y="278"/>
                    <a:pt x="402" y="278"/>
                  </a:cubicBezTo>
                  <a:cubicBezTo>
                    <a:pt x="669" y="11"/>
                    <a:pt x="669" y="11"/>
                    <a:pt x="669" y="11"/>
                  </a:cubicBezTo>
                  <a:cubicBezTo>
                    <a:pt x="658" y="0"/>
                    <a:pt x="658" y="0"/>
                    <a:pt x="658"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48" name="Google Shape;748;p89"/>
            <p:cNvSpPr/>
            <p:nvPr/>
          </p:nvSpPr>
          <p:spPr>
            <a:xfrm>
              <a:off x="2188" y="760"/>
              <a:ext cx="1312" cy="1825"/>
            </a:xfrm>
            <a:custGeom>
              <a:rect b="b" l="l" r="r" t="t"/>
              <a:pathLst>
                <a:path extrusionOk="0" h="1349" w="972">
                  <a:moveTo>
                    <a:pt x="53" y="1333"/>
                  </a:moveTo>
                  <a:cubicBezTo>
                    <a:pt x="44" y="1333"/>
                    <a:pt x="36" y="1330"/>
                    <a:pt x="30" y="1324"/>
                  </a:cubicBezTo>
                  <a:cubicBezTo>
                    <a:pt x="17" y="1311"/>
                    <a:pt x="17" y="1290"/>
                    <a:pt x="30" y="1278"/>
                  </a:cubicBezTo>
                  <a:cubicBezTo>
                    <a:pt x="36" y="1272"/>
                    <a:pt x="44" y="1268"/>
                    <a:pt x="53" y="1268"/>
                  </a:cubicBezTo>
                  <a:cubicBezTo>
                    <a:pt x="62" y="1268"/>
                    <a:pt x="70" y="1272"/>
                    <a:pt x="76" y="1278"/>
                  </a:cubicBezTo>
                  <a:cubicBezTo>
                    <a:pt x="82" y="1284"/>
                    <a:pt x="86" y="1292"/>
                    <a:pt x="86" y="1301"/>
                  </a:cubicBezTo>
                  <a:cubicBezTo>
                    <a:pt x="86" y="1309"/>
                    <a:pt x="82" y="1318"/>
                    <a:pt x="76" y="1324"/>
                  </a:cubicBezTo>
                  <a:cubicBezTo>
                    <a:pt x="70" y="1330"/>
                    <a:pt x="62" y="1333"/>
                    <a:pt x="53" y="1333"/>
                  </a:cubicBezTo>
                  <a:moveTo>
                    <a:pt x="961" y="0"/>
                  </a:moveTo>
                  <a:cubicBezTo>
                    <a:pt x="690" y="272"/>
                    <a:pt x="690" y="272"/>
                    <a:pt x="690" y="272"/>
                  </a:cubicBezTo>
                  <a:cubicBezTo>
                    <a:pt x="684" y="469"/>
                    <a:pt x="684" y="469"/>
                    <a:pt x="684" y="469"/>
                  </a:cubicBezTo>
                  <a:cubicBezTo>
                    <a:pt x="346" y="807"/>
                    <a:pt x="346" y="807"/>
                    <a:pt x="346" y="807"/>
                  </a:cubicBezTo>
                  <a:cubicBezTo>
                    <a:pt x="346" y="989"/>
                    <a:pt x="346" y="989"/>
                    <a:pt x="346" y="989"/>
                  </a:cubicBezTo>
                  <a:cubicBezTo>
                    <a:pt x="76" y="1259"/>
                    <a:pt x="76" y="1259"/>
                    <a:pt x="76" y="1259"/>
                  </a:cubicBezTo>
                  <a:cubicBezTo>
                    <a:pt x="69" y="1255"/>
                    <a:pt x="61" y="1253"/>
                    <a:pt x="53" y="1253"/>
                  </a:cubicBezTo>
                  <a:cubicBezTo>
                    <a:pt x="40" y="1253"/>
                    <a:pt x="28" y="1258"/>
                    <a:pt x="19" y="1267"/>
                  </a:cubicBezTo>
                  <a:cubicBezTo>
                    <a:pt x="0" y="1286"/>
                    <a:pt x="0" y="1316"/>
                    <a:pt x="19" y="1335"/>
                  </a:cubicBezTo>
                  <a:cubicBezTo>
                    <a:pt x="28" y="1344"/>
                    <a:pt x="40" y="1349"/>
                    <a:pt x="53" y="1349"/>
                  </a:cubicBezTo>
                  <a:cubicBezTo>
                    <a:pt x="66" y="1349"/>
                    <a:pt x="78" y="1344"/>
                    <a:pt x="87" y="1335"/>
                  </a:cubicBezTo>
                  <a:cubicBezTo>
                    <a:pt x="96" y="1326"/>
                    <a:pt x="101" y="1314"/>
                    <a:pt x="101" y="1301"/>
                  </a:cubicBezTo>
                  <a:cubicBezTo>
                    <a:pt x="101" y="1289"/>
                    <a:pt x="97" y="1277"/>
                    <a:pt x="88" y="1268"/>
                  </a:cubicBezTo>
                  <a:cubicBezTo>
                    <a:pt x="361" y="995"/>
                    <a:pt x="361" y="995"/>
                    <a:pt x="361" y="995"/>
                  </a:cubicBezTo>
                  <a:cubicBezTo>
                    <a:pt x="361" y="813"/>
                    <a:pt x="361" y="813"/>
                    <a:pt x="361" y="813"/>
                  </a:cubicBezTo>
                  <a:cubicBezTo>
                    <a:pt x="699" y="475"/>
                    <a:pt x="699" y="475"/>
                    <a:pt x="699" y="475"/>
                  </a:cubicBezTo>
                  <a:cubicBezTo>
                    <a:pt x="705" y="278"/>
                    <a:pt x="705" y="278"/>
                    <a:pt x="705" y="278"/>
                  </a:cubicBezTo>
                  <a:cubicBezTo>
                    <a:pt x="972" y="11"/>
                    <a:pt x="972" y="11"/>
                    <a:pt x="972" y="11"/>
                  </a:cubicBezTo>
                  <a:cubicBezTo>
                    <a:pt x="961" y="0"/>
                    <a:pt x="961" y="0"/>
                    <a:pt x="961"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49" name="Google Shape;749;p89"/>
            <p:cNvSpPr/>
            <p:nvPr/>
          </p:nvSpPr>
          <p:spPr>
            <a:xfrm>
              <a:off x="2003" y="1275"/>
              <a:ext cx="794" cy="636"/>
            </a:xfrm>
            <a:custGeom>
              <a:rect b="b" l="l" r="r" t="t"/>
              <a:pathLst>
                <a:path extrusionOk="0" h="471" w="588">
                  <a:moveTo>
                    <a:pt x="557" y="0"/>
                  </a:moveTo>
                  <a:cubicBezTo>
                    <a:pt x="550" y="0"/>
                    <a:pt x="543" y="2"/>
                    <a:pt x="537" y="8"/>
                  </a:cubicBezTo>
                  <a:cubicBezTo>
                    <a:pt x="528" y="17"/>
                    <a:pt x="527" y="30"/>
                    <a:pt x="533" y="41"/>
                  </a:cubicBezTo>
                  <a:cubicBezTo>
                    <a:pt x="203" y="371"/>
                    <a:pt x="203" y="371"/>
                    <a:pt x="203" y="371"/>
                  </a:cubicBezTo>
                  <a:cubicBezTo>
                    <a:pt x="54" y="428"/>
                    <a:pt x="54" y="428"/>
                    <a:pt x="54" y="428"/>
                  </a:cubicBezTo>
                  <a:cubicBezTo>
                    <a:pt x="53" y="426"/>
                    <a:pt x="52" y="425"/>
                    <a:pt x="51" y="424"/>
                  </a:cubicBezTo>
                  <a:cubicBezTo>
                    <a:pt x="45" y="418"/>
                    <a:pt x="38" y="415"/>
                    <a:pt x="31" y="415"/>
                  </a:cubicBezTo>
                  <a:cubicBezTo>
                    <a:pt x="24" y="415"/>
                    <a:pt x="17" y="418"/>
                    <a:pt x="11" y="424"/>
                  </a:cubicBezTo>
                  <a:cubicBezTo>
                    <a:pt x="0" y="434"/>
                    <a:pt x="0" y="452"/>
                    <a:pt x="11" y="463"/>
                  </a:cubicBezTo>
                  <a:cubicBezTo>
                    <a:pt x="17" y="469"/>
                    <a:pt x="24" y="471"/>
                    <a:pt x="31" y="471"/>
                  </a:cubicBezTo>
                  <a:cubicBezTo>
                    <a:pt x="38" y="471"/>
                    <a:pt x="45" y="468"/>
                    <a:pt x="51" y="463"/>
                  </a:cubicBezTo>
                  <a:cubicBezTo>
                    <a:pt x="56" y="457"/>
                    <a:pt x="59" y="450"/>
                    <a:pt x="59" y="443"/>
                  </a:cubicBezTo>
                  <a:cubicBezTo>
                    <a:pt x="212" y="384"/>
                    <a:pt x="212" y="384"/>
                    <a:pt x="212" y="384"/>
                  </a:cubicBezTo>
                  <a:cubicBezTo>
                    <a:pt x="544" y="52"/>
                    <a:pt x="544" y="52"/>
                    <a:pt x="544" y="52"/>
                  </a:cubicBezTo>
                  <a:cubicBezTo>
                    <a:pt x="548" y="54"/>
                    <a:pt x="553" y="55"/>
                    <a:pt x="557" y="55"/>
                  </a:cubicBezTo>
                  <a:cubicBezTo>
                    <a:pt x="565" y="55"/>
                    <a:pt x="572" y="53"/>
                    <a:pt x="577" y="47"/>
                  </a:cubicBezTo>
                  <a:cubicBezTo>
                    <a:pt x="588" y="36"/>
                    <a:pt x="588" y="19"/>
                    <a:pt x="577" y="8"/>
                  </a:cubicBezTo>
                  <a:cubicBezTo>
                    <a:pt x="572" y="2"/>
                    <a:pt x="564" y="0"/>
                    <a:pt x="557"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50" name="Google Shape;750;p89"/>
            <p:cNvSpPr/>
            <p:nvPr/>
          </p:nvSpPr>
          <p:spPr>
            <a:xfrm>
              <a:off x="949" y="0"/>
              <a:ext cx="2434" cy="1817"/>
            </a:xfrm>
            <a:custGeom>
              <a:rect b="b" l="l" r="r" t="t"/>
              <a:pathLst>
                <a:path extrusionOk="0" h="1346" w="1803">
                  <a:moveTo>
                    <a:pt x="52" y="1321"/>
                  </a:moveTo>
                  <a:cubicBezTo>
                    <a:pt x="44" y="1321"/>
                    <a:pt x="36" y="1317"/>
                    <a:pt x="29" y="1311"/>
                  </a:cubicBezTo>
                  <a:cubicBezTo>
                    <a:pt x="23" y="1305"/>
                    <a:pt x="20" y="1297"/>
                    <a:pt x="20" y="1288"/>
                  </a:cubicBezTo>
                  <a:cubicBezTo>
                    <a:pt x="20" y="1279"/>
                    <a:pt x="23" y="1271"/>
                    <a:pt x="29" y="1265"/>
                  </a:cubicBezTo>
                  <a:cubicBezTo>
                    <a:pt x="35" y="1259"/>
                    <a:pt x="44" y="1255"/>
                    <a:pt x="52" y="1255"/>
                  </a:cubicBezTo>
                  <a:cubicBezTo>
                    <a:pt x="61" y="1255"/>
                    <a:pt x="69" y="1259"/>
                    <a:pt x="75" y="1265"/>
                  </a:cubicBezTo>
                  <a:cubicBezTo>
                    <a:pt x="82" y="1271"/>
                    <a:pt x="85" y="1279"/>
                    <a:pt x="85" y="1288"/>
                  </a:cubicBezTo>
                  <a:cubicBezTo>
                    <a:pt x="85" y="1297"/>
                    <a:pt x="82" y="1305"/>
                    <a:pt x="75" y="1311"/>
                  </a:cubicBezTo>
                  <a:cubicBezTo>
                    <a:pt x="69" y="1317"/>
                    <a:pt x="61" y="1321"/>
                    <a:pt x="52" y="1321"/>
                  </a:cubicBezTo>
                  <a:moveTo>
                    <a:pt x="52" y="1240"/>
                  </a:moveTo>
                  <a:cubicBezTo>
                    <a:pt x="40" y="1240"/>
                    <a:pt x="27" y="1245"/>
                    <a:pt x="18" y="1254"/>
                  </a:cubicBezTo>
                  <a:cubicBezTo>
                    <a:pt x="0" y="1273"/>
                    <a:pt x="0" y="1303"/>
                    <a:pt x="18" y="1322"/>
                  </a:cubicBezTo>
                  <a:cubicBezTo>
                    <a:pt x="28" y="1331"/>
                    <a:pt x="40" y="1336"/>
                    <a:pt x="52" y="1336"/>
                  </a:cubicBezTo>
                  <a:cubicBezTo>
                    <a:pt x="65" y="1336"/>
                    <a:pt x="77" y="1331"/>
                    <a:pt x="86" y="1322"/>
                  </a:cubicBezTo>
                  <a:cubicBezTo>
                    <a:pt x="91" y="1317"/>
                    <a:pt x="94" y="1312"/>
                    <a:pt x="97" y="1306"/>
                  </a:cubicBezTo>
                  <a:cubicBezTo>
                    <a:pt x="184" y="1326"/>
                    <a:pt x="184" y="1326"/>
                    <a:pt x="184" y="1326"/>
                  </a:cubicBezTo>
                  <a:cubicBezTo>
                    <a:pt x="186" y="1312"/>
                    <a:pt x="186" y="1312"/>
                    <a:pt x="186" y="1312"/>
                  </a:cubicBezTo>
                  <a:cubicBezTo>
                    <a:pt x="187" y="1311"/>
                    <a:pt x="187" y="1311"/>
                    <a:pt x="187" y="1311"/>
                  </a:cubicBezTo>
                  <a:cubicBezTo>
                    <a:pt x="100" y="1291"/>
                    <a:pt x="100" y="1291"/>
                    <a:pt x="100" y="1291"/>
                  </a:cubicBezTo>
                  <a:cubicBezTo>
                    <a:pt x="100" y="1290"/>
                    <a:pt x="100" y="1289"/>
                    <a:pt x="100" y="1288"/>
                  </a:cubicBezTo>
                  <a:cubicBezTo>
                    <a:pt x="100" y="1275"/>
                    <a:pt x="95" y="1263"/>
                    <a:pt x="86" y="1254"/>
                  </a:cubicBezTo>
                  <a:cubicBezTo>
                    <a:pt x="77" y="1245"/>
                    <a:pt x="65" y="1240"/>
                    <a:pt x="52" y="1240"/>
                  </a:cubicBezTo>
                  <a:moveTo>
                    <a:pt x="380" y="1234"/>
                  </a:moveTo>
                  <a:cubicBezTo>
                    <a:pt x="354" y="1238"/>
                    <a:pt x="354" y="1238"/>
                    <a:pt x="354" y="1238"/>
                  </a:cubicBezTo>
                  <a:cubicBezTo>
                    <a:pt x="264" y="1329"/>
                    <a:pt x="264" y="1329"/>
                    <a:pt x="264" y="1329"/>
                  </a:cubicBezTo>
                  <a:cubicBezTo>
                    <a:pt x="204" y="1315"/>
                    <a:pt x="204" y="1315"/>
                    <a:pt x="204" y="1315"/>
                  </a:cubicBezTo>
                  <a:cubicBezTo>
                    <a:pt x="200" y="1319"/>
                    <a:pt x="200" y="1319"/>
                    <a:pt x="200" y="1319"/>
                  </a:cubicBezTo>
                  <a:cubicBezTo>
                    <a:pt x="199" y="1330"/>
                    <a:pt x="199" y="1330"/>
                    <a:pt x="199" y="1330"/>
                  </a:cubicBezTo>
                  <a:cubicBezTo>
                    <a:pt x="269" y="1346"/>
                    <a:pt x="269" y="1346"/>
                    <a:pt x="269" y="1346"/>
                  </a:cubicBezTo>
                  <a:cubicBezTo>
                    <a:pt x="380" y="1234"/>
                    <a:pt x="380" y="1234"/>
                    <a:pt x="380" y="1234"/>
                  </a:cubicBezTo>
                  <a:moveTo>
                    <a:pt x="471" y="1121"/>
                  </a:moveTo>
                  <a:cubicBezTo>
                    <a:pt x="373" y="1220"/>
                    <a:pt x="373" y="1220"/>
                    <a:pt x="373" y="1220"/>
                  </a:cubicBezTo>
                  <a:cubicBezTo>
                    <a:pt x="392" y="1217"/>
                    <a:pt x="392" y="1217"/>
                    <a:pt x="392" y="1217"/>
                  </a:cubicBezTo>
                  <a:cubicBezTo>
                    <a:pt x="477" y="1131"/>
                    <a:pt x="477" y="1131"/>
                    <a:pt x="477" y="1131"/>
                  </a:cubicBezTo>
                  <a:cubicBezTo>
                    <a:pt x="475" y="1128"/>
                    <a:pt x="473" y="1124"/>
                    <a:pt x="471" y="1121"/>
                  </a:cubicBezTo>
                  <a:moveTo>
                    <a:pt x="522" y="1070"/>
                  </a:moveTo>
                  <a:cubicBezTo>
                    <a:pt x="484" y="1109"/>
                    <a:pt x="484" y="1109"/>
                    <a:pt x="484" y="1109"/>
                  </a:cubicBezTo>
                  <a:cubicBezTo>
                    <a:pt x="485" y="1113"/>
                    <a:pt x="486" y="1117"/>
                    <a:pt x="489" y="1121"/>
                  </a:cubicBezTo>
                  <a:cubicBezTo>
                    <a:pt x="491" y="1123"/>
                    <a:pt x="491" y="1123"/>
                    <a:pt x="491" y="1123"/>
                  </a:cubicBezTo>
                  <a:cubicBezTo>
                    <a:pt x="537" y="1077"/>
                    <a:pt x="537" y="1077"/>
                    <a:pt x="537" y="1077"/>
                  </a:cubicBezTo>
                  <a:cubicBezTo>
                    <a:pt x="532" y="1074"/>
                    <a:pt x="527" y="1071"/>
                    <a:pt x="522" y="1070"/>
                  </a:cubicBezTo>
                  <a:moveTo>
                    <a:pt x="1792" y="0"/>
                  </a:moveTo>
                  <a:cubicBezTo>
                    <a:pt x="808" y="980"/>
                    <a:pt x="808" y="980"/>
                    <a:pt x="808" y="980"/>
                  </a:cubicBezTo>
                  <a:cubicBezTo>
                    <a:pt x="651" y="941"/>
                    <a:pt x="651" y="941"/>
                    <a:pt x="651" y="941"/>
                  </a:cubicBezTo>
                  <a:cubicBezTo>
                    <a:pt x="534" y="1058"/>
                    <a:pt x="534" y="1058"/>
                    <a:pt x="534" y="1058"/>
                  </a:cubicBezTo>
                  <a:cubicBezTo>
                    <a:pt x="539" y="1060"/>
                    <a:pt x="544" y="1063"/>
                    <a:pt x="548" y="1066"/>
                  </a:cubicBezTo>
                  <a:cubicBezTo>
                    <a:pt x="655" y="958"/>
                    <a:pt x="655" y="958"/>
                    <a:pt x="655" y="958"/>
                  </a:cubicBezTo>
                  <a:cubicBezTo>
                    <a:pt x="813" y="998"/>
                    <a:pt x="813" y="998"/>
                    <a:pt x="813" y="998"/>
                  </a:cubicBezTo>
                  <a:cubicBezTo>
                    <a:pt x="1803" y="11"/>
                    <a:pt x="1803" y="11"/>
                    <a:pt x="1803" y="11"/>
                  </a:cubicBezTo>
                  <a:cubicBezTo>
                    <a:pt x="1792" y="0"/>
                    <a:pt x="1792" y="0"/>
                    <a:pt x="1792"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51" name="Google Shape;751;p89"/>
            <p:cNvSpPr/>
            <p:nvPr/>
          </p:nvSpPr>
          <p:spPr>
            <a:xfrm>
              <a:off x="1489" y="817"/>
              <a:ext cx="905" cy="620"/>
            </a:xfrm>
            <a:custGeom>
              <a:rect b="b" l="l" r="r" t="t"/>
              <a:pathLst>
                <a:path extrusionOk="0" h="459" w="670">
                  <a:moveTo>
                    <a:pt x="639" y="0"/>
                  </a:moveTo>
                  <a:cubicBezTo>
                    <a:pt x="632" y="0"/>
                    <a:pt x="625" y="2"/>
                    <a:pt x="619" y="8"/>
                  </a:cubicBezTo>
                  <a:cubicBezTo>
                    <a:pt x="610" y="17"/>
                    <a:pt x="609" y="30"/>
                    <a:pt x="614" y="41"/>
                  </a:cubicBezTo>
                  <a:cubicBezTo>
                    <a:pt x="410" y="246"/>
                    <a:pt x="410" y="246"/>
                    <a:pt x="410" y="246"/>
                  </a:cubicBezTo>
                  <a:cubicBezTo>
                    <a:pt x="239" y="211"/>
                    <a:pt x="239" y="211"/>
                    <a:pt x="239" y="211"/>
                  </a:cubicBezTo>
                  <a:cubicBezTo>
                    <a:pt x="44" y="406"/>
                    <a:pt x="44" y="406"/>
                    <a:pt x="44" y="406"/>
                  </a:cubicBezTo>
                  <a:cubicBezTo>
                    <a:pt x="40" y="404"/>
                    <a:pt x="35" y="403"/>
                    <a:pt x="30" y="403"/>
                  </a:cubicBezTo>
                  <a:cubicBezTo>
                    <a:pt x="23" y="403"/>
                    <a:pt x="16" y="405"/>
                    <a:pt x="11" y="411"/>
                  </a:cubicBezTo>
                  <a:cubicBezTo>
                    <a:pt x="0" y="422"/>
                    <a:pt x="0" y="439"/>
                    <a:pt x="11" y="450"/>
                  </a:cubicBezTo>
                  <a:cubicBezTo>
                    <a:pt x="16" y="456"/>
                    <a:pt x="23" y="459"/>
                    <a:pt x="30" y="459"/>
                  </a:cubicBezTo>
                  <a:cubicBezTo>
                    <a:pt x="38" y="459"/>
                    <a:pt x="45" y="456"/>
                    <a:pt x="50" y="450"/>
                  </a:cubicBezTo>
                  <a:cubicBezTo>
                    <a:pt x="59" y="441"/>
                    <a:pt x="61" y="428"/>
                    <a:pt x="55" y="417"/>
                  </a:cubicBezTo>
                  <a:cubicBezTo>
                    <a:pt x="244" y="228"/>
                    <a:pt x="244" y="228"/>
                    <a:pt x="244" y="228"/>
                  </a:cubicBezTo>
                  <a:cubicBezTo>
                    <a:pt x="415" y="262"/>
                    <a:pt x="415" y="262"/>
                    <a:pt x="415" y="262"/>
                  </a:cubicBezTo>
                  <a:cubicBezTo>
                    <a:pt x="625" y="52"/>
                    <a:pt x="625" y="52"/>
                    <a:pt x="625" y="52"/>
                  </a:cubicBezTo>
                  <a:cubicBezTo>
                    <a:pt x="630" y="54"/>
                    <a:pt x="634" y="55"/>
                    <a:pt x="639" y="55"/>
                  </a:cubicBezTo>
                  <a:cubicBezTo>
                    <a:pt x="646" y="55"/>
                    <a:pt x="653" y="53"/>
                    <a:pt x="659" y="47"/>
                  </a:cubicBezTo>
                  <a:cubicBezTo>
                    <a:pt x="670" y="36"/>
                    <a:pt x="670" y="19"/>
                    <a:pt x="659" y="8"/>
                  </a:cubicBezTo>
                  <a:cubicBezTo>
                    <a:pt x="653" y="2"/>
                    <a:pt x="646" y="0"/>
                    <a:pt x="639"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52" name="Google Shape;752;p89"/>
            <p:cNvSpPr/>
            <p:nvPr/>
          </p:nvSpPr>
          <p:spPr>
            <a:xfrm>
              <a:off x="1381" y="2796"/>
              <a:ext cx="1038" cy="1160"/>
            </a:xfrm>
            <a:custGeom>
              <a:rect b="b" l="l" r="r" t="t"/>
              <a:pathLst>
                <a:path extrusionOk="0" h="859" w="769">
                  <a:moveTo>
                    <a:pt x="721" y="81"/>
                  </a:moveTo>
                  <a:cubicBezTo>
                    <a:pt x="712" y="81"/>
                    <a:pt x="704" y="77"/>
                    <a:pt x="698" y="71"/>
                  </a:cubicBezTo>
                  <a:cubicBezTo>
                    <a:pt x="685" y="58"/>
                    <a:pt x="685" y="38"/>
                    <a:pt x="698" y="25"/>
                  </a:cubicBezTo>
                  <a:cubicBezTo>
                    <a:pt x="704" y="19"/>
                    <a:pt x="712" y="15"/>
                    <a:pt x="721" y="15"/>
                  </a:cubicBezTo>
                  <a:cubicBezTo>
                    <a:pt x="730" y="15"/>
                    <a:pt x="738" y="19"/>
                    <a:pt x="744" y="25"/>
                  </a:cubicBezTo>
                  <a:cubicBezTo>
                    <a:pt x="750" y="31"/>
                    <a:pt x="754" y="39"/>
                    <a:pt x="754" y="48"/>
                  </a:cubicBezTo>
                  <a:cubicBezTo>
                    <a:pt x="754" y="57"/>
                    <a:pt x="750" y="65"/>
                    <a:pt x="744" y="71"/>
                  </a:cubicBezTo>
                  <a:cubicBezTo>
                    <a:pt x="738" y="77"/>
                    <a:pt x="730" y="81"/>
                    <a:pt x="721" y="81"/>
                  </a:cubicBezTo>
                  <a:moveTo>
                    <a:pt x="721" y="0"/>
                  </a:moveTo>
                  <a:cubicBezTo>
                    <a:pt x="708" y="0"/>
                    <a:pt x="696" y="5"/>
                    <a:pt x="687" y="14"/>
                  </a:cubicBezTo>
                  <a:cubicBezTo>
                    <a:pt x="671" y="31"/>
                    <a:pt x="669" y="57"/>
                    <a:pt x="682" y="76"/>
                  </a:cubicBezTo>
                  <a:cubicBezTo>
                    <a:pt x="571" y="187"/>
                    <a:pt x="571" y="187"/>
                    <a:pt x="571" y="187"/>
                  </a:cubicBezTo>
                  <a:cubicBezTo>
                    <a:pt x="582" y="267"/>
                    <a:pt x="582" y="267"/>
                    <a:pt x="582" y="267"/>
                  </a:cubicBezTo>
                  <a:cubicBezTo>
                    <a:pt x="0" y="849"/>
                    <a:pt x="0" y="849"/>
                    <a:pt x="0" y="849"/>
                  </a:cubicBezTo>
                  <a:cubicBezTo>
                    <a:pt x="11" y="859"/>
                    <a:pt x="11" y="859"/>
                    <a:pt x="11" y="859"/>
                  </a:cubicBezTo>
                  <a:cubicBezTo>
                    <a:pt x="598" y="272"/>
                    <a:pt x="598" y="272"/>
                    <a:pt x="598" y="272"/>
                  </a:cubicBezTo>
                  <a:cubicBezTo>
                    <a:pt x="587" y="192"/>
                    <a:pt x="587" y="192"/>
                    <a:pt x="587" y="192"/>
                  </a:cubicBezTo>
                  <a:cubicBezTo>
                    <a:pt x="693" y="87"/>
                    <a:pt x="693" y="87"/>
                    <a:pt x="693" y="87"/>
                  </a:cubicBezTo>
                  <a:cubicBezTo>
                    <a:pt x="701" y="93"/>
                    <a:pt x="711" y="96"/>
                    <a:pt x="721" y="96"/>
                  </a:cubicBezTo>
                  <a:cubicBezTo>
                    <a:pt x="734" y="96"/>
                    <a:pt x="746" y="91"/>
                    <a:pt x="755" y="82"/>
                  </a:cubicBezTo>
                  <a:cubicBezTo>
                    <a:pt x="764" y="73"/>
                    <a:pt x="769" y="61"/>
                    <a:pt x="769" y="48"/>
                  </a:cubicBezTo>
                  <a:cubicBezTo>
                    <a:pt x="769" y="35"/>
                    <a:pt x="764" y="23"/>
                    <a:pt x="755" y="14"/>
                  </a:cubicBezTo>
                  <a:cubicBezTo>
                    <a:pt x="746" y="5"/>
                    <a:pt x="734" y="0"/>
                    <a:pt x="721"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53" name="Google Shape;753;p89"/>
            <p:cNvSpPr/>
            <p:nvPr/>
          </p:nvSpPr>
          <p:spPr>
            <a:xfrm>
              <a:off x="58" y="2260"/>
              <a:ext cx="1581" cy="1679"/>
            </a:xfrm>
            <a:custGeom>
              <a:rect b="b" l="l" r="r" t="t"/>
              <a:pathLst>
                <a:path extrusionOk="0" h="1244" w="1169">
                  <a:moveTo>
                    <a:pt x="1121" y="81"/>
                  </a:moveTo>
                  <a:cubicBezTo>
                    <a:pt x="1112" y="81"/>
                    <a:pt x="1104" y="78"/>
                    <a:pt x="1098" y="71"/>
                  </a:cubicBezTo>
                  <a:cubicBezTo>
                    <a:pt x="1092" y="65"/>
                    <a:pt x="1088" y="57"/>
                    <a:pt x="1088" y="48"/>
                  </a:cubicBezTo>
                  <a:cubicBezTo>
                    <a:pt x="1088" y="40"/>
                    <a:pt x="1092" y="32"/>
                    <a:pt x="1098" y="25"/>
                  </a:cubicBezTo>
                  <a:cubicBezTo>
                    <a:pt x="1104" y="19"/>
                    <a:pt x="1112" y="16"/>
                    <a:pt x="1121" y="16"/>
                  </a:cubicBezTo>
                  <a:cubicBezTo>
                    <a:pt x="1130" y="16"/>
                    <a:pt x="1138" y="19"/>
                    <a:pt x="1144" y="25"/>
                  </a:cubicBezTo>
                  <a:cubicBezTo>
                    <a:pt x="1150" y="31"/>
                    <a:pt x="1153" y="40"/>
                    <a:pt x="1153" y="48"/>
                  </a:cubicBezTo>
                  <a:cubicBezTo>
                    <a:pt x="1153" y="57"/>
                    <a:pt x="1150" y="65"/>
                    <a:pt x="1144" y="71"/>
                  </a:cubicBezTo>
                  <a:cubicBezTo>
                    <a:pt x="1138" y="78"/>
                    <a:pt x="1130" y="81"/>
                    <a:pt x="1121" y="81"/>
                  </a:cubicBezTo>
                  <a:moveTo>
                    <a:pt x="1121" y="0"/>
                  </a:moveTo>
                  <a:cubicBezTo>
                    <a:pt x="1108" y="0"/>
                    <a:pt x="1096" y="5"/>
                    <a:pt x="1087" y="14"/>
                  </a:cubicBezTo>
                  <a:cubicBezTo>
                    <a:pt x="1078" y="24"/>
                    <a:pt x="1073" y="36"/>
                    <a:pt x="1073" y="48"/>
                  </a:cubicBezTo>
                  <a:cubicBezTo>
                    <a:pt x="1073" y="59"/>
                    <a:pt x="1077" y="70"/>
                    <a:pt x="1083" y="78"/>
                  </a:cubicBezTo>
                  <a:cubicBezTo>
                    <a:pt x="646" y="515"/>
                    <a:pt x="646" y="515"/>
                    <a:pt x="646" y="515"/>
                  </a:cubicBezTo>
                  <a:cubicBezTo>
                    <a:pt x="579" y="506"/>
                    <a:pt x="579" y="506"/>
                    <a:pt x="579" y="506"/>
                  </a:cubicBezTo>
                  <a:cubicBezTo>
                    <a:pt x="459" y="625"/>
                    <a:pt x="459" y="625"/>
                    <a:pt x="459" y="625"/>
                  </a:cubicBezTo>
                  <a:cubicBezTo>
                    <a:pt x="459" y="696"/>
                    <a:pt x="459" y="696"/>
                    <a:pt x="459" y="696"/>
                  </a:cubicBezTo>
                  <a:cubicBezTo>
                    <a:pt x="182" y="973"/>
                    <a:pt x="182" y="973"/>
                    <a:pt x="182" y="973"/>
                  </a:cubicBezTo>
                  <a:cubicBezTo>
                    <a:pt x="182" y="1051"/>
                    <a:pt x="182" y="1051"/>
                    <a:pt x="182" y="1051"/>
                  </a:cubicBezTo>
                  <a:cubicBezTo>
                    <a:pt x="0" y="1233"/>
                    <a:pt x="0" y="1233"/>
                    <a:pt x="0" y="1233"/>
                  </a:cubicBezTo>
                  <a:cubicBezTo>
                    <a:pt x="11" y="1244"/>
                    <a:pt x="11" y="1244"/>
                    <a:pt x="11" y="1244"/>
                  </a:cubicBezTo>
                  <a:cubicBezTo>
                    <a:pt x="198" y="1057"/>
                    <a:pt x="198" y="1057"/>
                    <a:pt x="198" y="1057"/>
                  </a:cubicBezTo>
                  <a:cubicBezTo>
                    <a:pt x="198" y="980"/>
                    <a:pt x="198" y="980"/>
                    <a:pt x="198" y="980"/>
                  </a:cubicBezTo>
                  <a:cubicBezTo>
                    <a:pt x="475" y="703"/>
                    <a:pt x="475" y="703"/>
                    <a:pt x="475" y="703"/>
                  </a:cubicBezTo>
                  <a:cubicBezTo>
                    <a:pt x="475" y="632"/>
                    <a:pt x="475" y="632"/>
                    <a:pt x="475" y="632"/>
                  </a:cubicBezTo>
                  <a:cubicBezTo>
                    <a:pt x="584" y="522"/>
                    <a:pt x="584" y="522"/>
                    <a:pt x="584" y="522"/>
                  </a:cubicBezTo>
                  <a:cubicBezTo>
                    <a:pt x="652" y="531"/>
                    <a:pt x="652" y="531"/>
                    <a:pt x="652" y="531"/>
                  </a:cubicBezTo>
                  <a:cubicBezTo>
                    <a:pt x="1094" y="88"/>
                    <a:pt x="1094" y="88"/>
                    <a:pt x="1094" y="88"/>
                  </a:cubicBezTo>
                  <a:cubicBezTo>
                    <a:pt x="1102" y="94"/>
                    <a:pt x="1111" y="96"/>
                    <a:pt x="1121" y="96"/>
                  </a:cubicBezTo>
                  <a:cubicBezTo>
                    <a:pt x="1134" y="96"/>
                    <a:pt x="1146" y="91"/>
                    <a:pt x="1155" y="82"/>
                  </a:cubicBezTo>
                  <a:cubicBezTo>
                    <a:pt x="1164" y="73"/>
                    <a:pt x="1169" y="61"/>
                    <a:pt x="1169" y="48"/>
                  </a:cubicBezTo>
                  <a:cubicBezTo>
                    <a:pt x="1169" y="36"/>
                    <a:pt x="1164" y="23"/>
                    <a:pt x="1155" y="14"/>
                  </a:cubicBezTo>
                  <a:cubicBezTo>
                    <a:pt x="1146" y="5"/>
                    <a:pt x="1134" y="0"/>
                    <a:pt x="1121"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54" name="Google Shape;754;p89"/>
            <p:cNvSpPr/>
            <p:nvPr/>
          </p:nvSpPr>
          <p:spPr>
            <a:xfrm>
              <a:off x="57" y="1424"/>
              <a:ext cx="1651" cy="1655"/>
            </a:xfrm>
            <a:custGeom>
              <a:rect b="b" l="l" r="r" t="t"/>
              <a:pathLst>
                <a:path extrusionOk="0" h="1226" w="1223">
                  <a:moveTo>
                    <a:pt x="1144" y="55"/>
                  </a:moveTo>
                  <a:cubicBezTo>
                    <a:pt x="1143" y="52"/>
                    <a:pt x="1143" y="50"/>
                    <a:pt x="1143" y="48"/>
                  </a:cubicBezTo>
                  <a:cubicBezTo>
                    <a:pt x="1143" y="39"/>
                    <a:pt x="1146" y="31"/>
                    <a:pt x="1152" y="25"/>
                  </a:cubicBezTo>
                  <a:cubicBezTo>
                    <a:pt x="1159" y="19"/>
                    <a:pt x="1167" y="15"/>
                    <a:pt x="1175" y="15"/>
                  </a:cubicBezTo>
                  <a:cubicBezTo>
                    <a:pt x="1178" y="15"/>
                    <a:pt x="1180" y="16"/>
                    <a:pt x="1182" y="16"/>
                  </a:cubicBezTo>
                  <a:cubicBezTo>
                    <a:pt x="1187" y="17"/>
                    <a:pt x="1192" y="20"/>
                    <a:pt x="1197" y="23"/>
                  </a:cubicBezTo>
                  <a:cubicBezTo>
                    <a:pt x="1197" y="24"/>
                    <a:pt x="1198" y="24"/>
                    <a:pt x="1199" y="25"/>
                  </a:cubicBezTo>
                  <a:cubicBezTo>
                    <a:pt x="1205" y="31"/>
                    <a:pt x="1208" y="39"/>
                    <a:pt x="1208" y="48"/>
                  </a:cubicBezTo>
                  <a:cubicBezTo>
                    <a:pt x="1208" y="57"/>
                    <a:pt x="1205" y="65"/>
                    <a:pt x="1199" y="71"/>
                  </a:cubicBezTo>
                  <a:cubicBezTo>
                    <a:pt x="1192" y="77"/>
                    <a:pt x="1184" y="81"/>
                    <a:pt x="1175" y="81"/>
                  </a:cubicBezTo>
                  <a:cubicBezTo>
                    <a:pt x="1168" y="81"/>
                    <a:pt x="1162" y="78"/>
                    <a:pt x="1156" y="74"/>
                  </a:cubicBezTo>
                  <a:cubicBezTo>
                    <a:pt x="1151" y="69"/>
                    <a:pt x="1151" y="69"/>
                    <a:pt x="1151" y="69"/>
                  </a:cubicBezTo>
                  <a:cubicBezTo>
                    <a:pt x="1149" y="67"/>
                    <a:pt x="1149" y="67"/>
                    <a:pt x="1149" y="67"/>
                  </a:cubicBezTo>
                  <a:cubicBezTo>
                    <a:pt x="1146" y="63"/>
                    <a:pt x="1145" y="59"/>
                    <a:pt x="1144" y="55"/>
                  </a:cubicBezTo>
                  <a:moveTo>
                    <a:pt x="1175" y="0"/>
                  </a:moveTo>
                  <a:cubicBezTo>
                    <a:pt x="1163" y="0"/>
                    <a:pt x="1151" y="5"/>
                    <a:pt x="1142" y="14"/>
                  </a:cubicBezTo>
                  <a:cubicBezTo>
                    <a:pt x="1132" y="23"/>
                    <a:pt x="1127" y="35"/>
                    <a:pt x="1127" y="48"/>
                  </a:cubicBezTo>
                  <a:cubicBezTo>
                    <a:pt x="1127" y="55"/>
                    <a:pt x="1129" y="61"/>
                    <a:pt x="1131" y="67"/>
                  </a:cubicBezTo>
                  <a:cubicBezTo>
                    <a:pt x="1133" y="70"/>
                    <a:pt x="1135" y="74"/>
                    <a:pt x="1137" y="77"/>
                  </a:cubicBezTo>
                  <a:cubicBezTo>
                    <a:pt x="1052" y="163"/>
                    <a:pt x="1052" y="163"/>
                    <a:pt x="1052" y="163"/>
                  </a:cubicBezTo>
                  <a:cubicBezTo>
                    <a:pt x="1033" y="166"/>
                    <a:pt x="1033" y="166"/>
                    <a:pt x="1033" y="166"/>
                  </a:cubicBezTo>
                  <a:cubicBezTo>
                    <a:pt x="920" y="183"/>
                    <a:pt x="920" y="183"/>
                    <a:pt x="920" y="183"/>
                  </a:cubicBezTo>
                  <a:cubicBezTo>
                    <a:pt x="847" y="257"/>
                    <a:pt x="847" y="257"/>
                    <a:pt x="847" y="257"/>
                  </a:cubicBezTo>
                  <a:cubicBezTo>
                    <a:pt x="846" y="258"/>
                    <a:pt x="846" y="258"/>
                    <a:pt x="846" y="258"/>
                  </a:cubicBezTo>
                  <a:cubicBezTo>
                    <a:pt x="844" y="272"/>
                    <a:pt x="844" y="272"/>
                    <a:pt x="844" y="272"/>
                  </a:cubicBezTo>
                  <a:cubicBezTo>
                    <a:pt x="834" y="381"/>
                    <a:pt x="834" y="381"/>
                    <a:pt x="834" y="381"/>
                  </a:cubicBezTo>
                  <a:cubicBezTo>
                    <a:pt x="0" y="1215"/>
                    <a:pt x="0" y="1215"/>
                    <a:pt x="0" y="1215"/>
                  </a:cubicBezTo>
                  <a:cubicBezTo>
                    <a:pt x="11" y="1226"/>
                    <a:pt x="11" y="1226"/>
                    <a:pt x="11" y="1226"/>
                  </a:cubicBezTo>
                  <a:cubicBezTo>
                    <a:pt x="849" y="388"/>
                    <a:pt x="849" y="388"/>
                    <a:pt x="849" y="388"/>
                  </a:cubicBezTo>
                  <a:cubicBezTo>
                    <a:pt x="859" y="276"/>
                    <a:pt x="859" y="276"/>
                    <a:pt x="859" y="276"/>
                  </a:cubicBezTo>
                  <a:cubicBezTo>
                    <a:pt x="860" y="265"/>
                    <a:pt x="860" y="265"/>
                    <a:pt x="860" y="265"/>
                  </a:cubicBezTo>
                  <a:cubicBezTo>
                    <a:pt x="864" y="261"/>
                    <a:pt x="864" y="261"/>
                    <a:pt x="864" y="261"/>
                  </a:cubicBezTo>
                  <a:cubicBezTo>
                    <a:pt x="928" y="198"/>
                    <a:pt x="928" y="198"/>
                    <a:pt x="928" y="198"/>
                  </a:cubicBezTo>
                  <a:cubicBezTo>
                    <a:pt x="1014" y="184"/>
                    <a:pt x="1014" y="184"/>
                    <a:pt x="1014" y="184"/>
                  </a:cubicBezTo>
                  <a:cubicBezTo>
                    <a:pt x="1040" y="180"/>
                    <a:pt x="1040" y="180"/>
                    <a:pt x="1040" y="180"/>
                  </a:cubicBezTo>
                  <a:cubicBezTo>
                    <a:pt x="1059" y="177"/>
                    <a:pt x="1059" y="177"/>
                    <a:pt x="1059" y="177"/>
                  </a:cubicBezTo>
                  <a:cubicBezTo>
                    <a:pt x="1149" y="88"/>
                    <a:pt x="1149" y="88"/>
                    <a:pt x="1149" y="88"/>
                  </a:cubicBezTo>
                  <a:cubicBezTo>
                    <a:pt x="1156" y="93"/>
                    <a:pt x="1166" y="96"/>
                    <a:pt x="1175" y="96"/>
                  </a:cubicBezTo>
                  <a:cubicBezTo>
                    <a:pt x="1188" y="96"/>
                    <a:pt x="1200" y="91"/>
                    <a:pt x="1209" y="82"/>
                  </a:cubicBezTo>
                  <a:cubicBezTo>
                    <a:pt x="1219" y="73"/>
                    <a:pt x="1223" y="61"/>
                    <a:pt x="1223" y="48"/>
                  </a:cubicBezTo>
                  <a:cubicBezTo>
                    <a:pt x="1223" y="35"/>
                    <a:pt x="1218" y="23"/>
                    <a:pt x="1209" y="14"/>
                  </a:cubicBezTo>
                  <a:cubicBezTo>
                    <a:pt x="1209" y="13"/>
                    <a:pt x="1208" y="13"/>
                    <a:pt x="1208" y="12"/>
                  </a:cubicBezTo>
                  <a:cubicBezTo>
                    <a:pt x="1204" y="9"/>
                    <a:pt x="1199" y="6"/>
                    <a:pt x="1194" y="4"/>
                  </a:cubicBezTo>
                  <a:cubicBezTo>
                    <a:pt x="1188" y="1"/>
                    <a:pt x="1182" y="0"/>
                    <a:pt x="1175"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55" name="Google Shape;755;p89"/>
            <p:cNvSpPr/>
            <p:nvPr/>
          </p:nvSpPr>
          <p:spPr>
            <a:xfrm>
              <a:off x="1039" y="2872"/>
              <a:ext cx="543" cy="663"/>
            </a:xfrm>
            <a:custGeom>
              <a:rect b="b" l="l" r="r" t="t"/>
              <a:pathLst>
                <a:path extrusionOk="0" h="491" w="402">
                  <a:moveTo>
                    <a:pt x="372" y="0"/>
                  </a:moveTo>
                  <a:cubicBezTo>
                    <a:pt x="365" y="0"/>
                    <a:pt x="357" y="3"/>
                    <a:pt x="352" y="8"/>
                  </a:cubicBezTo>
                  <a:cubicBezTo>
                    <a:pt x="343" y="17"/>
                    <a:pt x="341" y="31"/>
                    <a:pt x="347" y="42"/>
                  </a:cubicBezTo>
                  <a:cubicBezTo>
                    <a:pt x="239" y="150"/>
                    <a:pt x="239" y="150"/>
                    <a:pt x="239" y="150"/>
                  </a:cubicBezTo>
                  <a:cubicBezTo>
                    <a:pt x="250" y="230"/>
                    <a:pt x="250" y="230"/>
                    <a:pt x="250" y="230"/>
                  </a:cubicBezTo>
                  <a:cubicBezTo>
                    <a:pt x="0" y="480"/>
                    <a:pt x="0" y="480"/>
                    <a:pt x="0" y="480"/>
                  </a:cubicBezTo>
                  <a:cubicBezTo>
                    <a:pt x="11" y="491"/>
                    <a:pt x="11" y="491"/>
                    <a:pt x="11" y="491"/>
                  </a:cubicBezTo>
                  <a:cubicBezTo>
                    <a:pt x="266" y="236"/>
                    <a:pt x="266" y="236"/>
                    <a:pt x="266" y="236"/>
                  </a:cubicBezTo>
                  <a:cubicBezTo>
                    <a:pt x="255" y="156"/>
                    <a:pt x="255" y="156"/>
                    <a:pt x="255" y="156"/>
                  </a:cubicBezTo>
                  <a:cubicBezTo>
                    <a:pt x="358" y="53"/>
                    <a:pt x="358" y="53"/>
                    <a:pt x="358" y="53"/>
                  </a:cubicBezTo>
                  <a:cubicBezTo>
                    <a:pt x="363" y="55"/>
                    <a:pt x="367" y="56"/>
                    <a:pt x="372" y="56"/>
                  </a:cubicBezTo>
                  <a:cubicBezTo>
                    <a:pt x="379" y="56"/>
                    <a:pt x="386" y="53"/>
                    <a:pt x="391" y="48"/>
                  </a:cubicBezTo>
                  <a:cubicBezTo>
                    <a:pt x="402" y="37"/>
                    <a:pt x="402" y="19"/>
                    <a:pt x="391" y="8"/>
                  </a:cubicBezTo>
                  <a:cubicBezTo>
                    <a:pt x="386" y="3"/>
                    <a:pt x="379" y="0"/>
                    <a:pt x="372"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56" name="Google Shape;756;p89"/>
            <p:cNvSpPr/>
            <p:nvPr/>
          </p:nvSpPr>
          <p:spPr>
            <a:xfrm>
              <a:off x="425" y="3134"/>
              <a:ext cx="1631" cy="1528"/>
            </a:xfrm>
            <a:custGeom>
              <a:rect b="b" l="l" r="r" t="t"/>
              <a:pathLst>
                <a:path extrusionOk="0" h="1132" w="1208">
                  <a:moveTo>
                    <a:pt x="1177" y="0"/>
                  </a:moveTo>
                  <a:cubicBezTo>
                    <a:pt x="1170" y="0"/>
                    <a:pt x="1163" y="3"/>
                    <a:pt x="1158" y="8"/>
                  </a:cubicBezTo>
                  <a:cubicBezTo>
                    <a:pt x="1149" y="17"/>
                    <a:pt x="1147" y="30"/>
                    <a:pt x="1153" y="41"/>
                  </a:cubicBezTo>
                  <a:cubicBezTo>
                    <a:pt x="978" y="215"/>
                    <a:pt x="978" y="215"/>
                    <a:pt x="978" y="215"/>
                  </a:cubicBezTo>
                  <a:cubicBezTo>
                    <a:pt x="901" y="215"/>
                    <a:pt x="901" y="215"/>
                    <a:pt x="901" y="215"/>
                  </a:cubicBezTo>
                  <a:cubicBezTo>
                    <a:pt x="624" y="492"/>
                    <a:pt x="624" y="492"/>
                    <a:pt x="624" y="492"/>
                  </a:cubicBezTo>
                  <a:cubicBezTo>
                    <a:pt x="553" y="492"/>
                    <a:pt x="553" y="492"/>
                    <a:pt x="553" y="492"/>
                  </a:cubicBezTo>
                  <a:cubicBezTo>
                    <a:pt x="434" y="612"/>
                    <a:pt x="434" y="612"/>
                    <a:pt x="434" y="612"/>
                  </a:cubicBezTo>
                  <a:cubicBezTo>
                    <a:pt x="443" y="679"/>
                    <a:pt x="443" y="679"/>
                    <a:pt x="443" y="679"/>
                  </a:cubicBezTo>
                  <a:cubicBezTo>
                    <a:pt x="0" y="1122"/>
                    <a:pt x="0" y="1122"/>
                    <a:pt x="0" y="1122"/>
                  </a:cubicBezTo>
                  <a:cubicBezTo>
                    <a:pt x="11" y="1132"/>
                    <a:pt x="11" y="1132"/>
                    <a:pt x="11" y="1132"/>
                  </a:cubicBezTo>
                  <a:cubicBezTo>
                    <a:pt x="456" y="687"/>
                    <a:pt x="456" y="687"/>
                    <a:pt x="456" y="687"/>
                  </a:cubicBezTo>
                  <a:cubicBezTo>
                    <a:pt x="459" y="685"/>
                    <a:pt x="459" y="685"/>
                    <a:pt x="459" y="685"/>
                  </a:cubicBezTo>
                  <a:cubicBezTo>
                    <a:pt x="450" y="617"/>
                    <a:pt x="450" y="617"/>
                    <a:pt x="450" y="617"/>
                  </a:cubicBezTo>
                  <a:cubicBezTo>
                    <a:pt x="560" y="508"/>
                    <a:pt x="560" y="508"/>
                    <a:pt x="560" y="508"/>
                  </a:cubicBezTo>
                  <a:cubicBezTo>
                    <a:pt x="630" y="508"/>
                    <a:pt x="630" y="508"/>
                    <a:pt x="630" y="508"/>
                  </a:cubicBezTo>
                  <a:cubicBezTo>
                    <a:pt x="908" y="231"/>
                    <a:pt x="908" y="231"/>
                    <a:pt x="908" y="231"/>
                  </a:cubicBezTo>
                  <a:cubicBezTo>
                    <a:pt x="985" y="231"/>
                    <a:pt x="985" y="231"/>
                    <a:pt x="985" y="231"/>
                  </a:cubicBezTo>
                  <a:cubicBezTo>
                    <a:pt x="1163" y="52"/>
                    <a:pt x="1163" y="52"/>
                    <a:pt x="1163" y="52"/>
                  </a:cubicBezTo>
                  <a:cubicBezTo>
                    <a:pt x="1168" y="55"/>
                    <a:pt x="1173" y="56"/>
                    <a:pt x="1178" y="56"/>
                  </a:cubicBezTo>
                  <a:cubicBezTo>
                    <a:pt x="1185" y="56"/>
                    <a:pt x="1192" y="53"/>
                    <a:pt x="1197" y="48"/>
                  </a:cubicBezTo>
                  <a:cubicBezTo>
                    <a:pt x="1208" y="37"/>
                    <a:pt x="1208" y="19"/>
                    <a:pt x="1197" y="8"/>
                  </a:cubicBezTo>
                  <a:cubicBezTo>
                    <a:pt x="1192" y="3"/>
                    <a:pt x="1185" y="0"/>
                    <a:pt x="1177"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757" name="Google Shape;757;p89"/>
            <p:cNvSpPr/>
            <p:nvPr/>
          </p:nvSpPr>
          <p:spPr>
            <a:xfrm>
              <a:off x="2542" y="1010"/>
              <a:ext cx="1631" cy="1532"/>
            </a:xfrm>
            <a:custGeom>
              <a:rect b="b" l="l" r="r" t="t"/>
              <a:pathLst>
                <a:path extrusionOk="0" h="1133" w="1208">
                  <a:moveTo>
                    <a:pt x="1197" y="0"/>
                  </a:moveTo>
                  <a:cubicBezTo>
                    <a:pt x="749" y="448"/>
                    <a:pt x="749" y="448"/>
                    <a:pt x="749" y="448"/>
                  </a:cubicBezTo>
                  <a:cubicBezTo>
                    <a:pt x="758" y="516"/>
                    <a:pt x="758" y="516"/>
                    <a:pt x="758" y="516"/>
                  </a:cubicBezTo>
                  <a:cubicBezTo>
                    <a:pt x="649" y="625"/>
                    <a:pt x="649" y="625"/>
                    <a:pt x="649" y="625"/>
                  </a:cubicBezTo>
                  <a:cubicBezTo>
                    <a:pt x="578" y="625"/>
                    <a:pt x="578" y="625"/>
                    <a:pt x="578" y="625"/>
                  </a:cubicBezTo>
                  <a:cubicBezTo>
                    <a:pt x="301" y="902"/>
                    <a:pt x="301" y="902"/>
                    <a:pt x="301" y="902"/>
                  </a:cubicBezTo>
                  <a:cubicBezTo>
                    <a:pt x="224" y="902"/>
                    <a:pt x="224" y="902"/>
                    <a:pt x="224" y="902"/>
                  </a:cubicBezTo>
                  <a:cubicBezTo>
                    <a:pt x="45" y="1081"/>
                    <a:pt x="45" y="1081"/>
                    <a:pt x="45" y="1081"/>
                  </a:cubicBezTo>
                  <a:cubicBezTo>
                    <a:pt x="41" y="1078"/>
                    <a:pt x="36" y="1077"/>
                    <a:pt x="31" y="1077"/>
                  </a:cubicBezTo>
                  <a:cubicBezTo>
                    <a:pt x="24" y="1077"/>
                    <a:pt x="17" y="1079"/>
                    <a:pt x="11" y="1085"/>
                  </a:cubicBezTo>
                  <a:cubicBezTo>
                    <a:pt x="0" y="1096"/>
                    <a:pt x="0" y="1114"/>
                    <a:pt x="11" y="1124"/>
                  </a:cubicBezTo>
                  <a:cubicBezTo>
                    <a:pt x="17" y="1130"/>
                    <a:pt x="24" y="1133"/>
                    <a:pt x="31" y="1133"/>
                  </a:cubicBezTo>
                  <a:cubicBezTo>
                    <a:pt x="38" y="1133"/>
                    <a:pt x="45" y="1130"/>
                    <a:pt x="51" y="1124"/>
                  </a:cubicBezTo>
                  <a:cubicBezTo>
                    <a:pt x="60" y="1116"/>
                    <a:pt x="61" y="1102"/>
                    <a:pt x="56" y="1092"/>
                  </a:cubicBezTo>
                  <a:cubicBezTo>
                    <a:pt x="230" y="918"/>
                    <a:pt x="230" y="918"/>
                    <a:pt x="230" y="918"/>
                  </a:cubicBezTo>
                  <a:cubicBezTo>
                    <a:pt x="307" y="918"/>
                    <a:pt x="307" y="918"/>
                    <a:pt x="307" y="918"/>
                  </a:cubicBezTo>
                  <a:cubicBezTo>
                    <a:pt x="584" y="640"/>
                    <a:pt x="584" y="640"/>
                    <a:pt x="584" y="640"/>
                  </a:cubicBezTo>
                  <a:cubicBezTo>
                    <a:pt x="655" y="640"/>
                    <a:pt x="655" y="640"/>
                    <a:pt x="655" y="640"/>
                  </a:cubicBezTo>
                  <a:cubicBezTo>
                    <a:pt x="775" y="521"/>
                    <a:pt x="775" y="521"/>
                    <a:pt x="775" y="521"/>
                  </a:cubicBezTo>
                  <a:cubicBezTo>
                    <a:pt x="766" y="454"/>
                    <a:pt x="766" y="454"/>
                    <a:pt x="766" y="454"/>
                  </a:cubicBezTo>
                  <a:cubicBezTo>
                    <a:pt x="1208" y="11"/>
                    <a:pt x="1208" y="11"/>
                    <a:pt x="1208" y="11"/>
                  </a:cubicBezTo>
                  <a:cubicBezTo>
                    <a:pt x="1197" y="0"/>
                    <a:pt x="1197" y="0"/>
                    <a:pt x="1197" y="0"/>
                  </a:cubicBezTo>
                </a:path>
              </a:pathLst>
            </a:custGeom>
            <a:solidFill>
              <a:srgbClr val="00B0F0">
                <a:alpha val="58819"/>
              </a:srgbClr>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grpSp>
      <p:sp>
        <p:nvSpPr>
          <p:cNvPr id="758" name="Google Shape;758;p89"/>
          <p:cNvSpPr txBox="1"/>
          <p:nvPr/>
        </p:nvSpPr>
        <p:spPr>
          <a:xfrm>
            <a:off x="375397" y="427484"/>
            <a:ext cx="4055400" cy="1038900"/>
          </a:xfrm>
          <a:prstGeom prst="rect">
            <a:avLst/>
          </a:prstGeom>
          <a:noFill/>
          <a:ln>
            <a:noFill/>
          </a:ln>
          <a:effectLst>
            <a:outerShdw blurRad="50800" rotWithShape="0" algn="tl" dir="2700000" dist="38100">
              <a:srgbClr val="000000">
                <a:alpha val="40000"/>
              </a:srgbClr>
            </a:outerShdw>
          </a:effectLst>
        </p:spPr>
        <p:txBody>
          <a:bodyPr anchorCtr="0" anchor="t" bIns="34275" lIns="68575" spcFirstLastPara="1" rIns="68575" wrap="square" tIns="34275">
            <a:spAutoFit/>
          </a:bodyPr>
          <a:lstStyle/>
          <a:p>
            <a:pPr indent="0" lvl="0" marL="0" marR="0" rtl="0" algn="ctr">
              <a:spcBef>
                <a:spcPts val="0"/>
              </a:spcBef>
              <a:spcAft>
                <a:spcPts val="0"/>
              </a:spcAft>
              <a:buNone/>
            </a:pPr>
            <a:r>
              <a:rPr lang="en" sz="6300">
                <a:solidFill>
                  <a:schemeClr val="lt1"/>
                </a:solidFill>
                <a:latin typeface="Poppins Black"/>
                <a:ea typeface="Poppins Black"/>
                <a:cs typeface="Poppins Black"/>
                <a:sym typeface="Poppins Black"/>
              </a:rPr>
              <a:t>THANKS!</a:t>
            </a:r>
            <a:endParaRPr sz="6300">
              <a:solidFill>
                <a:schemeClr val="lt1"/>
              </a:solidFill>
              <a:latin typeface="Poppins Black"/>
              <a:ea typeface="Poppins Black"/>
              <a:cs typeface="Poppins Black"/>
              <a:sym typeface="Poppins Black"/>
            </a:endParaRPr>
          </a:p>
        </p:txBody>
      </p:sp>
      <p:pic>
        <p:nvPicPr>
          <p:cNvPr id="759" name="Google Shape;759;p89"/>
          <p:cNvPicPr preferRelativeResize="0"/>
          <p:nvPr/>
        </p:nvPicPr>
        <p:blipFill>
          <a:blip r:embed="rId3">
            <a:alphaModFix/>
          </a:blip>
          <a:stretch>
            <a:fillRect/>
          </a:stretch>
        </p:blipFill>
        <p:spPr>
          <a:xfrm>
            <a:off x="7732570" y="203119"/>
            <a:ext cx="1127725" cy="517387"/>
          </a:xfrm>
          <a:prstGeom prst="rect">
            <a:avLst/>
          </a:prstGeom>
          <a:noFill/>
          <a:ln>
            <a:noFill/>
          </a:ln>
        </p:spPr>
      </p:pic>
      <p:pic>
        <p:nvPicPr>
          <p:cNvPr id="760" name="Google Shape;760;p89"/>
          <p:cNvPicPr preferRelativeResize="0"/>
          <p:nvPr/>
        </p:nvPicPr>
        <p:blipFill>
          <a:blip r:embed="rId4">
            <a:alphaModFix/>
          </a:blip>
          <a:stretch>
            <a:fillRect/>
          </a:stretch>
        </p:blipFill>
        <p:spPr>
          <a:xfrm>
            <a:off x="168432" y="4361532"/>
            <a:ext cx="4830582" cy="570544"/>
          </a:xfrm>
          <a:prstGeom prst="rect">
            <a:avLst/>
          </a:prstGeom>
          <a:noFill/>
          <a:ln>
            <a:noFill/>
          </a:ln>
        </p:spPr>
      </p:pic>
      <p:sp>
        <p:nvSpPr>
          <p:cNvPr id="761" name="Google Shape;761;p89"/>
          <p:cNvSpPr txBox="1"/>
          <p:nvPr/>
        </p:nvSpPr>
        <p:spPr>
          <a:xfrm>
            <a:off x="140981" y="4749244"/>
            <a:ext cx="1563900" cy="2772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900">
                <a:solidFill>
                  <a:schemeClr val="lt1"/>
                </a:solidFill>
              </a:rPr>
              <a:t>www.upm.edu.my</a:t>
            </a:r>
            <a:endParaRPr sz="900">
              <a:solidFill>
                <a:schemeClr val="lt1"/>
              </a:solidFill>
            </a:endParaRPr>
          </a:p>
        </p:txBody>
      </p:sp>
      <p:pic>
        <p:nvPicPr>
          <p:cNvPr id="762" name="Google Shape;762;p89">
            <a:hlinkClick r:id="rId5"/>
          </p:cNvPr>
          <p:cNvPicPr preferRelativeResize="0"/>
          <p:nvPr/>
        </p:nvPicPr>
        <p:blipFill rotWithShape="1">
          <a:blip r:embed="rId6">
            <a:alphaModFix/>
          </a:blip>
          <a:srcRect b="0" l="0" r="0" t="0"/>
          <a:stretch/>
        </p:blipFill>
        <p:spPr>
          <a:xfrm>
            <a:off x="1749375" y="2251174"/>
            <a:ext cx="1013976" cy="1014000"/>
          </a:xfrm>
          <a:prstGeom prst="rect">
            <a:avLst/>
          </a:prstGeom>
          <a:noFill/>
          <a:ln>
            <a:noFill/>
          </a:ln>
        </p:spPr>
      </p:pic>
      <p:sp>
        <p:nvSpPr>
          <p:cNvPr id="763" name="Google Shape;763;p89"/>
          <p:cNvSpPr txBox="1"/>
          <p:nvPr/>
        </p:nvSpPr>
        <p:spPr>
          <a:xfrm>
            <a:off x="1658125" y="3265175"/>
            <a:ext cx="2726100" cy="854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700">
                <a:solidFill>
                  <a:schemeClr val="lt1"/>
                </a:solidFill>
                <a:latin typeface="Calibri"/>
                <a:ea typeface="Calibri"/>
                <a:cs typeface="Calibri"/>
                <a:sym typeface="Calibri"/>
              </a:rPr>
              <a:t>Nurfadhlina Mohd Sharef</a:t>
            </a:r>
            <a:endParaRPr b="1" sz="700">
              <a:solidFill>
                <a:schemeClr val="lt1"/>
              </a:solidFill>
            </a:endParaRPr>
          </a:p>
          <a:p>
            <a:pPr indent="0" lvl="0" marL="0" marR="0" rtl="0" algn="l">
              <a:spcBef>
                <a:spcPts val="0"/>
              </a:spcBef>
              <a:spcAft>
                <a:spcPts val="0"/>
              </a:spcAft>
              <a:buNone/>
            </a:pPr>
            <a:r>
              <a:rPr b="1" lang="en" sz="1700" u="sng">
                <a:solidFill>
                  <a:schemeClr val="lt1"/>
                </a:solidFill>
                <a:latin typeface="Calibri"/>
                <a:ea typeface="Calibri"/>
                <a:cs typeface="Calibri"/>
                <a:sym typeface="Calibri"/>
                <a:hlinkClick r:id="rId7">
                  <a:extLst>
                    <a:ext uri="{A12FA001-AC4F-418D-AE19-62706E023703}">
                      <ahyp:hlinkClr val="tx"/>
                    </a:ext>
                  </a:extLst>
                </a:hlinkClick>
              </a:rPr>
              <a:t>nurfadhlina@upm.edu.my</a:t>
            </a:r>
            <a:endParaRPr b="1" sz="1700">
              <a:solidFill>
                <a:schemeClr val="lt1"/>
              </a:solidFill>
              <a:latin typeface="Calibri"/>
              <a:ea typeface="Calibri"/>
              <a:cs typeface="Calibri"/>
              <a:sym typeface="Calibri"/>
            </a:endParaRPr>
          </a:p>
          <a:p>
            <a:pPr indent="0" lvl="0" marL="0" marR="0" rtl="0" algn="l">
              <a:spcBef>
                <a:spcPts val="0"/>
              </a:spcBef>
              <a:spcAft>
                <a:spcPts val="0"/>
              </a:spcAft>
              <a:buNone/>
            </a:pPr>
            <a:r>
              <a:rPr b="1" lang="en" sz="1700">
                <a:solidFill>
                  <a:schemeClr val="lt1"/>
                </a:solidFill>
                <a:latin typeface="Calibri"/>
                <a:ea typeface="Calibri"/>
                <a:cs typeface="Calibri"/>
                <a:sym typeface="Calibri"/>
              </a:rPr>
              <a:t> </a:t>
            </a:r>
            <a:endParaRPr b="1" sz="700">
              <a:solidFill>
                <a:schemeClr val="lt1"/>
              </a:solidFill>
            </a:endParaRPr>
          </a:p>
        </p:txBody>
      </p:sp>
      <p:pic>
        <p:nvPicPr>
          <p:cNvPr id="764" name="Google Shape;764;p89"/>
          <p:cNvPicPr preferRelativeResize="0"/>
          <p:nvPr/>
        </p:nvPicPr>
        <p:blipFill rotWithShape="1">
          <a:blip r:embed="rId8">
            <a:alphaModFix/>
          </a:blip>
          <a:srcRect b="0" l="0" r="0" t="0"/>
          <a:stretch/>
        </p:blipFill>
        <p:spPr>
          <a:xfrm>
            <a:off x="367818" y="2251178"/>
            <a:ext cx="1290314" cy="1613514"/>
          </a:xfrm>
          <a:prstGeom prst="rect">
            <a:avLst/>
          </a:prstGeom>
          <a:noFill/>
          <a:ln>
            <a:noFill/>
          </a:ln>
        </p:spPr>
      </p:pic>
      <p:sp>
        <p:nvSpPr>
          <p:cNvPr id="765" name="Google Shape;765;p89"/>
          <p:cNvSpPr txBox="1"/>
          <p:nvPr/>
        </p:nvSpPr>
        <p:spPr>
          <a:xfrm>
            <a:off x="5376950" y="1315700"/>
            <a:ext cx="3000000" cy="235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1800">
                <a:solidFill>
                  <a:schemeClr val="accent6"/>
                </a:solidFill>
                <a:latin typeface="Trebuchet MS"/>
                <a:ea typeface="Trebuchet MS"/>
                <a:cs typeface="Trebuchet MS"/>
                <a:sym typeface="Trebuchet MS"/>
              </a:rPr>
              <a:t>Integrity gives direction</a:t>
            </a:r>
            <a:endParaRPr b="1" i="1" sz="1800">
              <a:solidFill>
                <a:schemeClr val="accent6"/>
              </a:solidFill>
              <a:latin typeface="Trebuchet MS"/>
              <a:ea typeface="Trebuchet MS"/>
              <a:cs typeface="Trebuchet MS"/>
              <a:sym typeface="Trebuchet MS"/>
            </a:endParaRPr>
          </a:p>
          <a:p>
            <a:pPr indent="0" lvl="0" marL="0" rtl="0" algn="l">
              <a:lnSpc>
                <a:spcPct val="115000"/>
              </a:lnSpc>
              <a:spcBef>
                <a:spcPts val="1200"/>
              </a:spcBef>
              <a:spcAft>
                <a:spcPts val="0"/>
              </a:spcAft>
              <a:buNone/>
            </a:pPr>
            <a:r>
              <a:rPr b="1" i="1" lang="en" sz="1800">
                <a:solidFill>
                  <a:schemeClr val="accent6"/>
                </a:solidFill>
                <a:latin typeface="Trebuchet MS"/>
                <a:ea typeface="Trebuchet MS"/>
                <a:cs typeface="Trebuchet MS"/>
                <a:sym typeface="Trebuchet MS"/>
              </a:rPr>
              <a:t>Responsibility discipline</a:t>
            </a:r>
            <a:endParaRPr b="1" i="1" sz="1800">
              <a:solidFill>
                <a:schemeClr val="accent6"/>
              </a:solidFill>
              <a:latin typeface="Trebuchet MS"/>
              <a:ea typeface="Trebuchet MS"/>
              <a:cs typeface="Trebuchet MS"/>
              <a:sym typeface="Trebuchet MS"/>
            </a:endParaRPr>
          </a:p>
          <a:p>
            <a:pPr indent="0" lvl="0" marL="0" rtl="0" algn="l">
              <a:lnSpc>
                <a:spcPct val="115000"/>
              </a:lnSpc>
              <a:spcBef>
                <a:spcPts val="1200"/>
              </a:spcBef>
              <a:spcAft>
                <a:spcPts val="0"/>
              </a:spcAft>
              <a:buNone/>
            </a:pPr>
            <a:r>
              <a:rPr b="1" i="1" lang="en" sz="1800">
                <a:solidFill>
                  <a:schemeClr val="accent6"/>
                </a:solidFill>
                <a:latin typeface="Trebuchet MS"/>
                <a:ea typeface="Trebuchet MS"/>
                <a:cs typeface="Trebuchet MS"/>
                <a:sym typeface="Trebuchet MS"/>
              </a:rPr>
              <a:t>Adaptivity resilience</a:t>
            </a:r>
            <a:endParaRPr b="1" i="1" sz="1800">
              <a:solidFill>
                <a:schemeClr val="accent6"/>
              </a:solidFill>
              <a:latin typeface="Trebuchet MS"/>
              <a:ea typeface="Trebuchet MS"/>
              <a:cs typeface="Trebuchet MS"/>
              <a:sym typeface="Trebuchet MS"/>
            </a:endParaRPr>
          </a:p>
          <a:p>
            <a:pPr indent="0" lvl="0" marL="0" rtl="0" algn="l">
              <a:lnSpc>
                <a:spcPct val="115000"/>
              </a:lnSpc>
              <a:spcBef>
                <a:spcPts val="1200"/>
              </a:spcBef>
              <a:spcAft>
                <a:spcPts val="0"/>
              </a:spcAft>
              <a:buNone/>
            </a:pPr>
            <a:r>
              <a:rPr b="1" i="1" lang="en" sz="1800">
                <a:solidFill>
                  <a:schemeClr val="accent6"/>
                </a:solidFill>
                <a:latin typeface="Trebuchet MS"/>
                <a:ea typeface="Trebuchet MS"/>
                <a:cs typeface="Trebuchet MS"/>
                <a:sym typeface="Trebuchet MS"/>
              </a:rPr>
              <a:t>Empathy humanity</a:t>
            </a:r>
            <a:endParaRPr b="1" i="1" sz="1800">
              <a:solidFill>
                <a:schemeClr val="accent6"/>
              </a:solidFill>
              <a:latin typeface="Trebuchet MS"/>
              <a:ea typeface="Trebuchet MS"/>
              <a:cs typeface="Trebuchet MS"/>
              <a:sym typeface="Trebuchet MS"/>
            </a:endParaRPr>
          </a:p>
          <a:p>
            <a:pPr indent="0" lvl="0" marL="0" rtl="0" algn="l">
              <a:lnSpc>
                <a:spcPct val="115000"/>
              </a:lnSpc>
              <a:spcBef>
                <a:spcPts val="1200"/>
              </a:spcBef>
              <a:spcAft>
                <a:spcPts val="1200"/>
              </a:spcAft>
              <a:buNone/>
            </a:pPr>
            <a:r>
              <a:rPr b="1" i="1" lang="en" sz="1800">
                <a:solidFill>
                  <a:schemeClr val="accent6"/>
                </a:solidFill>
                <a:latin typeface="Trebuchet MS"/>
                <a:ea typeface="Trebuchet MS"/>
                <a:cs typeface="Trebuchet MS"/>
                <a:sym typeface="Trebuchet MS"/>
              </a:rPr>
              <a:t>Evidence wisdom</a:t>
            </a:r>
            <a:endParaRPr b="1" i="1" sz="1800">
              <a:solidFill>
                <a:schemeClr val="accent6"/>
              </a:solidFill>
              <a:latin typeface="Trebuchet MS"/>
              <a:ea typeface="Trebuchet MS"/>
              <a:cs typeface="Trebuchet MS"/>
              <a:sym typeface="Trebuchet MS"/>
            </a:endParaRPr>
          </a:p>
        </p:txBody>
      </p:sp>
      <p:sp>
        <p:nvSpPr>
          <p:cNvPr id="766" name="Google Shape;766;p8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mc:AlternateContent>
    <mc:Choice Requires="p14">
      <p:transition spd="med">
        <p14:flip dir="l"/>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3" name="Shape 153"/>
        <p:cNvGrpSpPr/>
        <p:nvPr/>
      </p:nvGrpSpPr>
      <p:grpSpPr>
        <a:xfrm>
          <a:off x="0" y="0"/>
          <a:ext cx="0" cy="0"/>
          <a:chOff x="0" y="0"/>
          <a:chExt cx="0" cy="0"/>
        </a:xfrm>
      </p:grpSpPr>
      <p:sp>
        <p:nvSpPr>
          <p:cNvPr id="154" name="Google Shape;154;p2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t/>
            </a:r>
            <a:endParaRPr/>
          </a:p>
        </p:txBody>
      </p:sp>
      <p:sp>
        <p:nvSpPr>
          <p:cNvPr id="155" name="Google Shape;155;p2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t/>
            </a:r>
            <a:endParaRPr/>
          </a:p>
        </p:txBody>
      </p:sp>
      <p:pic>
        <p:nvPicPr>
          <p:cNvPr id="156" name="Google Shape;156;p27"/>
          <p:cNvPicPr preferRelativeResize="0"/>
          <p:nvPr/>
        </p:nvPicPr>
        <p:blipFill rotWithShape="1">
          <a:blip r:embed="rId4">
            <a:alphaModFix/>
          </a:blip>
          <a:srcRect b="0" l="0" r="0" t="0"/>
          <a:stretch/>
        </p:blipFill>
        <p:spPr>
          <a:xfrm>
            <a:off x="1567542" y="87085"/>
            <a:ext cx="6142229" cy="4969330"/>
          </a:xfrm>
          <a:prstGeom prst="rect">
            <a:avLst/>
          </a:prstGeom>
          <a:noFill/>
          <a:ln>
            <a:noFill/>
          </a:ln>
        </p:spPr>
      </p:pic>
    </p:spTree>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grpSp>
        <p:nvGrpSpPr>
          <p:cNvPr id="161" name="Google Shape;161;p28"/>
          <p:cNvGrpSpPr/>
          <p:nvPr/>
        </p:nvGrpSpPr>
        <p:grpSpPr>
          <a:xfrm>
            <a:off x="76200" y="243840"/>
            <a:ext cx="8930700" cy="4648199"/>
            <a:chOff x="0" y="0"/>
            <a:chExt cx="8930700" cy="4648199"/>
          </a:xfrm>
        </p:grpSpPr>
        <p:sp>
          <p:nvSpPr>
            <p:cNvPr id="162" name="Google Shape;162;p28"/>
            <p:cNvSpPr/>
            <p:nvPr/>
          </p:nvSpPr>
          <p:spPr>
            <a:xfrm>
              <a:off x="0" y="0"/>
              <a:ext cx="8930700" cy="2091600"/>
            </a:xfrm>
            <a:prstGeom prst="roundRect">
              <a:avLst>
                <a:gd fmla="val 10000" name="adj"/>
              </a:avLst>
            </a:prstGeom>
            <a:solidFill>
              <a:srgbClr val="CADEEF">
                <a:alpha val="90200"/>
              </a:srgbClr>
            </a:solidFill>
            <a:ln cap="flat" cmpd="sng" w="19050">
              <a:solidFill>
                <a:srgbClr val="CADEEF">
                  <a:alpha val="90200"/>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8"/>
            <p:cNvSpPr/>
            <p:nvPr/>
          </p:nvSpPr>
          <p:spPr>
            <a:xfrm>
              <a:off x="270788" y="278892"/>
              <a:ext cx="1553400" cy="1533900"/>
            </a:xfrm>
            <a:prstGeom prst="roundRect">
              <a:avLst>
                <a:gd fmla="val 10000" name="adj"/>
              </a:avLst>
            </a:prstGeom>
            <a:blipFill rotWithShape="1">
              <a:blip r:embed="rId3">
                <a:alphaModFix/>
              </a:blip>
              <a:stretch>
                <a:fillRect b="0" l="-14999" r="-14999" t="0"/>
              </a:stretch>
            </a:blip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8"/>
            <p:cNvSpPr/>
            <p:nvPr/>
          </p:nvSpPr>
          <p:spPr>
            <a:xfrm rot="10800000">
              <a:off x="270918" y="2091599"/>
              <a:ext cx="1553400" cy="2556600"/>
            </a:xfrm>
            <a:prstGeom prst="round2SameRect">
              <a:avLst>
                <a:gd fmla="val 10500" name="adj1"/>
                <a:gd fmla="val 0" name="adj2"/>
              </a:avLst>
            </a:prstGeom>
            <a:solidFill>
              <a:srgbClr val="0C9ED5"/>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8"/>
            <p:cNvSpPr txBox="1"/>
            <p:nvPr/>
          </p:nvSpPr>
          <p:spPr>
            <a:xfrm>
              <a:off x="318564" y="2091689"/>
              <a:ext cx="1458000" cy="2508600"/>
            </a:xfrm>
            <a:prstGeom prst="rect">
              <a:avLst/>
            </a:prstGeom>
            <a:noFill/>
            <a:ln>
              <a:noFill/>
            </a:ln>
          </p:spPr>
          <p:txBody>
            <a:bodyPr anchorCtr="0" anchor="t" bIns="128000" lIns="128000" spcFirstLastPara="1" rIns="128000" wrap="square" tIns="128000">
              <a:noAutofit/>
            </a:bodyPr>
            <a:lstStyle/>
            <a:p>
              <a:pPr indent="0" lvl="0" marL="0" marR="0" rtl="0" algn="l">
                <a:lnSpc>
                  <a:spcPct val="9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Perception AI</a:t>
              </a:r>
              <a:endParaRPr/>
            </a:p>
            <a:p>
              <a:pPr indent="-114300" lvl="1" marL="114300" marR="0" rtl="0" algn="l">
                <a:lnSpc>
                  <a:spcPct val="90000"/>
                </a:lnSpc>
                <a:spcBef>
                  <a:spcPts val="63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Document extraction (OCR)</a:t>
              </a:r>
              <a:endParaRPr/>
            </a:p>
            <a:p>
              <a:pPr indent="-114300" lvl="1" marL="114300" marR="0" rtl="0" algn="l">
                <a:lnSpc>
                  <a:spcPct val="90000"/>
                </a:lnSpc>
                <a:spcBef>
                  <a:spcPts val="21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Voice-to-text</a:t>
              </a:r>
              <a:endParaRPr/>
            </a:p>
            <a:p>
              <a:pPr indent="-114300" lvl="1" marL="114300" marR="0" rtl="0" algn="l">
                <a:lnSpc>
                  <a:spcPct val="90000"/>
                </a:lnSpc>
                <a:spcBef>
                  <a:spcPts val="21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Image detection (damage, facilities, etc.)</a:t>
              </a:r>
              <a:endParaRPr b="0" i="0" sz="1400" u="none" cap="none" strike="noStrike">
                <a:solidFill>
                  <a:schemeClr val="lt1"/>
                </a:solidFill>
                <a:latin typeface="Arial"/>
                <a:ea typeface="Arial"/>
                <a:cs typeface="Arial"/>
                <a:sym typeface="Arial"/>
              </a:endParaRPr>
            </a:p>
          </p:txBody>
        </p:sp>
        <p:sp>
          <p:nvSpPr>
            <p:cNvPr id="166" name="Google Shape;166;p28"/>
            <p:cNvSpPr/>
            <p:nvPr/>
          </p:nvSpPr>
          <p:spPr>
            <a:xfrm>
              <a:off x="1979671" y="278892"/>
              <a:ext cx="1553400" cy="1533900"/>
            </a:xfrm>
            <a:prstGeom prst="roundRect">
              <a:avLst>
                <a:gd fmla="val 10000" name="adj"/>
              </a:avLst>
            </a:prstGeom>
            <a:blipFill rotWithShape="1">
              <a:blip r:embed="rId4">
                <a:alphaModFix/>
              </a:blip>
              <a:stretch>
                <a:fillRect b="0" l="-12999" r="-12999" t="0"/>
              </a:stretch>
            </a:blip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8"/>
            <p:cNvSpPr/>
            <p:nvPr/>
          </p:nvSpPr>
          <p:spPr>
            <a:xfrm rot="10800000">
              <a:off x="1979801" y="2091599"/>
              <a:ext cx="1553400" cy="2556600"/>
            </a:xfrm>
            <a:prstGeom prst="round2SameRect">
              <a:avLst>
                <a:gd fmla="val 10500" name="adj1"/>
                <a:gd fmla="val 0" name="adj2"/>
              </a:avLst>
            </a:prstGeom>
            <a:solidFill>
              <a:srgbClr val="1544C6"/>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8"/>
            <p:cNvSpPr txBox="1"/>
            <p:nvPr/>
          </p:nvSpPr>
          <p:spPr>
            <a:xfrm>
              <a:off x="2027450" y="2091685"/>
              <a:ext cx="1553400" cy="2508900"/>
            </a:xfrm>
            <a:prstGeom prst="rect">
              <a:avLst/>
            </a:prstGeom>
            <a:noFill/>
            <a:ln>
              <a:noFill/>
            </a:ln>
          </p:spPr>
          <p:txBody>
            <a:bodyPr anchorCtr="0" anchor="t" bIns="128000" lIns="128000" spcFirstLastPara="1" rIns="128000" wrap="square" tIns="128000">
              <a:noAutofit/>
            </a:bodyPr>
            <a:lstStyle/>
            <a:p>
              <a:pPr indent="0" lvl="0" marL="0" marR="0" rtl="0" algn="l">
                <a:lnSpc>
                  <a:spcPct val="90000"/>
                </a:lnSpc>
                <a:spcBef>
                  <a:spcPts val="0"/>
                </a:spcBef>
                <a:spcAft>
                  <a:spcPts val="0"/>
                </a:spcAft>
                <a:buClr>
                  <a:srgbClr val="000000"/>
                </a:buClr>
                <a:buSzPts val="1800"/>
                <a:buFont typeface="Arial"/>
                <a:buNone/>
              </a:pPr>
              <a:r>
                <a:rPr b="0" i="0" lang="en" sz="1700" u="none" cap="none" strike="noStrike">
                  <a:solidFill>
                    <a:schemeClr val="lt1"/>
                  </a:solidFill>
                  <a:latin typeface="Arial"/>
                  <a:ea typeface="Arial"/>
                  <a:cs typeface="Arial"/>
                  <a:sym typeface="Arial"/>
                </a:rPr>
                <a:t>Language AI</a:t>
              </a:r>
              <a:endParaRPr sz="1300"/>
            </a:p>
            <a:p>
              <a:pPr indent="-107950" lvl="1" marL="114300" marR="0" rtl="0" algn="l">
                <a:lnSpc>
                  <a:spcPct val="90000"/>
                </a:lnSpc>
                <a:spcBef>
                  <a:spcPts val="630"/>
                </a:spcBef>
                <a:spcAft>
                  <a:spcPts val="0"/>
                </a:spcAft>
                <a:buClr>
                  <a:srgbClr val="000000"/>
                </a:buClr>
                <a:buSzPts val="1300"/>
                <a:buFont typeface="Arial"/>
                <a:buChar char="•"/>
              </a:pPr>
              <a:r>
                <a:rPr b="0" i="0" lang="en" sz="1300" u="none" cap="none" strike="noStrike">
                  <a:solidFill>
                    <a:schemeClr val="lt1"/>
                  </a:solidFill>
                  <a:latin typeface="Arial"/>
                  <a:ea typeface="Arial"/>
                  <a:cs typeface="Arial"/>
                  <a:sym typeface="Arial"/>
                </a:rPr>
                <a:t>Summarization</a:t>
              </a:r>
              <a:endParaRPr sz="1300"/>
            </a:p>
            <a:p>
              <a:pPr indent="-107950" lvl="1" marL="114300" marR="0" rtl="0" algn="l">
                <a:lnSpc>
                  <a:spcPct val="90000"/>
                </a:lnSpc>
                <a:spcBef>
                  <a:spcPts val="210"/>
                </a:spcBef>
                <a:spcAft>
                  <a:spcPts val="0"/>
                </a:spcAft>
                <a:buClr>
                  <a:srgbClr val="000000"/>
                </a:buClr>
                <a:buSzPts val="1300"/>
                <a:buFont typeface="Arial"/>
                <a:buChar char="•"/>
              </a:pPr>
              <a:r>
                <a:rPr b="0" i="0" lang="en" sz="1300" u="none" cap="none" strike="noStrike">
                  <a:solidFill>
                    <a:schemeClr val="lt1"/>
                  </a:solidFill>
                  <a:latin typeface="Arial"/>
                  <a:ea typeface="Arial"/>
                  <a:cs typeface="Arial"/>
                  <a:sym typeface="Arial"/>
                </a:rPr>
                <a:t>Drafting memos/letters</a:t>
              </a:r>
              <a:endParaRPr sz="1300"/>
            </a:p>
            <a:p>
              <a:pPr indent="-107950" lvl="1" marL="114300" marR="0" rtl="0" algn="l">
                <a:lnSpc>
                  <a:spcPct val="90000"/>
                </a:lnSpc>
                <a:spcBef>
                  <a:spcPts val="210"/>
                </a:spcBef>
                <a:spcAft>
                  <a:spcPts val="0"/>
                </a:spcAft>
                <a:buClr>
                  <a:srgbClr val="000000"/>
                </a:buClr>
                <a:buSzPts val="1300"/>
                <a:buFont typeface="Arial"/>
                <a:buChar char="•"/>
              </a:pPr>
              <a:r>
                <a:rPr b="0" i="0" lang="en" sz="1300" u="none" cap="none" strike="noStrike">
                  <a:solidFill>
                    <a:schemeClr val="lt1"/>
                  </a:solidFill>
                  <a:latin typeface="Arial"/>
                  <a:ea typeface="Arial"/>
                  <a:cs typeface="Arial"/>
                  <a:sym typeface="Arial"/>
                </a:rPr>
                <a:t>FAQ chatbots</a:t>
              </a:r>
              <a:endParaRPr sz="1300"/>
            </a:p>
            <a:p>
              <a:pPr indent="-107950" lvl="1" marL="114300" marR="0" rtl="0" algn="l">
                <a:lnSpc>
                  <a:spcPct val="90000"/>
                </a:lnSpc>
                <a:spcBef>
                  <a:spcPts val="210"/>
                </a:spcBef>
                <a:spcAft>
                  <a:spcPts val="0"/>
                </a:spcAft>
                <a:buClr>
                  <a:srgbClr val="000000"/>
                </a:buClr>
                <a:buSzPts val="1300"/>
                <a:buFont typeface="Arial"/>
                <a:buChar char="•"/>
              </a:pPr>
              <a:r>
                <a:rPr b="0" i="0" lang="en" sz="1300" u="none" cap="none" strike="noStrike">
                  <a:solidFill>
                    <a:schemeClr val="lt1"/>
                  </a:solidFill>
                  <a:latin typeface="Arial"/>
                  <a:ea typeface="Arial"/>
                  <a:cs typeface="Arial"/>
                  <a:sym typeface="Arial"/>
                </a:rPr>
                <a:t>Query answering</a:t>
              </a:r>
              <a:endParaRPr sz="1300"/>
            </a:p>
            <a:p>
              <a:pPr indent="-107950" lvl="1" marL="114300" marR="0" rtl="0" algn="l">
                <a:lnSpc>
                  <a:spcPct val="90000"/>
                </a:lnSpc>
                <a:spcBef>
                  <a:spcPts val="210"/>
                </a:spcBef>
                <a:spcAft>
                  <a:spcPts val="0"/>
                </a:spcAft>
                <a:buClr>
                  <a:srgbClr val="000000"/>
                </a:buClr>
                <a:buSzPts val="1300"/>
                <a:buFont typeface="Arial"/>
                <a:buChar char="•"/>
              </a:pPr>
              <a:r>
                <a:rPr b="0" i="0" lang="en" sz="1300" u="none" cap="none" strike="noStrike">
                  <a:solidFill>
                    <a:schemeClr val="lt1"/>
                  </a:solidFill>
                  <a:latin typeface="Arial"/>
                  <a:ea typeface="Arial"/>
                  <a:cs typeface="Arial"/>
                  <a:sym typeface="Arial"/>
                </a:rPr>
                <a:t>Translation</a:t>
              </a:r>
              <a:endParaRPr b="0" i="0" sz="1300" u="none" cap="none" strike="noStrike">
                <a:solidFill>
                  <a:schemeClr val="lt1"/>
                </a:solidFill>
                <a:latin typeface="Arial"/>
                <a:ea typeface="Arial"/>
                <a:cs typeface="Arial"/>
                <a:sym typeface="Arial"/>
              </a:endParaRPr>
            </a:p>
          </p:txBody>
        </p:sp>
        <p:sp>
          <p:nvSpPr>
            <p:cNvPr id="169" name="Google Shape;169;p28"/>
            <p:cNvSpPr/>
            <p:nvPr/>
          </p:nvSpPr>
          <p:spPr>
            <a:xfrm>
              <a:off x="3688554" y="278892"/>
              <a:ext cx="1553400" cy="1533900"/>
            </a:xfrm>
            <a:prstGeom prst="roundRect">
              <a:avLst>
                <a:gd fmla="val 10000" name="adj"/>
              </a:avLst>
            </a:prstGeom>
            <a:blipFill rotWithShape="1">
              <a:blip r:embed="rId5">
                <a:alphaModFix/>
              </a:blip>
              <a:stretch>
                <a:fillRect b="0" l="-21001" r="-21001" t="0"/>
              </a:stretch>
            </a:blip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8"/>
            <p:cNvSpPr/>
            <p:nvPr/>
          </p:nvSpPr>
          <p:spPr>
            <a:xfrm rot="10800000">
              <a:off x="3688684" y="2091599"/>
              <a:ext cx="1553400" cy="2556600"/>
            </a:xfrm>
            <a:prstGeom prst="round2SameRect">
              <a:avLst>
                <a:gd fmla="val 10500" name="adj1"/>
                <a:gd fmla="val 0" name="adj2"/>
              </a:avLst>
            </a:prstGeom>
            <a:solidFill>
              <a:srgbClr val="3B1CB9"/>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8"/>
            <p:cNvSpPr txBox="1"/>
            <p:nvPr/>
          </p:nvSpPr>
          <p:spPr>
            <a:xfrm>
              <a:off x="3736330" y="2091689"/>
              <a:ext cx="1458000" cy="2508600"/>
            </a:xfrm>
            <a:prstGeom prst="rect">
              <a:avLst/>
            </a:prstGeom>
            <a:noFill/>
            <a:ln>
              <a:noFill/>
            </a:ln>
          </p:spPr>
          <p:txBody>
            <a:bodyPr anchorCtr="0" anchor="t" bIns="128000" lIns="128000" spcFirstLastPara="1" rIns="128000" wrap="square" tIns="128000">
              <a:noAutofit/>
            </a:bodyPr>
            <a:lstStyle/>
            <a:p>
              <a:pPr indent="0" lvl="0" marL="0" marR="0" rtl="0" algn="l">
                <a:lnSpc>
                  <a:spcPct val="9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Decision AI</a:t>
              </a:r>
              <a:endParaRPr/>
            </a:p>
            <a:p>
              <a:pPr indent="-114300" lvl="1" marL="114300" marR="0" rtl="0" algn="l">
                <a:lnSpc>
                  <a:spcPct val="90000"/>
                </a:lnSpc>
                <a:spcBef>
                  <a:spcPts val="63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Prioritisation</a:t>
              </a:r>
              <a:endParaRPr/>
            </a:p>
            <a:p>
              <a:pPr indent="-114300" lvl="1" marL="114300" marR="0" rtl="0" algn="l">
                <a:lnSpc>
                  <a:spcPct val="90000"/>
                </a:lnSpc>
                <a:spcBef>
                  <a:spcPts val="21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Classification (routing applications/emails)</a:t>
              </a:r>
              <a:endParaRPr/>
            </a:p>
            <a:p>
              <a:pPr indent="-114300" lvl="1" marL="114300" marR="0" rtl="0" algn="l">
                <a:lnSpc>
                  <a:spcPct val="90000"/>
                </a:lnSpc>
                <a:spcBef>
                  <a:spcPts val="21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Prediction (volume, risk, deadlines)</a:t>
              </a:r>
              <a:endParaRPr b="0" i="0" sz="1400" u="none" cap="none" strike="noStrike">
                <a:solidFill>
                  <a:schemeClr val="lt1"/>
                </a:solidFill>
                <a:latin typeface="Arial"/>
                <a:ea typeface="Arial"/>
                <a:cs typeface="Arial"/>
                <a:sym typeface="Arial"/>
              </a:endParaRPr>
            </a:p>
          </p:txBody>
        </p:sp>
        <p:sp>
          <p:nvSpPr>
            <p:cNvPr id="172" name="Google Shape;172;p28"/>
            <p:cNvSpPr/>
            <p:nvPr/>
          </p:nvSpPr>
          <p:spPr>
            <a:xfrm>
              <a:off x="5397438" y="278892"/>
              <a:ext cx="1553400" cy="1533900"/>
            </a:xfrm>
            <a:prstGeom prst="roundRect">
              <a:avLst>
                <a:gd fmla="val 10000" name="adj"/>
              </a:avLst>
            </a:prstGeom>
            <a:blipFill rotWithShape="1">
              <a:blip r:embed="rId6">
                <a:alphaModFix/>
              </a:blip>
              <a:stretch>
                <a:fillRect b="-6000" l="0" r="0" t="-6000"/>
              </a:stretch>
            </a:blip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8"/>
            <p:cNvSpPr/>
            <p:nvPr/>
          </p:nvSpPr>
          <p:spPr>
            <a:xfrm rot="10800000">
              <a:off x="5397568" y="2091599"/>
              <a:ext cx="1553400" cy="2556600"/>
            </a:xfrm>
            <a:prstGeom prst="round2SameRect">
              <a:avLst>
                <a:gd fmla="val 10500" name="adj1"/>
                <a:gd fmla="val 0" name="adj2"/>
              </a:avLst>
            </a:prstGeom>
            <a:solidFill>
              <a:srgbClr val="7C22AC"/>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8"/>
            <p:cNvSpPr txBox="1"/>
            <p:nvPr/>
          </p:nvSpPr>
          <p:spPr>
            <a:xfrm>
              <a:off x="5445214" y="2091689"/>
              <a:ext cx="1458000" cy="2508600"/>
            </a:xfrm>
            <a:prstGeom prst="rect">
              <a:avLst/>
            </a:prstGeom>
            <a:noFill/>
            <a:ln>
              <a:noFill/>
            </a:ln>
          </p:spPr>
          <p:txBody>
            <a:bodyPr anchorCtr="0" anchor="t" bIns="128000" lIns="128000" spcFirstLastPara="1" rIns="128000" wrap="square" tIns="128000">
              <a:noAutofit/>
            </a:bodyPr>
            <a:lstStyle/>
            <a:p>
              <a:pPr indent="0" lvl="0" marL="0" marR="0" rtl="0" algn="l">
                <a:lnSpc>
                  <a:spcPct val="9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Action / Automation</a:t>
              </a:r>
              <a:endParaRPr/>
            </a:p>
            <a:p>
              <a:pPr indent="-114300" lvl="1" marL="114300" marR="0" rtl="0" algn="l">
                <a:lnSpc>
                  <a:spcPct val="90000"/>
                </a:lnSpc>
                <a:spcBef>
                  <a:spcPts val="63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RPA</a:t>
              </a:r>
              <a:endParaRPr/>
            </a:p>
            <a:p>
              <a:pPr indent="-114300" lvl="1" marL="114300" marR="0" rtl="0" algn="l">
                <a:lnSpc>
                  <a:spcPct val="90000"/>
                </a:lnSpc>
                <a:spcBef>
                  <a:spcPts val="21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Workflow automation</a:t>
              </a:r>
              <a:endParaRPr/>
            </a:p>
            <a:p>
              <a:pPr indent="-114300" lvl="1" marL="114300" marR="0" rtl="0" algn="l">
                <a:lnSpc>
                  <a:spcPct val="90000"/>
                </a:lnSpc>
                <a:spcBef>
                  <a:spcPts val="21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Email triggers</a:t>
              </a:r>
              <a:endParaRPr/>
            </a:p>
            <a:p>
              <a:pPr indent="-114300" lvl="1" marL="114300" marR="0" rtl="0" algn="l">
                <a:lnSpc>
                  <a:spcPct val="90000"/>
                </a:lnSpc>
                <a:spcBef>
                  <a:spcPts val="21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Form pre-filling</a:t>
              </a:r>
              <a:endParaRPr b="0" i="0" sz="1400" u="none" cap="none" strike="noStrike">
                <a:solidFill>
                  <a:schemeClr val="lt1"/>
                </a:solidFill>
                <a:latin typeface="Arial"/>
                <a:ea typeface="Arial"/>
                <a:cs typeface="Arial"/>
                <a:sym typeface="Arial"/>
              </a:endParaRPr>
            </a:p>
          </p:txBody>
        </p:sp>
        <p:sp>
          <p:nvSpPr>
            <p:cNvPr id="175" name="Google Shape;175;p28"/>
            <p:cNvSpPr/>
            <p:nvPr/>
          </p:nvSpPr>
          <p:spPr>
            <a:xfrm>
              <a:off x="7106321" y="278892"/>
              <a:ext cx="1553400" cy="1533900"/>
            </a:xfrm>
            <a:prstGeom prst="roundRect">
              <a:avLst>
                <a:gd fmla="val 10000" name="adj"/>
              </a:avLst>
            </a:prstGeom>
            <a:blipFill rotWithShape="1">
              <a:blip r:embed="rId7">
                <a:alphaModFix/>
              </a:blip>
              <a:stretch>
                <a:fillRect b="-4999" l="0" r="0" t="-4999"/>
              </a:stretch>
            </a:blip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8"/>
            <p:cNvSpPr/>
            <p:nvPr/>
          </p:nvSpPr>
          <p:spPr>
            <a:xfrm rot="10800000">
              <a:off x="7106451" y="2091599"/>
              <a:ext cx="1553400" cy="2556600"/>
            </a:xfrm>
            <a:prstGeom prst="round2SameRect">
              <a:avLst>
                <a:gd fmla="val 10500" name="adj1"/>
                <a:gd fmla="val 0" name="adj2"/>
              </a:avLst>
            </a:prstGeom>
            <a:solidFill>
              <a:srgbClr val="9F2992"/>
            </a:solidFill>
            <a:ln cap="flat" cmpd="sng" w="1905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8"/>
            <p:cNvSpPr txBox="1"/>
            <p:nvPr/>
          </p:nvSpPr>
          <p:spPr>
            <a:xfrm>
              <a:off x="7154097" y="2091689"/>
              <a:ext cx="1458000" cy="2508600"/>
            </a:xfrm>
            <a:prstGeom prst="rect">
              <a:avLst/>
            </a:prstGeom>
            <a:noFill/>
            <a:ln>
              <a:noFill/>
            </a:ln>
          </p:spPr>
          <p:txBody>
            <a:bodyPr anchorCtr="0" anchor="t" bIns="128000" lIns="128000" spcFirstLastPara="1" rIns="128000" wrap="square" tIns="128000">
              <a:noAutofit/>
            </a:bodyPr>
            <a:lstStyle/>
            <a:p>
              <a:pPr indent="0" lvl="0" marL="0" marR="0" rtl="0" algn="l">
                <a:lnSpc>
                  <a:spcPct val="90000"/>
                </a:lnSpc>
                <a:spcBef>
                  <a:spcPts val="0"/>
                </a:spcBef>
                <a:spcAft>
                  <a:spcPts val="0"/>
                </a:spcAft>
                <a:buClr>
                  <a:srgbClr val="000000"/>
                </a:buClr>
                <a:buSzPts val="1800"/>
                <a:buFont typeface="Arial"/>
                <a:buNone/>
              </a:pPr>
              <a:r>
                <a:rPr b="0" i="0" lang="en" sz="1800" u="none" cap="none" strike="noStrike">
                  <a:solidFill>
                    <a:schemeClr val="lt1"/>
                  </a:solidFill>
                  <a:latin typeface="Arial"/>
                  <a:ea typeface="Arial"/>
                  <a:cs typeface="Arial"/>
                  <a:sym typeface="Arial"/>
                </a:rPr>
                <a:t>Agentic AI</a:t>
              </a:r>
              <a:endParaRPr/>
            </a:p>
            <a:p>
              <a:pPr indent="-114300" lvl="1" marL="114300" marR="0" rtl="0" algn="l">
                <a:lnSpc>
                  <a:spcPct val="90000"/>
                </a:lnSpc>
                <a:spcBef>
                  <a:spcPts val="63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Autonomous task execution</a:t>
              </a:r>
              <a:endParaRPr/>
            </a:p>
            <a:p>
              <a:pPr indent="-114300" lvl="1" marL="114300" marR="0" rtl="0" algn="l">
                <a:lnSpc>
                  <a:spcPct val="90000"/>
                </a:lnSpc>
                <a:spcBef>
                  <a:spcPts val="21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Multi-step workflow agents</a:t>
              </a:r>
              <a:endParaRPr/>
            </a:p>
            <a:p>
              <a:pPr indent="-114300" lvl="1" marL="114300" marR="0" rtl="0" algn="l">
                <a:lnSpc>
                  <a:spcPct val="90000"/>
                </a:lnSpc>
                <a:spcBef>
                  <a:spcPts val="210"/>
                </a:spcBef>
                <a:spcAft>
                  <a:spcPts val="0"/>
                </a:spcAft>
                <a:buClr>
                  <a:srgbClr val="000000"/>
                </a:buClr>
                <a:buSzPts val="1400"/>
                <a:buFont typeface="Arial"/>
                <a:buChar char="•"/>
              </a:pPr>
              <a:r>
                <a:rPr b="0" i="0" lang="en" sz="1400" u="none" cap="none" strike="noStrike">
                  <a:solidFill>
                    <a:schemeClr val="lt1"/>
                  </a:solidFill>
                  <a:latin typeface="Arial"/>
                  <a:ea typeface="Arial"/>
                  <a:cs typeface="Arial"/>
                  <a:sym typeface="Arial"/>
                </a:rPr>
                <a:t>Intelligent reminders / monitoring agents</a:t>
              </a:r>
              <a:endParaRPr b="0" i="0" sz="1400" u="none" cap="none" strike="noStrike">
                <a:solidFill>
                  <a:schemeClr val="lt1"/>
                </a:solidFill>
                <a:latin typeface="Arial"/>
                <a:ea typeface="Arial"/>
                <a:cs typeface="Arial"/>
                <a:sym typeface="Arial"/>
              </a:endParaRPr>
            </a:p>
          </p:txBody>
        </p:sp>
      </p:grpSp>
      <p:sp>
        <p:nvSpPr>
          <p:cNvPr id="178" name="Google Shape;178;p28"/>
          <p:cNvSpPr txBox="1"/>
          <p:nvPr>
            <p:ph idx="12" type="sldNum"/>
          </p:nvPr>
        </p:nvSpPr>
        <p:spPr>
          <a:xfrm>
            <a:off x="8472458" y="4663217"/>
            <a:ext cx="548700" cy="3936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